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27" r:id="rId4"/>
  </p:sldMasterIdLst>
  <p:notesMasterIdLst>
    <p:notesMasterId r:id="rId86"/>
  </p:notesMasterIdLst>
  <p:handoutMasterIdLst>
    <p:handoutMasterId r:id="rId87"/>
  </p:handoutMasterIdLst>
  <p:sldIdLst>
    <p:sldId id="325" r:id="rId5"/>
    <p:sldId id="5079" r:id="rId6"/>
    <p:sldId id="5092" r:id="rId7"/>
    <p:sldId id="345" r:id="rId8"/>
    <p:sldId id="5085" r:id="rId9"/>
    <p:sldId id="5086" r:id="rId10"/>
    <p:sldId id="346" r:id="rId11"/>
    <p:sldId id="5087" r:id="rId12"/>
    <p:sldId id="347" r:id="rId13"/>
    <p:sldId id="348" r:id="rId14"/>
    <p:sldId id="349" r:id="rId15"/>
    <p:sldId id="350" r:id="rId16"/>
    <p:sldId id="5093" r:id="rId17"/>
    <p:sldId id="351" r:id="rId18"/>
    <p:sldId id="364" r:id="rId19"/>
    <p:sldId id="363" r:id="rId20"/>
    <p:sldId id="365" r:id="rId21"/>
    <p:sldId id="367" r:id="rId22"/>
    <p:sldId id="366" r:id="rId23"/>
    <p:sldId id="368" r:id="rId24"/>
    <p:sldId id="369" r:id="rId25"/>
    <p:sldId id="370" r:id="rId26"/>
    <p:sldId id="371" r:id="rId27"/>
    <p:sldId id="372" r:id="rId28"/>
    <p:sldId id="373" r:id="rId29"/>
    <p:sldId id="374" r:id="rId30"/>
    <p:sldId id="394" r:id="rId31"/>
    <p:sldId id="5082" r:id="rId32"/>
    <p:sldId id="5083" r:id="rId33"/>
    <p:sldId id="5088" r:id="rId34"/>
    <p:sldId id="395" r:id="rId35"/>
    <p:sldId id="5084" r:id="rId36"/>
    <p:sldId id="5089" r:id="rId37"/>
    <p:sldId id="396" r:id="rId38"/>
    <p:sldId id="397" r:id="rId39"/>
    <p:sldId id="398" r:id="rId40"/>
    <p:sldId id="393" r:id="rId41"/>
    <p:sldId id="392" r:id="rId42"/>
    <p:sldId id="399" r:id="rId43"/>
    <p:sldId id="400" r:id="rId44"/>
    <p:sldId id="401" r:id="rId45"/>
    <p:sldId id="375" r:id="rId46"/>
    <p:sldId id="376" r:id="rId47"/>
    <p:sldId id="378" r:id="rId48"/>
    <p:sldId id="379" r:id="rId49"/>
    <p:sldId id="380" r:id="rId50"/>
    <p:sldId id="381" r:id="rId51"/>
    <p:sldId id="382" r:id="rId52"/>
    <p:sldId id="384" r:id="rId53"/>
    <p:sldId id="385" r:id="rId54"/>
    <p:sldId id="386" r:id="rId55"/>
    <p:sldId id="387" r:id="rId56"/>
    <p:sldId id="388" r:id="rId57"/>
    <p:sldId id="5094" r:id="rId58"/>
    <p:sldId id="389" r:id="rId59"/>
    <p:sldId id="390" r:id="rId60"/>
    <p:sldId id="391" r:id="rId61"/>
    <p:sldId id="402" r:id="rId62"/>
    <p:sldId id="403" r:id="rId63"/>
    <p:sldId id="404" r:id="rId64"/>
    <p:sldId id="5066" r:id="rId65"/>
    <p:sldId id="5069" r:id="rId66"/>
    <p:sldId id="5068" r:id="rId67"/>
    <p:sldId id="5075" r:id="rId68"/>
    <p:sldId id="5076" r:id="rId69"/>
    <p:sldId id="5074" r:id="rId70"/>
    <p:sldId id="5077" r:id="rId71"/>
    <p:sldId id="5078" r:id="rId72"/>
    <p:sldId id="352" r:id="rId73"/>
    <p:sldId id="353" r:id="rId74"/>
    <p:sldId id="354" r:id="rId75"/>
    <p:sldId id="5070" r:id="rId76"/>
    <p:sldId id="5071" r:id="rId77"/>
    <p:sldId id="5072" r:id="rId78"/>
    <p:sldId id="355" r:id="rId79"/>
    <p:sldId id="356" r:id="rId80"/>
    <p:sldId id="357" r:id="rId81"/>
    <p:sldId id="358" r:id="rId82"/>
    <p:sldId id="359" r:id="rId83"/>
    <p:sldId id="5073" r:id="rId84"/>
    <p:sldId id="360" r:id="rId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0B38"/>
    <a:srgbClr val="6A3F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394" autoAdjust="0"/>
  </p:normalViewPr>
  <p:slideViewPr>
    <p:cSldViewPr snapToGrid="0">
      <p:cViewPr varScale="1">
        <p:scale>
          <a:sx n="66" d="100"/>
          <a:sy n="66" d="100"/>
        </p:scale>
        <p:origin x="668" y="3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80" d="100"/>
        <a:sy n="80" d="100"/>
      </p:scale>
      <p:origin x="0" y="-206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04B9809-3C73-CA2B-1791-620EA168CC0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C7B1C58-A1FD-D1E1-33AB-1303C48435C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66AA30A-158D-435B-B1F3-6FF82BD60FDF}" type="datetimeFigureOut">
              <a:rPr lang="en-US" smtClean="0"/>
              <a:t>8/28/2024</a:t>
            </a:fld>
            <a:endParaRPr lang="en-US" dirty="0"/>
          </a:p>
        </p:txBody>
      </p:sp>
      <p:sp>
        <p:nvSpPr>
          <p:cNvPr id="4" name="Footer Placeholder 3">
            <a:extLst>
              <a:ext uri="{FF2B5EF4-FFF2-40B4-BE49-F238E27FC236}">
                <a16:creationId xmlns:a16="http://schemas.microsoft.com/office/drawing/2014/main" id="{4717A0D9-659F-DDC6-CBD8-29B61E0FF7E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9E0617-6128-05F5-8F48-6A0A1D1479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C0A24AC-02A6-46A1-A072-EAC8AC25DCA5}" type="slidenum">
              <a:rPr lang="en-US" smtClean="0"/>
              <a:t>‹#›</a:t>
            </a:fld>
            <a:endParaRPr lang="en-US" dirty="0"/>
          </a:p>
        </p:txBody>
      </p:sp>
    </p:spTree>
    <p:extLst>
      <p:ext uri="{BB962C8B-B14F-4D97-AF65-F5344CB8AC3E}">
        <p14:creationId xmlns:p14="http://schemas.microsoft.com/office/powerpoint/2010/main" val="40839198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A0313-F537-4ED0-973B-4729E10A826A}" type="datetimeFigureOut">
              <a:rPr lang="en-US" smtClean="0"/>
              <a:t>8/28/2024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92804-03A6-47F6-A893-4DDB8903A808}" type="slidenum">
              <a:rPr lang="en-US" smtClean="0"/>
              <a:t>‹#›</a:t>
            </a:fld>
            <a:endParaRPr lang="en-US" dirty="0"/>
          </a:p>
        </p:txBody>
      </p:sp>
    </p:spTree>
    <p:extLst>
      <p:ext uri="{BB962C8B-B14F-4D97-AF65-F5344CB8AC3E}">
        <p14:creationId xmlns:p14="http://schemas.microsoft.com/office/powerpoint/2010/main" val="2944717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a:t>
            </a:fld>
            <a:endParaRPr lang="en-US" dirty="0"/>
          </a:p>
        </p:txBody>
      </p:sp>
    </p:spTree>
    <p:extLst>
      <p:ext uri="{BB962C8B-B14F-4D97-AF65-F5344CB8AC3E}">
        <p14:creationId xmlns:p14="http://schemas.microsoft.com/office/powerpoint/2010/main" val="642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10</a:t>
            </a:fld>
            <a:endParaRPr lang="en-US" dirty="0"/>
          </a:p>
        </p:txBody>
      </p:sp>
    </p:spTree>
    <p:extLst>
      <p:ext uri="{BB962C8B-B14F-4D97-AF65-F5344CB8AC3E}">
        <p14:creationId xmlns:p14="http://schemas.microsoft.com/office/powerpoint/2010/main" val="1873981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11</a:t>
            </a:fld>
            <a:endParaRPr lang="en-US" dirty="0"/>
          </a:p>
        </p:txBody>
      </p:sp>
    </p:spTree>
    <p:extLst>
      <p:ext uri="{BB962C8B-B14F-4D97-AF65-F5344CB8AC3E}">
        <p14:creationId xmlns:p14="http://schemas.microsoft.com/office/powerpoint/2010/main" val="39380610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12</a:t>
            </a:fld>
            <a:endParaRPr lang="en-US" dirty="0"/>
          </a:p>
        </p:txBody>
      </p:sp>
    </p:spTree>
    <p:extLst>
      <p:ext uri="{BB962C8B-B14F-4D97-AF65-F5344CB8AC3E}">
        <p14:creationId xmlns:p14="http://schemas.microsoft.com/office/powerpoint/2010/main" val="2630860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13</a:t>
            </a:fld>
            <a:endParaRPr lang="en-US" dirty="0"/>
          </a:p>
        </p:txBody>
      </p:sp>
    </p:spTree>
    <p:extLst>
      <p:ext uri="{BB962C8B-B14F-4D97-AF65-F5344CB8AC3E}">
        <p14:creationId xmlns:p14="http://schemas.microsoft.com/office/powerpoint/2010/main" val="466815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14</a:t>
            </a:fld>
            <a:endParaRPr lang="en-US" dirty="0"/>
          </a:p>
        </p:txBody>
      </p:sp>
    </p:spTree>
    <p:extLst>
      <p:ext uri="{BB962C8B-B14F-4D97-AF65-F5344CB8AC3E}">
        <p14:creationId xmlns:p14="http://schemas.microsoft.com/office/powerpoint/2010/main" val="2051322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15</a:t>
            </a:fld>
            <a:endParaRPr lang="en-US" dirty="0"/>
          </a:p>
        </p:txBody>
      </p:sp>
    </p:spTree>
    <p:extLst>
      <p:ext uri="{BB962C8B-B14F-4D97-AF65-F5344CB8AC3E}">
        <p14:creationId xmlns:p14="http://schemas.microsoft.com/office/powerpoint/2010/main" val="3385302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16</a:t>
            </a:fld>
            <a:endParaRPr lang="en-US" dirty="0"/>
          </a:p>
        </p:txBody>
      </p:sp>
    </p:spTree>
    <p:extLst>
      <p:ext uri="{BB962C8B-B14F-4D97-AF65-F5344CB8AC3E}">
        <p14:creationId xmlns:p14="http://schemas.microsoft.com/office/powerpoint/2010/main" val="1670090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17</a:t>
            </a:fld>
            <a:endParaRPr lang="en-US" dirty="0"/>
          </a:p>
        </p:txBody>
      </p:sp>
    </p:spTree>
    <p:extLst>
      <p:ext uri="{BB962C8B-B14F-4D97-AF65-F5344CB8AC3E}">
        <p14:creationId xmlns:p14="http://schemas.microsoft.com/office/powerpoint/2010/main" val="40315901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18</a:t>
            </a:fld>
            <a:endParaRPr lang="en-US" dirty="0"/>
          </a:p>
        </p:txBody>
      </p:sp>
    </p:spTree>
    <p:extLst>
      <p:ext uri="{BB962C8B-B14F-4D97-AF65-F5344CB8AC3E}">
        <p14:creationId xmlns:p14="http://schemas.microsoft.com/office/powerpoint/2010/main" val="38854830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19</a:t>
            </a:fld>
            <a:endParaRPr lang="en-US" dirty="0"/>
          </a:p>
        </p:txBody>
      </p:sp>
    </p:spTree>
    <p:extLst>
      <p:ext uri="{BB962C8B-B14F-4D97-AF65-F5344CB8AC3E}">
        <p14:creationId xmlns:p14="http://schemas.microsoft.com/office/powerpoint/2010/main" val="2657705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a:t>
            </a:fld>
            <a:endParaRPr lang="en-US" dirty="0"/>
          </a:p>
        </p:txBody>
      </p:sp>
    </p:spTree>
    <p:extLst>
      <p:ext uri="{BB962C8B-B14F-4D97-AF65-F5344CB8AC3E}">
        <p14:creationId xmlns:p14="http://schemas.microsoft.com/office/powerpoint/2010/main" val="20548487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20</a:t>
            </a:fld>
            <a:endParaRPr lang="en-US" dirty="0"/>
          </a:p>
        </p:txBody>
      </p:sp>
    </p:spTree>
    <p:extLst>
      <p:ext uri="{BB962C8B-B14F-4D97-AF65-F5344CB8AC3E}">
        <p14:creationId xmlns:p14="http://schemas.microsoft.com/office/powerpoint/2010/main" val="41829715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21</a:t>
            </a:fld>
            <a:endParaRPr lang="en-US" dirty="0"/>
          </a:p>
        </p:txBody>
      </p:sp>
    </p:spTree>
    <p:extLst>
      <p:ext uri="{BB962C8B-B14F-4D97-AF65-F5344CB8AC3E}">
        <p14:creationId xmlns:p14="http://schemas.microsoft.com/office/powerpoint/2010/main" val="3801751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22</a:t>
            </a:fld>
            <a:endParaRPr lang="en-US" dirty="0"/>
          </a:p>
        </p:txBody>
      </p:sp>
    </p:spTree>
    <p:extLst>
      <p:ext uri="{BB962C8B-B14F-4D97-AF65-F5344CB8AC3E}">
        <p14:creationId xmlns:p14="http://schemas.microsoft.com/office/powerpoint/2010/main" val="8384849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23</a:t>
            </a:fld>
            <a:endParaRPr lang="en-US" dirty="0"/>
          </a:p>
        </p:txBody>
      </p:sp>
    </p:spTree>
    <p:extLst>
      <p:ext uri="{BB962C8B-B14F-4D97-AF65-F5344CB8AC3E}">
        <p14:creationId xmlns:p14="http://schemas.microsoft.com/office/powerpoint/2010/main" val="17831474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24</a:t>
            </a:fld>
            <a:endParaRPr lang="en-US" dirty="0"/>
          </a:p>
        </p:txBody>
      </p:sp>
    </p:spTree>
    <p:extLst>
      <p:ext uri="{BB962C8B-B14F-4D97-AF65-F5344CB8AC3E}">
        <p14:creationId xmlns:p14="http://schemas.microsoft.com/office/powerpoint/2010/main" val="7500540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25</a:t>
            </a:fld>
            <a:endParaRPr lang="en-US" dirty="0"/>
          </a:p>
        </p:txBody>
      </p:sp>
    </p:spTree>
    <p:extLst>
      <p:ext uri="{BB962C8B-B14F-4D97-AF65-F5344CB8AC3E}">
        <p14:creationId xmlns:p14="http://schemas.microsoft.com/office/powerpoint/2010/main" val="21330103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26</a:t>
            </a:fld>
            <a:endParaRPr lang="en-US" dirty="0"/>
          </a:p>
        </p:txBody>
      </p:sp>
    </p:spTree>
    <p:extLst>
      <p:ext uri="{BB962C8B-B14F-4D97-AF65-F5344CB8AC3E}">
        <p14:creationId xmlns:p14="http://schemas.microsoft.com/office/powerpoint/2010/main" val="1815349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27</a:t>
            </a:fld>
            <a:endParaRPr lang="en-US" dirty="0"/>
          </a:p>
        </p:txBody>
      </p:sp>
    </p:spTree>
    <p:extLst>
      <p:ext uri="{BB962C8B-B14F-4D97-AF65-F5344CB8AC3E}">
        <p14:creationId xmlns:p14="http://schemas.microsoft.com/office/powerpoint/2010/main" val="1781874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28</a:t>
            </a:fld>
            <a:endParaRPr lang="en-US" dirty="0"/>
          </a:p>
        </p:txBody>
      </p:sp>
    </p:spTree>
    <p:extLst>
      <p:ext uri="{BB962C8B-B14F-4D97-AF65-F5344CB8AC3E}">
        <p14:creationId xmlns:p14="http://schemas.microsoft.com/office/powerpoint/2010/main" val="9723176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29</a:t>
            </a:fld>
            <a:endParaRPr lang="en-US" dirty="0"/>
          </a:p>
        </p:txBody>
      </p:sp>
    </p:spTree>
    <p:extLst>
      <p:ext uri="{BB962C8B-B14F-4D97-AF65-F5344CB8AC3E}">
        <p14:creationId xmlns:p14="http://schemas.microsoft.com/office/powerpoint/2010/main" val="2889246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a:t>
            </a:fld>
            <a:endParaRPr lang="en-US" dirty="0"/>
          </a:p>
        </p:txBody>
      </p:sp>
    </p:spTree>
    <p:extLst>
      <p:ext uri="{BB962C8B-B14F-4D97-AF65-F5344CB8AC3E}">
        <p14:creationId xmlns:p14="http://schemas.microsoft.com/office/powerpoint/2010/main" val="16524967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30</a:t>
            </a:fld>
            <a:endParaRPr lang="en-US" dirty="0"/>
          </a:p>
        </p:txBody>
      </p:sp>
    </p:spTree>
    <p:extLst>
      <p:ext uri="{BB962C8B-B14F-4D97-AF65-F5344CB8AC3E}">
        <p14:creationId xmlns:p14="http://schemas.microsoft.com/office/powerpoint/2010/main" val="17625390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31</a:t>
            </a:fld>
            <a:endParaRPr lang="en-US" dirty="0"/>
          </a:p>
        </p:txBody>
      </p:sp>
    </p:spTree>
    <p:extLst>
      <p:ext uri="{BB962C8B-B14F-4D97-AF65-F5344CB8AC3E}">
        <p14:creationId xmlns:p14="http://schemas.microsoft.com/office/powerpoint/2010/main" val="30556409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32</a:t>
            </a:fld>
            <a:endParaRPr lang="en-US" dirty="0"/>
          </a:p>
        </p:txBody>
      </p:sp>
    </p:spTree>
    <p:extLst>
      <p:ext uri="{BB962C8B-B14F-4D97-AF65-F5344CB8AC3E}">
        <p14:creationId xmlns:p14="http://schemas.microsoft.com/office/powerpoint/2010/main" val="41296806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33</a:t>
            </a:fld>
            <a:endParaRPr lang="en-US" dirty="0"/>
          </a:p>
        </p:txBody>
      </p:sp>
    </p:spTree>
    <p:extLst>
      <p:ext uri="{BB962C8B-B14F-4D97-AF65-F5344CB8AC3E}">
        <p14:creationId xmlns:p14="http://schemas.microsoft.com/office/powerpoint/2010/main" val="36970789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34</a:t>
            </a:fld>
            <a:endParaRPr lang="en-US" dirty="0"/>
          </a:p>
        </p:txBody>
      </p:sp>
    </p:spTree>
    <p:extLst>
      <p:ext uri="{BB962C8B-B14F-4D97-AF65-F5344CB8AC3E}">
        <p14:creationId xmlns:p14="http://schemas.microsoft.com/office/powerpoint/2010/main" val="24620156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35</a:t>
            </a:fld>
            <a:endParaRPr lang="en-US" dirty="0"/>
          </a:p>
        </p:txBody>
      </p:sp>
    </p:spTree>
    <p:extLst>
      <p:ext uri="{BB962C8B-B14F-4D97-AF65-F5344CB8AC3E}">
        <p14:creationId xmlns:p14="http://schemas.microsoft.com/office/powerpoint/2010/main" val="39472587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36</a:t>
            </a:fld>
            <a:endParaRPr lang="en-US" dirty="0"/>
          </a:p>
        </p:txBody>
      </p:sp>
    </p:spTree>
    <p:extLst>
      <p:ext uri="{BB962C8B-B14F-4D97-AF65-F5344CB8AC3E}">
        <p14:creationId xmlns:p14="http://schemas.microsoft.com/office/powerpoint/2010/main" val="40042611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37</a:t>
            </a:fld>
            <a:endParaRPr lang="en-US" dirty="0"/>
          </a:p>
        </p:txBody>
      </p:sp>
    </p:spTree>
    <p:extLst>
      <p:ext uri="{BB962C8B-B14F-4D97-AF65-F5344CB8AC3E}">
        <p14:creationId xmlns:p14="http://schemas.microsoft.com/office/powerpoint/2010/main" val="8418575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38</a:t>
            </a:fld>
            <a:endParaRPr lang="en-US" dirty="0"/>
          </a:p>
        </p:txBody>
      </p:sp>
    </p:spTree>
    <p:extLst>
      <p:ext uri="{BB962C8B-B14F-4D97-AF65-F5344CB8AC3E}">
        <p14:creationId xmlns:p14="http://schemas.microsoft.com/office/powerpoint/2010/main" val="24890236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39</a:t>
            </a:fld>
            <a:endParaRPr lang="en-US" dirty="0"/>
          </a:p>
        </p:txBody>
      </p:sp>
    </p:spTree>
    <p:extLst>
      <p:ext uri="{BB962C8B-B14F-4D97-AF65-F5344CB8AC3E}">
        <p14:creationId xmlns:p14="http://schemas.microsoft.com/office/powerpoint/2010/main" val="1978550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a:t>
            </a:fld>
            <a:endParaRPr lang="en-US" dirty="0"/>
          </a:p>
        </p:txBody>
      </p:sp>
    </p:spTree>
    <p:extLst>
      <p:ext uri="{BB962C8B-B14F-4D97-AF65-F5344CB8AC3E}">
        <p14:creationId xmlns:p14="http://schemas.microsoft.com/office/powerpoint/2010/main" val="10384269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40</a:t>
            </a:fld>
            <a:endParaRPr lang="en-US" dirty="0"/>
          </a:p>
        </p:txBody>
      </p:sp>
    </p:spTree>
    <p:extLst>
      <p:ext uri="{BB962C8B-B14F-4D97-AF65-F5344CB8AC3E}">
        <p14:creationId xmlns:p14="http://schemas.microsoft.com/office/powerpoint/2010/main" val="40140366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41</a:t>
            </a:fld>
            <a:endParaRPr lang="en-US" dirty="0"/>
          </a:p>
        </p:txBody>
      </p:sp>
    </p:spTree>
    <p:extLst>
      <p:ext uri="{BB962C8B-B14F-4D97-AF65-F5344CB8AC3E}">
        <p14:creationId xmlns:p14="http://schemas.microsoft.com/office/powerpoint/2010/main" val="34109379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42</a:t>
            </a:fld>
            <a:endParaRPr lang="en-US" dirty="0"/>
          </a:p>
        </p:txBody>
      </p:sp>
    </p:spTree>
    <p:extLst>
      <p:ext uri="{BB962C8B-B14F-4D97-AF65-F5344CB8AC3E}">
        <p14:creationId xmlns:p14="http://schemas.microsoft.com/office/powerpoint/2010/main" val="4460865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43</a:t>
            </a:fld>
            <a:endParaRPr lang="en-US" dirty="0"/>
          </a:p>
        </p:txBody>
      </p:sp>
    </p:spTree>
    <p:extLst>
      <p:ext uri="{BB962C8B-B14F-4D97-AF65-F5344CB8AC3E}">
        <p14:creationId xmlns:p14="http://schemas.microsoft.com/office/powerpoint/2010/main" val="9349610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44</a:t>
            </a:fld>
            <a:endParaRPr lang="en-US" dirty="0"/>
          </a:p>
        </p:txBody>
      </p:sp>
    </p:spTree>
    <p:extLst>
      <p:ext uri="{BB962C8B-B14F-4D97-AF65-F5344CB8AC3E}">
        <p14:creationId xmlns:p14="http://schemas.microsoft.com/office/powerpoint/2010/main" val="7486981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45</a:t>
            </a:fld>
            <a:endParaRPr lang="en-US" dirty="0"/>
          </a:p>
        </p:txBody>
      </p:sp>
    </p:spTree>
    <p:extLst>
      <p:ext uri="{BB962C8B-B14F-4D97-AF65-F5344CB8AC3E}">
        <p14:creationId xmlns:p14="http://schemas.microsoft.com/office/powerpoint/2010/main" val="8218865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46</a:t>
            </a:fld>
            <a:endParaRPr lang="en-US" dirty="0"/>
          </a:p>
        </p:txBody>
      </p:sp>
    </p:spTree>
    <p:extLst>
      <p:ext uri="{BB962C8B-B14F-4D97-AF65-F5344CB8AC3E}">
        <p14:creationId xmlns:p14="http://schemas.microsoft.com/office/powerpoint/2010/main" val="38687716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47</a:t>
            </a:fld>
            <a:endParaRPr lang="en-US" dirty="0"/>
          </a:p>
        </p:txBody>
      </p:sp>
    </p:spTree>
    <p:extLst>
      <p:ext uri="{BB962C8B-B14F-4D97-AF65-F5344CB8AC3E}">
        <p14:creationId xmlns:p14="http://schemas.microsoft.com/office/powerpoint/2010/main" val="24771882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48</a:t>
            </a:fld>
            <a:endParaRPr lang="en-US" dirty="0"/>
          </a:p>
        </p:txBody>
      </p:sp>
    </p:spTree>
    <p:extLst>
      <p:ext uri="{BB962C8B-B14F-4D97-AF65-F5344CB8AC3E}">
        <p14:creationId xmlns:p14="http://schemas.microsoft.com/office/powerpoint/2010/main" val="23988762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49</a:t>
            </a:fld>
            <a:endParaRPr lang="en-US" dirty="0"/>
          </a:p>
        </p:txBody>
      </p:sp>
    </p:spTree>
    <p:extLst>
      <p:ext uri="{BB962C8B-B14F-4D97-AF65-F5344CB8AC3E}">
        <p14:creationId xmlns:p14="http://schemas.microsoft.com/office/powerpoint/2010/main" val="2690951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a:t>
            </a:fld>
            <a:endParaRPr lang="en-US" dirty="0"/>
          </a:p>
        </p:txBody>
      </p:sp>
    </p:spTree>
    <p:extLst>
      <p:ext uri="{BB962C8B-B14F-4D97-AF65-F5344CB8AC3E}">
        <p14:creationId xmlns:p14="http://schemas.microsoft.com/office/powerpoint/2010/main" val="25313705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50</a:t>
            </a:fld>
            <a:endParaRPr lang="en-US" dirty="0"/>
          </a:p>
        </p:txBody>
      </p:sp>
    </p:spTree>
    <p:extLst>
      <p:ext uri="{BB962C8B-B14F-4D97-AF65-F5344CB8AC3E}">
        <p14:creationId xmlns:p14="http://schemas.microsoft.com/office/powerpoint/2010/main" val="186138163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51</a:t>
            </a:fld>
            <a:endParaRPr lang="en-US" dirty="0"/>
          </a:p>
        </p:txBody>
      </p:sp>
    </p:spTree>
    <p:extLst>
      <p:ext uri="{BB962C8B-B14F-4D97-AF65-F5344CB8AC3E}">
        <p14:creationId xmlns:p14="http://schemas.microsoft.com/office/powerpoint/2010/main" val="27750632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52</a:t>
            </a:fld>
            <a:endParaRPr lang="en-US" dirty="0"/>
          </a:p>
        </p:txBody>
      </p:sp>
    </p:spTree>
    <p:extLst>
      <p:ext uri="{BB962C8B-B14F-4D97-AF65-F5344CB8AC3E}">
        <p14:creationId xmlns:p14="http://schemas.microsoft.com/office/powerpoint/2010/main" val="38918112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53</a:t>
            </a:fld>
            <a:endParaRPr lang="en-US" dirty="0"/>
          </a:p>
        </p:txBody>
      </p:sp>
    </p:spTree>
    <p:extLst>
      <p:ext uri="{BB962C8B-B14F-4D97-AF65-F5344CB8AC3E}">
        <p14:creationId xmlns:p14="http://schemas.microsoft.com/office/powerpoint/2010/main" val="404815531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54</a:t>
            </a:fld>
            <a:endParaRPr lang="en-US" dirty="0"/>
          </a:p>
        </p:txBody>
      </p:sp>
    </p:spTree>
    <p:extLst>
      <p:ext uri="{BB962C8B-B14F-4D97-AF65-F5344CB8AC3E}">
        <p14:creationId xmlns:p14="http://schemas.microsoft.com/office/powerpoint/2010/main" val="388801446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55</a:t>
            </a:fld>
            <a:endParaRPr lang="en-US" dirty="0"/>
          </a:p>
        </p:txBody>
      </p:sp>
    </p:spTree>
    <p:extLst>
      <p:ext uri="{BB962C8B-B14F-4D97-AF65-F5344CB8AC3E}">
        <p14:creationId xmlns:p14="http://schemas.microsoft.com/office/powerpoint/2010/main" val="12693448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56</a:t>
            </a:fld>
            <a:endParaRPr lang="en-US" dirty="0"/>
          </a:p>
        </p:txBody>
      </p:sp>
    </p:spTree>
    <p:extLst>
      <p:ext uri="{BB962C8B-B14F-4D97-AF65-F5344CB8AC3E}">
        <p14:creationId xmlns:p14="http://schemas.microsoft.com/office/powerpoint/2010/main" val="38069947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57</a:t>
            </a:fld>
            <a:endParaRPr lang="en-US" dirty="0"/>
          </a:p>
        </p:txBody>
      </p:sp>
    </p:spTree>
    <p:extLst>
      <p:ext uri="{BB962C8B-B14F-4D97-AF65-F5344CB8AC3E}">
        <p14:creationId xmlns:p14="http://schemas.microsoft.com/office/powerpoint/2010/main" val="47224301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58</a:t>
            </a:fld>
            <a:endParaRPr lang="en-US" dirty="0"/>
          </a:p>
        </p:txBody>
      </p:sp>
    </p:spTree>
    <p:extLst>
      <p:ext uri="{BB962C8B-B14F-4D97-AF65-F5344CB8AC3E}">
        <p14:creationId xmlns:p14="http://schemas.microsoft.com/office/powerpoint/2010/main" val="6454486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59</a:t>
            </a:fld>
            <a:endParaRPr lang="en-US" dirty="0"/>
          </a:p>
        </p:txBody>
      </p:sp>
    </p:spTree>
    <p:extLst>
      <p:ext uri="{BB962C8B-B14F-4D97-AF65-F5344CB8AC3E}">
        <p14:creationId xmlns:p14="http://schemas.microsoft.com/office/powerpoint/2010/main" val="523622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a:t>
            </a:fld>
            <a:endParaRPr lang="en-US" dirty="0"/>
          </a:p>
        </p:txBody>
      </p:sp>
    </p:spTree>
    <p:extLst>
      <p:ext uri="{BB962C8B-B14F-4D97-AF65-F5344CB8AC3E}">
        <p14:creationId xmlns:p14="http://schemas.microsoft.com/office/powerpoint/2010/main" val="6059660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60</a:t>
            </a:fld>
            <a:endParaRPr lang="en-US" dirty="0"/>
          </a:p>
        </p:txBody>
      </p:sp>
    </p:spTree>
    <p:extLst>
      <p:ext uri="{BB962C8B-B14F-4D97-AF65-F5344CB8AC3E}">
        <p14:creationId xmlns:p14="http://schemas.microsoft.com/office/powerpoint/2010/main" val="17475578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61</a:t>
            </a:fld>
            <a:endParaRPr lang="en-US" dirty="0"/>
          </a:p>
        </p:txBody>
      </p:sp>
    </p:spTree>
    <p:extLst>
      <p:ext uri="{BB962C8B-B14F-4D97-AF65-F5344CB8AC3E}">
        <p14:creationId xmlns:p14="http://schemas.microsoft.com/office/powerpoint/2010/main" val="27709476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62</a:t>
            </a:fld>
            <a:endParaRPr lang="en-US" dirty="0"/>
          </a:p>
        </p:txBody>
      </p:sp>
    </p:spTree>
    <p:extLst>
      <p:ext uri="{BB962C8B-B14F-4D97-AF65-F5344CB8AC3E}">
        <p14:creationId xmlns:p14="http://schemas.microsoft.com/office/powerpoint/2010/main" val="7090359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63</a:t>
            </a:fld>
            <a:endParaRPr lang="en-US" dirty="0"/>
          </a:p>
        </p:txBody>
      </p:sp>
    </p:spTree>
    <p:extLst>
      <p:ext uri="{BB962C8B-B14F-4D97-AF65-F5344CB8AC3E}">
        <p14:creationId xmlns:p14="http://schemas.microsoft.com/office/powerpoint/2010/main" val="171737550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64</a:t>
            </a:fld>
            <a:endParaRPr lang="en-US" dirty="0"/>
          </a:p>
        </p:txBody>
      </p:sp>
    </p:spTree>
    <p:extLst>
      <p:ext uri="{BB962C8B-B14F-4D97-AF65-F5344CB8AC3E}">
        <p14:creationId xmlns:p14="http://schemas.microsoft.com/office/powerpoint/2010/main" val="258817896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65</a:t>
            </a:fld>
            <a:endParaRPr lang="en-US" dirty="0"/>
          </a:p>
        </p:txBody>
      </p:sp>
    </p:spTree>
    <p:extLst>
      <p:ext uri="{BB962C8B-B14F-4D97-AF65-F5344CB8AC3E}">
        <p14:creationId xmlns:p14="http://schemas.microsoft.com/office/powerpoint/2010/main" val="79552927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66</a:t>
            </a:fld>
            <a:endParaRPr lang="en-US" dirty="0"/>
          </a:p>
        </p:txBody>
      </p:sp>
    </p:spTree>
    <p:extLst>
      <p:ext uri="{BB962C8B-B14F-4D97-AF65-F5344CB8AC3E}">
        <p14:creationId xmlns:p14="http://schemas.microsoft.com/office/powerpoint/2010/main" val="403704869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67</a:t>
            </a:fld>
            <a:endParaRPr lang="en-US" dirty="0"/>
          </a:p>
        </p:txBody>
      </p:sp>
    </p:spTree>
    <p:extLst>
      <p:ext uri="{BB962C8B-B14F-4D97-AF65-F5344CB8AC3E}">
        <p14:creationId xmlns:p14="http://schemas.microsoft.com/office/powerpoint/2010/main" val="15581872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68</a:t>
            </a:fld>
            <a:endParaRPr lang="en-US" dirty="0"/>
          </a:p>
        </p:txBody>
      </p:sp>
    </p:spTree>
    <p:extLst>
      <p:ext uri="{BB962C8B-B14F-4D97-AF65-F5344CB8AC3E}">
        <p14:creationId xmlns:p14="http://schemas.microsoft.com/office/powerpoint/2010/main" val="37074367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69</a:t>
            </a:fld>
            <a:endParaRPr lang="en-US" dirty="0"/>
          </a:p>
        </p:txBody>
      </p:sp>
    </p:spTree>
    <p:extLst>
      <p:ext uri="{BB962C8B-B14F-4D97-AF65-F5344CB8AC3E}">
        <p14:creationId xmlns:p14="http://schemas.microsoft.com/office/powerpoint/2010/main" val="2042563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a:t>
            </a:fld>
            <a:endParaRPr lang="en-US" dirty="0"/>
          </a:p>
        </p:txBody>
      </p:sp>
    </p:spTree>
    <p:extLst>
      <p:ext uri="{BB962C8B-B14F-4D97-AF65-F5344CB8AC3E}">
        <p14:creationId xmlns:p14="http://schemas.microsoft.com/office/powerpoint/2010/main" val="99223166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70</a:t>
            </a:fld>
            <a:endParaRPr lang="en-US" dirty="0"/>
          </a:p>
        </p:txBody>
      </p:sp>
    </p:spTree>
    <p:extLst>
      <p:ext uri="{BB962C8B-B14F-4D97-AF65-F5344CB8AC3E}">
        <p14:creationId xmlns:p14="http://schemas.microsoft.com/office/powerpoint/2010/main" val="415154896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71</a:t>
            </a:fld>
            <a:endParaRPr lang="en-US" dirty="0"/>
          </a:p>
        </p:txBody>
      </p:sp>
    </p:spTree>
    <p:extLst>
      <p:ext uri="{BB962C8B-B14F-4D97-AF65-F5344CB8AC3E}">
        <p14:creationId xmlns:p14="http://schemas.microsoft.com/office/powerpoint/2010/main" val="291237177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72</a:t>
            </a:fld>
            <a:endParaRPr lang="en-US" dirty="0"/>
          </a:p>
        </p:txBody>
      </p:sp>
    </p:spTree>
    <p:extLst>
      <p:ext uri="{BB962C8B-B14F-4D97-AF65-F5344CB8AC3E}">
        <p14:creationId xmlns:p14="http://schemas.microsoft.com/office/powerpoint/2010/main" val="171065922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73</a:t>
            </a:fld>
            <a:endParaRPr lang="en-US" dirty="0"/>
          </a:p>
        </p:txBody>
      </p:sp>
    </p:spTree>
    <p:extLst>
      <p:ext uri="{BB962C8B-B14F-4D97-AF65-F5344CB8AC3E}">
        <p14:creationId xmlns:p14="http://schemas.microsoft.com/office/powerpoint/2010/main" val="114663773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74</a:t>
            </a:fld>
            <a:endParaRPr lang="en-US" dirty="0"/>
          </a:p>
        </p:txBody>
      </p:sp>
    </p:spTree>
    <p:extLst>
      <p:ext uri="{BB962C8B-B14F-4D97-AF65-F5344CB8AC3E}">
        <p14:creationId xmlns:p14="http://schemas.microsoft.com/office/powerpoint/2010/main" val="8480631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75</a:t>
            </a:fld>
            <a:endParaRPr lang="en-US" dirty="0"/>
          </a:p>
        </p:txBody>
      </p:sp>
    </p:spTree>
    <p:extLst>
      <p:ext uri="{BB962C8B-B14F-4D97-AF65-F5344CB8AC3E}">
        <p14:creationId xmlns:p14="http://schemas.microsoft.com/office/powerpoint/2010/main" val="105155525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76</a:t>
            </a:fld>
            <a:endParaRPr lang="en-US" dirty="0"/>
          </a:p>
        </p:txBody>
      </p:sp>
    </p:spTree>
    <p:extLst>
      <p:ext uri="{BB962C8B-B14F-4D97-AF65-F5344CB8AC3E}">
        <p14:creationId xmlns:p14="http://schemas.microsoft.com/office/powerpoint/2010/main" val="382119704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77</a:t>
            </a:fld>
            <a:endParaRPr lang="en-US" dirty="0"/>
          </a:p>
        </p:txBody>
      </p:sp>
    </p:spTree>
    <p:extLst>
      <p:ext uri="{BB962C8B-B14F-4D97-AF65-F5344CB8AC3E}">
        <p14:creationId xmlns:p14="http://schemas.microsoft.com/office/powerpoint/2010/main" val="138299365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78</a:t>
            </a:fld>
            <a:endParaRPr lang="en-US" dirty="0"/>
          </a:p>
        </p:txBody>
      </p:sp>
    </p:spTree>
    <p:extLst>
      <p:ext uri="{BB962C8B-B14F-4D97-AF65-F5344CB8AC3E}">
        <p14:creationId xmlns:p14="http://schemas.microsoft.com/office/powerpoint/2010/main" val="215860725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79</a:t>
            </a:fld>
            <a:endParaRPr lang="en-US" dirty="0"/>
          </a:p>
        </p:txBody>
      </p:sp>
    </p:spTree>
    <p:extLst>
      <p:ext uri="{BB962C8B-B14F-4D97-AF65-F5344CB8AC3E}">
        <p14:creationId xmlns:p14="http://schemas.microsoft.com/office/powerpoint/2010/main" val="2914891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8</a:t>
            </a:fld>
            <a:endParaRPr lang="en-US" dirty="0"/>
          </a:p>
        </p:txBody>
      </p:sp>
    </p:spTree>
    <p:extLst>
      <p:ext uri="{BB962C8B-B14F-4D97-AF65-F5344CB8AC3E}">
        <p14:creationId xmlns:p14="http://schemas.microsoft.com/office/powerpoint/2010/main" val="272005491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80</a:t>
            </a:fld>
            <a:endParaRPr lang="en-US" dirty="0"/>
          </a:p>
        </p:txBody>
      </p:sp>
    </p:spTree>
    <p:extLst>
      <p:ext uri="{BB962C8B-B14F-4D97-AF65-F5344CB8AC3E}">
        <p14:creationId xmlns:p14="http://schemas.microsoft.com/office/powerpoint/2010/main" val="354169913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81</a:t>
            </a:fld>
            <a:endParaRPr lang="en-US" dirty="0"/>
          </a:p>
        </p:txBody>
      </p:sp>
    </p:spTree>
    <p:extLst>
      <p:ext uri="{BB962C8B-B14F-4D97-AF65-F5344CB8AC3E}">
        <p14:creationId xmlns:p14="http://schemas.microsoft.com/office/powerpoint/2010/main" val="3502171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9</a:t>
            </a:fld>
            <a:endParaRPr lang="en-US" dirty="0"/>
          </a:p>
        </p:txBody>
      </p:sp>
    </p:spTree>
    <p:extLst>
      <p:ext uri="{BB962C8B-B14F-4D97-AF65-F5344CB8AC3E}">
        <p14:creationId xmlns:p14="http://schemas.microsoft.com/office/powerpoint/2010/main" val="14823008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F7D84AA-0BCE-9C85-4510-34EBAE061790}"/>
              </a:ext>
              <a:ext uri="{C183D7F6-B498-43B3-948B-1728B52AA6E4}">
                <adec:decorative xmlns:adec="http://schemas.microsoft.com/office/drawing/2017/decorative" val="1"/>
              </a:ext>
            </a:extLst>
          </p:cNvPr>
          <p:cNvGrpSpPr/>
          <p:nvPr userDrawn="1"/>
        </p:nvGrpSpPr>
        <p:grpSpPr>
          <a:xfrm>
            <a:off x="-1524" y="708955"/>
            <a:ext cx="12193526" cy="5463893"/>
            <a:chOff x="-1524" y="708955"/>
            <a:chExt cx="12193526" cy="5463893"/>
          </a:xfrm>
        </p:grpSpPr>
        <p:sp>
          <p:nvSpPr>
            <p:cNvPr id="5" name="Rectangle 4">
              <a:extLst>
                <a:ext uri="{FF2B5EF4-FFF2-40B4-BE49-F238E27FC236}">
                  <a16:creationId xmlns:a16="http://schemas.microsoft.com/office/drawing/2014/main" id="{E41002A6-9DB7-26A1-2425-8C496B953CA4}"/>
                </a:ext>
              </a:extLst>
            </p:cNvPr>
            <p:cNvSpPr/>
            <p:nvPr userDrawn="1"/>
          </p:nvSpPr>
          <p:spPr>
            <a:xfrm>
              <a:off x="-1524" y="709613"/>
              <a:ext cx="12192000" cy="5463235"/>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Graphic 24">
              <a:extLst>
                <a:ext uri="{FF2B5EF4-FFF2-40B4-BE49-F238E27FC236}">
                  <a16:creationId xmlns:a16="http://schemas.microsoft.com/office/drawing/2014/main" id="{9F029623-B14D-1CDC-9D8F-47D563937B5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3670" t="-7182" r="-9886" b="52046"/>
            <a:stretch/>
          </p:blipFill>
          <p:spPr>
            <a:xfrm>
              <a:off x="-1" y="1162050"/>
              <a:ext cx="5568949" cy="5009032"/>
            </a:xfrm>
            <a:prstGeom prst="rect">
              <a:avLst/>
            </a:prstGeom>
          </p:spPr>
        </p:pic>
        <p:pic>
          <p:nvPicPr>
            <p:cNvPr id="26" name="Graphic 25">
              <a:extLst>
                <a:ext uri="{FF2B5EF4-FFF2-40B4-BE49-F238E27FC236}">
                  <a16:creationId xmlns:a16="http://schemas.microsoft.com/office/drawing/2014/main" id="{B4D8031F-ED2A-8D7E-D369-6BF3256FE3F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56" t="-7183" r="44925" b="48899"/>
            <a:stretch/>
          </p:blipFill>
          <p:spPr>
            <a:xfrm rot="16200000">
              <a:off x="7239292" y="366674"/>
              <a:ext cx="4610430" cy="5294991"/>
            </a:xfrm>
            <a:prstGeom prst="rect">
              <a:avLst/>
            </a:prstGeom>
          </p:spPr>
        </p:pic>
      </p:grpSp>
      <p:cxnSp>
        <p:nvCxnSpPr>
          <p:cNvPr id="15" name="Straight Connector 14">
            <a:extLst>
              <a:ext uri="{FF2B5EF4-FFF2-40B4-BE49-F238E27FC236}">
                <a16:creationId xmlns:a16="http://schemas.microsoft.com/office/drawing/2014/main" id="{8A28D3FB-54EA-410D-A062-8F118E5D0CD7}"/>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593477A-1279-4BCC-8257-14CC2361F898}"/>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97F04C86-E215-DFBB-8302-70BCCDFC2DB8}"/>
              </a:ext>
              <a:ext uri="{C183D7F6-B498-43B3-948B-1728B52AA6E4}">
                <adec:decorative xmlns:adec="http://schemas.microsoft.com/office/drawing/2017/decorative" val="1"/>
              </a:ext>
            </a:extLst>
          </p:cNvPr>
          <p:cNvCxnSpPr>
            <a:cxnSpLocks/>
          </p:cNvCxnSpPr>
          <p:nvPr userDrawn="1"/>
        </p:nvCxnSpPr>
        <p:spPr>
          <a:xfrm>
            <a:off x="0" y="708956"/>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F29577F-647F-5850-5636-6ED05B99595F}"/>
              </a:ext>
              <a:ext uri="{C183D7F6-B498-43B3-948B-1728B52AA6E4}">
                <adec:decorative xmlns:adec="http://schemas.microsoft.com/office/drawing/2017/decorative" val="1"/>
              </a:ext>
            </a:extLst>
          </p:cNvPr>
          <p:cNvCxnSpPr>
            <a:cxnSpLocks/>
          </p:cNvCxnSpPr>
          <p:nvPr userDrawn="1"/>
        </p:nvCxnSpPr>
        <p:spPr>
          <a:xfrm flipV="1">
            <a:off x="69482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7CBFB4F-DC16-FC59-E9E7-B92910449EB8}"/>
              </a:ext>
              <a:ext uri="{C183D7F6-B498-43B3-948B-1728B52AA6E4}">
                <adec:decorative xmlns:adec="http://schemas.microsoft.com/office/drawing/2017/decorative" val="1"/>
              </a:ext>
            </a:extLst>
          </p:cNvPr>
          <p:cNvCxnSpPr>
            <a:cxnSpLocks/>
          </p:cNvCxnSpPr>
          <p:nvPr userDrawn="1"/>
        </p:nvCxnSpPr>
        <p:spPr>
          <a:xfrm>
            <a:off x="0" y="616429"/>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3690604-E7DB-AFA3-7E13-CAFF46FF50F6}"/>
              </a:ext>
              <a:ext uri="{C183D7F6-B498-43B3-948B-1728B52AA6E4}">
                <adec:decorative xmlns:adec="http://schemas.microsoft.com/office/drawing/2017/decorative" val="1"/>
              </a:ext>
            </a:extLst>
          </p:cNvPr>
          <p:cNvCxnSpPr>
            <a:cxnSpLocks/>
          </p:cNvCxnSpPr>
          <p:nvPr userDrawn="1"/>
        </p:nvCxnSpPr>
        <p:spPr>
          <a:xfrm>
            <a:off x="0" y="627968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E2874C2-BA39-4778-DC11-487CC4FCADC3}"/>
              </a:ext>
              <a:ext uri="{C183D7F6-B498-43B3-948B-1728B52AA6E4}">
                <adec:decorative xmlns:adec="http://schemas.microsoft.com/office/drawing/2017/decorative" val="1"/>
              </a:ext>
            </a:extLst>
          </p:cNvPr>
          <p:cNvCxnSpPr>
            <a:cxnSpLocks/>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6D6334D-FB4A-4843-F2FB-1CAC50021C4D}"/>
              </a:ext>
              <a:ext uri="{C183D7F6-B498-43B3-948B-1728B52AA6E4}">
                <adec:decorative xmlns:adec="http://schemas.microsoft.com/office/drawing/2017/decorative" val="1"/>
              </a:ext>
            </a:extLst>
          </p:cNvPr>
          <p:cNvCxnSpPr>
            <a:cxnSpLocks/>
          </p:cNvCxnSpPr>
          <p:nvPr userDrawn="1"/>
        </p:nvCxnSpPr>
        <p:spPr>
          <a:xfrm flipV="1">
            <a:off x="58695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FC043C06-5053-E291-E708-44B684DC523C}"/>
              </a:ext>
            </a:extLst>
          </p:cNvPr>
          <p:cNvSpPr>
            <a:spLocks noGrp="1"/>
          </p:cNvSpPr>
          <p:nvPr>
            <p:ph type="title" hasCustomPrompt="1"/>
          </p:nvPr>
        </p:nvSpPr>
        <p:spPr>
          <a:xfrm>
            <a:off x="1828932" y="1115167"/>
            <a:ext cx="8534136" cy="4655385"/>
          </a:xfrm>
        </p:spPr>
        <p:txBody>
          <a:bodyPr>
            <a:noAutofit/>
          </a:bodyPr>
          <a:lstStyle>
            <a:lvl1pPr algn="ctr">
              <a:defRPr sz="7200"/>
            </a:lvl1pPr>
          </a:lstStyle>
          <a:p>
            <a:r>
              <a:rPr lang="en-US" dirty="0"/>
              <a:t>Click to add title</a:t>
            </a:r>
          </a:p>
        </p:txBody>
      </p:sp>
    </p:spTree>
    <p:extLst>
      <p:ext uri="{BB962C8B-B14F-4D97-AF65-F5344CB8AC3E}">
        <p14:creationId xmlns:p14="http://schemas.microsoft.com/office/powerpoint/2010/main" val="758379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C2EA47A-F66B-4005-A5A4-458E90C0968A}"/>
              </a:ext>
            </a:extLst>
          </p:cNvPr>
          <p:cNvSpPr>
            <a:spLocks noGrp="1"/>
          </p:cNvSpPr>
          <p:nvPr>
            <p:ph type="ctrTitle" hasCustomPrompt="1"/>
          </p:nvPr>
        </p:nvSpPr>
        <p:spPr>
          <a:xfrm>
            <a:off x="422897" y="576262"/>
            <a:ext cx="5646541" cy="5295371"/>
          </a:xfrm>
        </p:spPr>
        <p:txBody>
          <a:bodyPr anchor="ctr" anchorCtr="0">
            <a:normAutofit/>
          </a:bodyPr>
          <a:lstStyle>
            <a:lvl1pPr>
              <a:defRPr sz="4400"/>
            </a:lvl1pPr>
          </a:lstStyle>
          <a:p>
            <a:pPr algn="l">
              <a:lnSpc>
                <a:spcPts val="5800"/>
              </a:lnSpc>
            </a:pPr>
            <a:r>
              <a:rPr lang="en-US" sz="4800" dirty="0"/>
              <a:t>Click to add title </a:t>
            </a:r>
          </a:p>
        </p:txBody>
      </p:sp>
      <p:sp>
        <p:nvSpPr>
          <p:cNvPr id="2" name="Picture Placeholder 13">
            <a:extLst>
              <a:ext uri="{FF2B5EF4-FFF2-40B4-BE49-F238E27FC236}">
                <a16:creationId xmlns:a16="http://schemas.microsoft.com/office/drawing/2014/main" id="{6379D45C-F78A-E101-CD9D-C98EA6E6C569}"/>
              </a:ext>
            </a:extLst>
          </p:cNvPr>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Tree>
    <p:extLst>
      <p:ext uri="{BB962C8B-B14F-4D97-AF65-F5344CB8AC3E}">
        <p14:creationId xmlns:p14="http://schemas.microsoft.com/office/powerpoint/2010/main" val="126386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3">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B7AE2FB-B934-16AA-2537-04016B7F1AAB}"/>
              </a:ext>
            </a:extLst>
          </p:cNvPr>
          <p:cNvSpPr>
            <a:spLocks noGrp="1"/>
          </p:cNvSpPr>
          <p:nvPr>
            <p:ph type="ctrTitle" hasCustomPrompt="1"/>
          </p:nvPr>
        </p:nvSpPr>
        <p:spPr>
          <a:xfrm>
            <a:off x="422897" y="576263"/>
            <a:ext cx="5646541" cy="3304494"/>
          </a:xfrm>
        </p:spPr>
        <p:txBody>
          <a:bodyPr anchor="b" anchorCtr="0">
            <a:normAutofit/>
          </a:bodyPr>
          <a:lstStyle>
            <a:lvl1pPr>
              <a:defRPr sz="4400"/>
            </a:lvl1pPr>
          </a:lstStyle>
          <a:p>
            <a:pPr algn="l">
              <a:lnSpc>
                <a:spcPts val="5800"/>
              </a:lnSpc>
            </a:pPr>
            <a:r>
              <a:rPr lang="en-US" sz="4800" dirty="0"/>
              <a:t>Click to add title </a:t>
            </a:r>
          </a:p>
        </p:txBody>
      </p:sp>
      <p:sp>
        <p:nvSpPr>
          <p:cNvPr id="4" name="Text Placeholder 14">
            <a:extLst>
              <a:ext uri="{FF2B5EF4-FFF2-40B4-BE49-F238E27FC236}">
                <a16:creationId xmlns:a16="http://schemas.microsoft.com/office/drawing/2014/main" id="{B5241927-0828-2C0E-290E-E82A357BC83F}"/>
              </a:ext>
            </a:extLst>
          </p:cNvPr>
          <p:cNvSpPr>
            <a:spLocks noGrp="1"/>
          </p:cNvSpPr>
          <p:nvPr>
            <p:ph type="body" sz="quarter" idx="10" hasCustomPrompt="1"/>
          </p:nvPr>
        </p:nvSpPr>
        <p:spPr>
          <a:xfrm>
            <a:off x="422275" y="4148138"/>
            <a:ext cx="5673726" cy="1528762"/>
          </a:xfrm>
        </p:spPr>
        <p:txBody>
          <a:bodyPr/>
          <a:lstStyle>
            <a:lvl1pPr marL="0" indent="0">
              <a:buNone/>
              <a:defRPr/>
            </a:lvl1pPr>
          </a:lstStyle>
          <a:p>
            <a:pPr lvl="0"/>
            <a:r>
              <a:rPr lang="en-US" dirty="0"/>
              <a:t>Click to add subtitle</a:t>
            </a:r>
          </a:p>
        </p:txBody>
      </p:sp>
      <p:sp>
        <p:nvSpPr>
          <p:cNvPr id="2" name="Picture Placeholder 13">
            <a:extLst>
              <a:ext uri="{FF2B5EF4-FFF2-40B4-BE49-F238E27FC236}">
                <a16:creationId xmlns:a16="http://schemas.microsoft.com/office/drawing/2014/main" id="{6379D45C-F78A-E101-CD9D-C98EA6E6C569}"/>
              </a:ext>
            </a:extLst>
          </p:cNvPr>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
        <p:nvSpPr>
          <p:cNvPr id="6" name="Rectangle 5">
            <a:extLst>
              <a:ext uri="{FF2B5EF4-FFF2-40B4-BE49-F238E27FC236}">
                <a16:creationId xmlns:a16="http://schemas.microsoft.com/office/drawing/2014/main" id="{EA4F6DF6-2D97-1E21-15A5-D0E9397E2F2A}"/>
              </a:ext>
              <a:ext uri="{C183D7F6-B498-43B3-948B-1728B52AA6E4}">
                <adec:decorative xmlns:adec="http://schemas.microsoft.com/office/drawing/2017/decorative" val="1"/>
              </a:ext>
            </a:extLst>
          </p:cNvPr>
          <p:cNvSpPr/>
          <p:nvPr userDrawn="1"/>
        </p:nvSpPr>
        <p:spPr>
          <a:xfrm rot="10800000">
            <a:off x="11504656" y="2020824"/>
            <a:ext cx="687343" cy="1896697"/>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614855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6FBD3-8FFB-2E51-CAC4-CFB7B5AFBB37}"/>
              </a:ext>
              <a:ext uri="{C183D7F6-B498-43B3-948B-1728B52AA6E4}">
                <adec:decorative xmlns:adec="http://schemas.microsoft.com/office/drawing/2017/decorative" val="1"/>
              </a:ext>
            </a:extLst>
          </p:cNvPr>
          <p:cNvSpPr/>
          <p:nvPr userDrawn="1"/>
        </p:nvSpPr>
        <p:spPr>
          <a:xfrm rot="10800000">
            <a:off x="11491640" y="0"/>
            <a:ext cx="708823" cy="713232"/>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2" name="Title 1">
            <a:extLst>
              <a:ext uri="{FF2B5EF4-FFF2-40B4-BE49-F238E27FC236}">
                <a16:creationId xmlns:a16="http://schemas.microsoft.com/office/drawing/2014/main" id="{472F9955-0460-4A20-8FC6-300595560010}"/>
              </a:ext>
            </a:extLst>
          </p:cNvPr>
          <p:cNvSpPr>
            <a:spLocks noGrp="1"/>
          </p:cNvSpPr>
          <p:nvPr>
            <p:ph type="title" hasCustomPrompt="1"/>
          </p:nvPr>
        </p:nvSpPr>
        <p:spPr>
          <a:xfrm>
            <a:off x="422178" y="365125"/>
            <a:ext cx="10660350" cy="1325563"/>
          </a:xfrm>
        </p:spPr>
        <p:txBody>
          <a:bodyPr>
            <a:normAutofit/>
          </a:bodyPr>
          <a:lstStyle>
            <a:lvl1pPr>
              <a:defRPr sz="4400"/>
            </a:lvl1pPr>
          </a:lstStyle>
          <a:p>
            <a:r>
              <a:rPr lang="en-US" dirty="0"/>
              <a:t>Click to add title</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hasCustomPrompt="1"/>
          </p:nvPr>
        </p:nvSpPr>
        <p:spPr>
          <a:xfrm>
            <a:off x="422178" y="2198914"/>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9">
            <a:extLst>
              <a:ext uri="{FF2B5EF4-FFF2-40B4-BE49-F238E27FC236}">
                <a16:creationId xmlns:a16="http://schemas.microsoft.com/office/drawing/2014/main" id="{7198C3F1-4E77-7888-CDB8-CF9406E4A2E0}"/>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493561D3-90F6-AD82-BCFE-90F9427D867B}"/>
              </a:ext>
            </a:extLst>
          </p:cNvPr>
          <p:cNvSpPr>
            <a:spLocks noGrp="1"/>
          </p:cNvSpPr>
          <p:nvPr>
            <p:ph type="ftr" sz="quarter" idx="11"/>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id="{932F9B33-3FA7-526F-7B45-342EB64A1CDB}"/>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a:t>
            </a:fld>
            <a:endParaRPr lang="en-US" dirty="0"/>
          </a:p>
        </p:txBody>
      </p:sp>
      <p:sp>
        <p:nvSpPr>
          <p:cNvPr id="3" name="Content Placeholder 3">
            <a:extLst>
              <a:ext uri="{FF2B5EF4-FFF2-40B4-BE49-F238E27FC236}">
                <a16:creationId xmlns:a16="http://schemas.microsoft.com/office/drawing/2014/main" id="{E620B83B-1673-865A-1958-873C4765EFA0}"/>
              </a:ext>
            </a:extLst>
          </p:cNvPr>
          <p:cNvSpPr>
            <a:spLocks noGrp="1"/>
          </p:cNvSpPr>
          <p:nvPr>
            <p:ph sz="half" idx="13" hasCustomPrompt="1"/>
          </p:nvPr>
        </p:nvSpPr>
        <p:spPr>
          <a:xfrm>
            <a:off x="5924741" y="2198913"/>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1007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Conten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hasCustomPrompt="1"/>
          </p:nvPr>
        </p:nvSpPr>
        <p:spPr>
          <a:xfrm>
            <a:off x="420623" y="365760"/>
            <a:ext cx="11067089" cy="1325880"/>
          </a:xfrm>
        </p:spPr>
        <p:txBody>
          <a:bodyPr anchor="ctr">
            <a:normAutofit/>
          </a:bodyPr>
          <a:lstStyle>
            <a:lvl1pPr>
              <a:lnSpc>
                <a:spcPts val="2800"/>
              </a:lnSpc>
              <a:spcBef>
                <a:spcPts val="1000"/>
              </a:spcBef>
              <a:defRPr sz="4400" b="0" i="0"/>
            </a:lvl1pPr>
          </a:lstStyle>
          <a:p>
            <a:r>
              <a:rPr lang="en-US" sz="4400" dirty="0"/>
              <a:t>Click to add title </a:t>
            </a:r>
            <a:endParaRPr lang="en-US" dirty="0"/>
          </a:p>
        </p:txBody>
      </p:sp>
      <p:sp>
        <p:nvSpPr>
          <p:cNvPr id="14" name="Rectangle 13">
            <a:extLst>
              <a:ext uri="{FF2B5EF4-FFF2-40B4-BE49-F238E27FC236}">
                <a16:creationId xmlns:a16="http://schemas.microsoft.com/office/drawing/2014/main" id="{CA6BF945-F985-4A89-9868-A82E90E1054D}"/>
              </a:ext>
              <a:ext uri="{C183D7F6-B498-43B3-948B-1728B52AA6E4}">
                <adec:decorative xmlns:adec="http://schemas.microsoft.com/office/drawing/2017/decorative" val="1"/>
              </a:ext>
            </a:extLst>
          </p:cNvPr>
          <p:cNvSpPr/>
          <p:nvPr userDrawn="1"/>
        </p:nvSpPr>
        <p:spPr>
          <a:xfrm rot="10800000">
            <a:off x="11504656" y="2020824"/>
            <a:ext cx="687343" cy="1896697"/>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8" name="Text Placeholder 7">
            <a:extLst>
              <a:ext uri="{FF2B5EF4-FFF2-40B4-BE49-F238E27FC236}">
                <a16:creationId xmlns:a16="http://schemas.microsoft.com/office/drawing/2014/main" id="{8A7B33CF-0773-56F3-9F3B-1619AA66673B}"/>
              </a:ext>
            </a:extLst>
          </p:cNvPr>
          <p:cNvSpPr>
            <a:spLocks noGrp="1"/>
          </p:cNvSpPr>
          <p:nvPr>
            <p:ph type="body" sz="quarter" idx="11" hasCustomPrompt="1"/>
          </p:nvPr>
        </p:nvSpPr>
        <p:spPr>
          <a:xfrm>
            <a:off x="420624" y="2189377"/>
            <a:ext cx="3568990" cy="3517679"/>
          </a:xfrm>
        </p:spPr>
        <p:txBody>
          <a:bodyPr tIns="0" bIns="0">
            <a:normAutofit/>
          </a:bodyPr>
          <a:lstStyle>
            <a:lvl1pPr>
              <a:defRPr sz="1800"/>
            </a:lvl1pPr>
            <a:lvl2pP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able Placeholder 3">
            <a:extLst>
              <a:ext uri="{FF2B5EF4-FFF2-40B4-BE49-F238E27FC236}">
                <a16:creationId xmlns:a16="http://schemas.microsoft.com/office/drawing/2014/main" id="{EB4A43A1-5A81-D0D1-BD71-0485EDDD4CC8}"/>
              </a:ext>
            </a:extLst>
          </p:cNvPr>
          <p:cNvSpPr>
            <a:spLocks noGrp="1"/>
          </p:cNvSpPr>
          <p:nvPr>
            <p:ph type="tbl" sz="quarter" idx="10"/>
          </p:nvPr>
        </p:nvSpPr>
        <p:spPr>
          <a:xfrm>
            <a:off x="4501469" y="2189377"/>
            <a:ext cx="6565769" cy="3517686"/>
          </a:xfrm>
        </p:spPr>
        <p:txBody>
          <a:bodyPr/>
          <a:lstStyle>
            <a:lvl1pPr>
              <a:defRPr/>
            </a:lvl1pPr>
          </a:lstStyle>
          <a:p>
            <a:r>
              <a:rPr lang="en-US"/>
              <a:t>Click icon to add table</a:t>
            </a:r>
            <a:endParaRPr lang="en-US" dirty="0"/>
          </a:p>
        </p:txBody>
      </p:sp>
      <p:sp>
        <p:nvSpPr>
          <p:cNvPr id="7" name="Slide Number Placeholder 5">
            <a:extLst>
              <a:ext uri="{FF2B5EF4-FFF2-40B4-BE49-F238E27FC236}">
                <a16:creationId xmlns:a16="http://schemas.microsoft.com/office/drawing/2014/main" id="{E6A39699-E09B-80CC-75A3-1A20865ABB68}"/>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382717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F9955-0460-4A20-8FC6-300595560010}"/>
              </a:ext>
            </a:extLst>
          </p:cNvPr>
          <p:cNvSpPr>
            <a:spLocks noGrp="1"/>
          </p:cNvSpPr>
          <p:nvPr>
            <p:ph type="title" hasCustomPrompt="1"/>
          </p:nvPr>
        </p:nvSpPr>
        <p:spPr>
          <a:xfrm>
            <a:off x="420624" y="365125"/>
            <a:ext cx="10654936" cy="1325563"/>
          </a:xfrm>
        </p:spPr>
        <p:txBody>
          <a:bodyPr>
            <a:normAutofit/>
          </a:bodyPr>
          <a:lstStyle>
            <a:lvl1pPr>
              <a:defRPr sz="4400"/>
            </a:lvl1pPr>
          </a:lstStyle>
          <a:p>
            <a:r>
              <a:rPr lang="en-US" sz="4400" dirty="0"/>
              <a:t>Click to add title </a:t>
            </a:r>
            <a:endParaRPr lang="en-US" dirty="0"/>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hasCustomPrompt="1"/>
          </p:nvPr>
        </p:nvSpPr>
        <p:spPr>
          <a:xfrm>
            <a:off x="413657" y="2198914"/>
            <a:ext cx="3970218" cy="3445987"/>
          </a:xfrm>
        </p:spPr>
        <p:txBody>
          <a:bodyPr>
            <a:normAutofit/>
          </a:bodyPr>
          <a:lstStyle>
            <a:lvl1pPr>
              <a:defRPr sz="1800"/>
            </a:lvl1pPr>
            <a:lvl2pPr>
              <a:defRPr sz="1800"/>
            </a:lvl2pPr>
            <a:lvl3pPr>
              <a:defRPr sz="1400"/>
            </a:lvl3pPr>
            <a:lvl4pPr>
              <a:defRPr sz="1200"/>
            </a:lvl4pPr>
            <a:lvl5pPr>
              <a:defRPr sz="11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hasCustomPrompt="1"/>
          </p:nvPr>
        </p:nvSpPr>
        <p:spPr>
          <a:xfrm>
            <a:off x="4921213" y="2198914"/>
            <a:ext cx="6154347" cy="3445987"/>
          </a:xfrm>
        </p:spPr>
        <p:txBody>
          <a:bodyPr>
            <a:normAutofit/>
          </a:bodyPr>
          <a:lstStyle>
            <a:lvl1pPr marL="0" indent="0">
              <a:buNone/>
              <a:defRPr sz="1800"/>
            </a:lvl1pPr>
            <a:lvl2pPr>
              <a:defRPr sz="1800"/>
            </a:lvl2pPr>
            <a:lvl3pPr>
              <a:defRPr sz="1400"/>
            </a:lvl3pPr>
            <a:lvl4pPr>
              <a:defRPr sz="1200"/>
            </a:lvl4pPr>
            <a:lvl5pPr>
              <a:defRPr sz="11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A53A46AB-E26C-4F66-A0B8-4CDBD5F4011C}"/>
              </a:ext>
              <a:ext uri="{C183D7F6-B498-43B3-948B-1728B52AA6E4}">
                <adec:decorative xmlns:adec="http://schemas.microsoft.com/office/drawing/2017/decorative" val="1"/>
              </a:ext>
            </a:extLst>
          </p:cNvPr>
          <p:cNvSpPr/>
          <p:nvPr userDrawn="1"/>
        </p:nvSpPr>
        <p:spPr>
          <a:xfrm rot="10800000">
            <a:off x="11494040" y="4282928"/>
            <a:ext cx="699477" cy="1898809"/>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10" name="Slide Number Placeholder 5">
            <a:extLst>
              <a:ext uri="{FF2B5EF4-FFF2-40B4-BE49-F238E27FC236}">
                <a16:creationId xmlns:a16="http://schemas.microsoft.com/office/drawing/2014/main" id="{B845EA08-ECD8-E8B5-40BF-E899F315098D}"/>
              </a:ext>
            </a:extLst>
          </p:cNvPr>
          <p:cNvSpPr>
            <a:spLocks noGrp="1"/>
          </p:cNvSpPr>
          <p:nvPr>
            <p:ph type="sldNum" sz="quarter" idx="1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98765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4413-82C1-4EBC-8C6B-BC5F842D13A2}"/>
              </a:ext>
            </a:extLst>
          </p:cNvPr>
          <p:cNvSpPr>
            <a:spLocks noGrp="1"/>
          </p:cNvSpPr>
          <p:nvPr>
            <p:ph type="title" hasCustomPrompt="1"/>
          </p:nvPr>
        </p:nvSpPr>
        <p:spPr>
          <a:xfrm>
            <a:off x="420624" y="365125"/>
            <a:ext cx="10661904" cy="1325563"/>
          </a:xfrm>
        </p:spPr>
        <p:txBody>
          <a:bodyPr>
            <a:normAutofit/>
          </a:bodyPr>
          <a:lstStyle>
            <a:lvl1pPr>
              <a:lnSpc>
                <a:spcPct val="90000"/>
              </a:lnSpc>
              <a:defRPr sz="4400"/>
            </a:lvl1pPr>
          </a:lstStyle>
          <a:p>
            <a:r>
              <a:rPr lang="en-US" dirty="0"/>
              <a:t>Click to add title</a:t>
            </a:r>
          </a:p>
        </p:txBody>
      </p:sp>
      <p:sp>
        <p:nvSpPr>
          <p:cNvPr id="11" name="Date Placeholder 10">
            <a:extLst>
              <a:ext uri="{FF2B5EF4-FFF2-40B4-BE49-F238E27FC236}">
                <a16:creationId xmlns:a16="http://schemas.microsoft.com/office/drawing/2014/main" id="{A25CBB87-BE9B-82CE-8A24-F21EEA0366C3}"/>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B2131628-C033-9728-C4CF-90CDBCB89F7F}"/>
              </a:ext>
            </a:extLst>
          </p:cNvPr>
          <p:cNvSpPr>
            <a:spLocks noGrp="1"/>
          </p:cNvSpPr>
          <p:nvPr>
            <p:ph type="ftr" sz="quarter" idx="11"/>
          </p:nvPr>
        </p:nvSpPr>
        <p:spPr/>
        <p:txBody>
          <a:bodyPr/>
          <a:lstStyle/>
          <a:p>
            <a:r>
              <a:rPr lang="en-US"/>
              <a:t>Sample Footer Text</a:t>
            </a:r>
            <a:endParaRPr lang="en-US" dirty="0"/>
          </a:p>
        </p:txBody>
      </p:sp>
      <p:sp>
        <p:nvSpPr>
          <p:cNvPr id="13" name="Slide Number Placeholder 12">
            <a:extLst>
              <a:ext uri="{FF2B5EF4-FFF2-40B4-BE49-F238E27FC236}">
                <a16:creationId xmlns:a16="http://schemas.microsoft.com/office/drawing/2014/main" id="{B67216CA-9A26-BBE7-68A3-9237D22CDFC8}"/>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5" name="Table Placeholder 4">
            <a:extLst>
              <a:ext uri="{FF2B5EF4-FFF2-40B4-BE49-F238E27FC236}">
                <a16:creationId xmlns:a16="http://schemas.microsoft.com/office/drawing/2014/main" id="{402F1FD3-6A03-65D9-EE3B-3A0AE0FD8D8F}"/>
              </a:ext>
            </a:extLst>
          </p:cNvPr>
          <p:cNvSpPr>
            <a:spLocks noGrp="1"/>
          </p:cNvSpPr>
          <p:nvPr>
            <p:ph type="tbl" sz="quarter" idx="13"/>
          </p:nvPr>
        </p:nvSpPr>
        <p:spPr>
          <a:xfrm>
            <a:off x="420688" y="2189377"/>
            <a:ext cx="10661840" cy="3490925"/>
          </a:xfrm>
        </p:spPr>
        <p:txBody>
          <a:bodyPr/>
          <a:lstStyle>
            <a:lvl1pPr>
              <a:defRPr/>
            </a:lvl1pPr>
          </a:lstStyle>
          <a:p>
            <a:r>
              <a:rPr lang="en-US"/>
              <a:t>Click icon to add table</a:t>
            </a:r>
            <a:endParaRPr lang="en-US" dirty="0"/>
          </a:p>
        </p:txBody>
      </p:sp>
    </p:spTree>
    <p:extLst>
      <p:ext uri="{BB962C8B-B14F-4D97-AF65-F5344CB8AC3E}">
        <p14:creationId xmlns:p14="http://schemas.microsoft.com/office/powerpoint/2010/main" val="2440937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3B790B-70BD-FD52-2540-F1DA4882170E}"/>
              </a:ext>
            </a:extLst>
          </p:cNvPr>
          <p:cNvSpPr/>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descr="Tag=AccentColor&#10;Flavor=Light&#10;Target=Line">
            <a:extLst>
              <a:ext uri="{FF2B5EF4-FFF2-40B4-BE49-F238E27FC236}">
                <a16:creationId xmlns:a16="http://schemas.microsoft.com/office/drawing/2014/main" id="{7D4FC5F0-CBD6-AEEB-4902-28D624068890}"/>
              </a:ext>
            </a:extLst>
          </p:cNvPr>
          <p:cNvCxnSpPr>
            <a:cxnSpLocks/>
          </p:cNvCxnSpPr>
          <p:nvPr/>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descr="Tag=AccentColor&#10;Flavor=Light&#10;Target=Line">
            <a:extLst>
              <a:ext uri="{FF2B5EF4-FFF2-40B4-BE49-F238E27FC236}">
                <a16:creationId xmlns:a16="http://schemas.microsoft.com/office/drawing/2014/main" id="{FA9EB4DB-DDA5-1A45-7D87-B2BF67D2D1C3}"/>
              </a:ext>
            </a:extLst>
          </p:cNvPr>
          <p:cNvCxnSpPr>
            <a:cxnSpLocks/>
          </p:cNvCxnSpPr>
          <p:nvPr/>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392AF870-601F-4570-A8A9-1003F8939C55}"/>
              </a:ext>
            </a:extLst>
          </p:cNvPr>
          <p:cNvSpPr>
            <a:spLocks noGrp="1"/>
          </p:cNvSpPr>
          <p:nvPr>
            <p:ph type="title"/>
          </p:nvPr>
        </p:nvSpPr>
        <p:spPr>
          <a:xfrm>
            <a:off x="420624"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BCCCECD-B6E7-4C40-8A84-65FD5A3F0AE2}"/>
              </a:ext>
            </a:extLst>
          </p:cNvPr>
          <p:cNvSpPr>
            <a:spLocks noGrp="1"/>
          </p:cNvSpPr>
          <p:nvPr>
            <p:ph type="body" idx="1"/>
          </p:nvPr>
        </p:nvSpPr>
        <p:spPr>
          <a:xfrm>
            <a:off x="420624"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200">
                <a:solidFill>
                  <a:schemeClr val="tx2"/>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200">
                <a:solidFill>
                  <a:schemeClr val="tx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17BB8ACB-7A60-4D76-A149-0C57A30E0161}"/>
              </a:ext>
            </a:extLst>
          </p:cNvPr>
          <p:cNvSpPr>
            <a:spLocks noGrp="1"/>
          </p:cNvSpPr>
          <p:nvPr>
            <p:ph type="sldNum" sz="quarter" idx="4"/>
          </p:nvPr>
        </p:nvSpPr>
        <p:spPr>
          <a:xfrm>
            <a:off x="11503152" y="-18288"/>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82272606"/>
      </p:ext>
    </p:extLst>
  </p:cSld>
  <p:clrMap bg1="lt1" tx1="dk1" bg2="lt2" tx2="dk2" accent1="accent1" accent2="accent2" accent3="accent3" accent4="accent4" accent5="accent5" accent6="accent6" hlink="hlink" folHlink="folHlink"/>
  <p:sldLayoutIdLst>
    <p:sldLayoutId id="2147483839" r:id="rId1"/>
    <p:sldLayoutId id="2147483855" r:id="rId2"/>
    <p:sldLayoutId id="2147483856" r:id="rId3"/>
    <p:sldLayoutId id="2147483832" r:id="rId4"/>
    <p:sldLayoutId id="2147483854" r:id="rId5"/>
    <p:sldLayoutId id="2147483857" r:id="rId6"/>
    <p:sldLayoutId id="2147483829" r:id="rId7"/>
  </p:sldLayoutIdLst>
  <p:hf hdr="0" ftr="0" dt="0"/>
  <p:txStyles>
    <p:titleStyle>
      <a:lvl1pPr algn="l" defTabSz="914400" rtl="0" eaLnBrk="1" latinLnBrk="0" hangingPunct="1">
        <a:lnSpc>
          <a:spcPct val="90000"/>
        </a:lnSpc>
        <a:spcBef>
          <a:spcPct val="0"/>
        </a:spcBef>
        <a:buNone/>
        <a:defRPr sz="6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1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hyperlink" Target="http://www.umiacs.umd.edu/~bonnie/courses/cmsc838i/DART/Coverage/total/ScrollablePicture.html" TargetMode="External"/><Relationship Id="rId2" Type="http://schemas.openxmlformats.org/officeDocument/2006/relationships/notesSlide" Target="../notesSlides/notesSlide77.xml"/><Relationship Id="rId1" Type="http://schemas.openxmlformats.org/officeDocument/2006/relationships/slideLayout" Target="../slideLayouts/slideLayout1.xml"/><Relationship Id="rId5" Type="http://schemas.openxmlformats.org/officeDocument/2006/relationships/hyperlink" Target="http://www.umiacs.umd.edu/~bonnie/courses/cmsc838i/DART/Testcase.jpg" TargetMode="External"/><Relationship Id="rId4" Type="http://schemas.openxmlformats.org/officeDocument/2006/relationships/hyperlink" Target="http://www.umiacs.umd.edu/~bonnie/courses/cmsc838i/DART/Error.html" TargetMode="External"/></Relationships>
</file>

<file path=ppt/slides/_rels/slide7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6DA81B4-52C1-FA03-F487-33D7D8FF7EB7}"/>
              </a:ext>
            </a:extLst>
          </p:cNvPr>
          <p:cNvSpPr txBox="1"/>
          <p:nvPr/>
        </p:nvSpPr>
        <p:spPr>
          <a:xfrm>
            <a:off x="7081284" y="4966255"/>
            <a:ext cx="4465674" cy="923330"/>
          </a:xfrm>
          <a:prstGeom prst="rect">
            <a:avLst/>
          </a:prstGeom>
          <a:noFill/>
        </p:spPr>
        <p:txBody>
          <a:bodyPr wrap="square">
            <a:spAutoFit/>
          </a:bodyPr>
          <a:lstStyle/>
          <a:p>
            <a:pPr algn="ctr"/>
            <a:r>
              <a:rPr lang="en-US" dirty="0">
                <a:solidFill>
                  <a:srgbClr val="610B38"/>
                </a:solidFill>
                <a:latin typeface="Comic Sans MS" panose="030F0702030302020204" pitchFamily="66" charset="0"/>
              </a:rPr>
              <a:t>Software Engineering – Best Practices</a:t>
            </a:r>
          </a:p>
          <a:p>
            <a:pPr algn="ctr"/>
            <a:r>
              <a:rPr lang="en-US" dirty="0">
                <a:solidFill>
                  <a:srgbClr val="610B38"/>
                </a:solidFill>
                <a:latin typeface="Comic Sans MS" panose="030F0702030302020204" pitchFamily="66" charset="0"/>
              </a:rPr>
              <a:t> by</a:t>
            </a:r>
          </a:p>
          <a:p>
            <a:pPr algn="ctr"/>
            <a:r>
              <a:rPr lang="en-US" dirty="0">
                <a:solidFill>
                  <a:srgbClr val="610B38"/>
                </a:solidFill>
                <a:latin typeface="Comic Sans MS" panose="030F0702030302020204" pitchFamily="66" charset="0"/>
              </a:rPr>
              <a:t>Girish Godbole </a:t>
            </a:r>
            <a:endParaRPr lang="en-GB" dirty="0">
              <a:solidFill>
                <a:srgbClr val="610B38"/>
              </a:solidFill>
              <a:latin typeface="Comic Sans MS" panose="030F0702030302020204" pitchFamily="66" charset="0"/>
            </a:endParaRPr>
          </a:p>
        </p:txBody>
      </p:sp>
      <p:sp>
        <p:nvSpPr>
          <p:cNvPr id="8" name="TextBox 7">
            <a:extLst>
              <a:ext uri="{FF2B5EF4-FFF2-40B4-BE49-F238E27FC236}">
                <a16:creationId xmlns:a16="http://schemas.microsoft.com/office/drawing/2014/main" id="{14950A03-37C0-58E3-A047-A510C86FB18C}"/>
              </a:ext>
            </a:extLst>
          </p:cNvPr>
          <p:cNvSpPr txBox="1"/>
          <p:nvPr/>
        </p:nvSpPr>
        <p:spPr>
          <a:xfrm>
            <a:off x="7240772" y="3429000"/>
            <a:ext cx="6103088" cy="1015663"/>
          </a:xfrm>
          <a:prstGeom prst="rect">
            <a:avLst/>
          </a:prstGeom>
          <a:noFill/>
        </p:spPr>
        <p:txBody>
          <a:bodyPr wrap="square">
            <a:spAutoFit/>
          </a:bodyPr>
          <a:lstStyle/>
          <a:p>
            <a:pPr algn="l"/>
            <a:r>
              <a:rPr lang="en-US" sz="6000" dirty="0">
                <a:solidFill>
                  <a:srgbClr val="610B38"/>
                </a:solidFill>
                <a:latin typeface="Comic Sans MS" panose="030F0702030302020204" pitchFamily="66" charset="0"/>
              </a:rPr>
              <a:t>Welcome</a:t>
            </a:r>
            <a:endParaRPr lang="en-GB" sz="6000" dirty="0">
              <a:solidFill>
                <a:srgbClr val="610B38"/>
              </a:solidFill>
              <a:latin typeface="Comic Sans MS" panose="030F0702030302020204" pitchFamily="66" charset="0"/>
            </a:endParaRPr>
          </a:p>
        </p:txBody>
      </p:sp>
      <p:pic>
        <p:nvPicPr>
          <p:cNvPr id="12" name="Picture 11">
            <a:extLst>
              <a:ext uri="{FF2B5EF4-FFF2-40B4-BE49-F238E27FC236}">
                <a16:creationId xmlns:a16="http://schemas.microsoft.com/office/drawing/2014/main" id="{EA42C4F5-6AEE-9CBD-89B6-BB71E956C0BC}"/>
              </a:ext>
            </a:extLst>
          </p:cNvPr>
          <p:cNvPicPr>
            <a:picLocks noChangeAspect="1"/>
          </p:cNvPicPr>
          <p:nvPr/>
        </p:nvPicPr>
        <p:blipFill rotWithShape="1">
          <a:blip r:embed="rId3"/>
          <a:srcRect l="-1" r="38470"/>
          <a:stretch/>
        </p:blipFill>
        <p:spPr>
          <a:xfrm>
            <a:off x="691117" y="709390"/>
            <a:ext cx="6390167" cy="5439220"/>
          </a:xfrm>
          <a:prstGeom prst="rect">
            <a:avLst/>
          </a:prstGeom>
        </p:spPr>
      </p:pic>
    </p:spTree>
    <p:extLst>
      <p:ext uri="{BB962C8B-B14F-4D97-AF65-F5344CB8AC3E}">
        <p14:creationId xmlns:p14="http://schemas.microsoft.com/office/powerpoint/2010/main" val="388581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8749364"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 Characteristics</a:t>
            </a:r>
            <a:endParaRPr lang="en-US" sz="3600" b="1" dirty="0">
              <a:solidFill>
                <a:srgbClr val="610B38"/>
              </a:solidFill>
            </a:endParaRPr>
          </a:p>
        </p:txBody>
      </p:sp>
      <p:sp>
        <p:nvSpPr>
          <p:cNvPr id="3" name="TextBox 2">
            <a:extLst>
              <a:ext uri="{FF2B5EF4-FFF2-40B4-BE49-F238E27FC236}">
                <a16:creationId xmlns:a16="http://schemas.microsoft.com/office/drawing/2014/main" id="{B797FC36-548E-CB91-A25B-CF8CD17A8763}"/>
              </a:ext>
            </a:extLst>
          </p:cNvPr>
          <p:cNvSpPr txBox="1"/>
          <p:nvPr/>
        </p:nvSpPr>
        <p:spPr>
          <a:xfrm>
            <a:off x="794885" y="934714"/>
            <a:ext cx="10762705" cy="4863576"/>
          </a:xfrm>
          <a:prstGeom prst="rect">
            <a:avLst/>
          </a:prstGeom>
          <a:noFill/>
        </p:spPr>
        <p:txBody>
          <a:bodyPr wrap="square">
            <a:spAutoFit/>
          </a:bodyPr>
          <a:lstStyle/>
          <a:p>
            <a:pPr marL="0" marR="0">
              <a:lnSpc>
                <a:spcPct val="107000"/>
              </a:lnSpc>
              <a:spcBef>
                <a:spcPts val="0"/>
              </a:spcBef>
              <a:spcAft>
                <a:spcPts val="800"/>
              </a:spcAft>
            </a:pPr>
            <a:r>
              <a:rPr lang="en-GB" b="1" dirty="0">
                <a:effectLst/>
                <a:latin typeface="Nunito" pitchFamily="2" charset="0"/>
                <a:ea typeface="Times New Roman" panose="02020603050405020304" pitchFamily="18" charset="0"/>
                <a:cs typeface="Times New Roman" panose="02020603050405020304" pitchFamily="18" charset="0"/>
              </a:rPr>
              <a:t>Every software must satisfy the following attributes:</a:t>
            </a:r>
            <a:endParaRPr lang="en-GB" b="1" dirty="0">
              <a:effectLst/>
              <a:latin typeface="Nunito" pitchFamily="2"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GB" dirty="0">
                <a:effectLst/>
                <a:latin typeface="Nunito" pitchFamily="2" charset="0"/>
                <a:ea typeface="Times New Roman" panose="02020603050405020304" pitchFamily="18" charset="0"/>
                <a:cs typeface="Times New Roman" panose="02020603050405020304" pitchFamily="18" charset="0"/>
              </a:rPr>
              <a:t>Operational</a:t>
            </a:r>
            <a:endParaRPr lang="en-GB" dirty="0">
              <a:effectLst/>
              <a:latin typeface="Nunito" pitchFamily="2"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GB" dirty="0">
                <a:effectLst/>
                <a:latin typeface="Nunito" pitchFamily="2" charset="0"/>
                <a:ea typeface="Times New Roman" panose="02020603050405020304" pitchFamily="18" charset="0"/>
                <a:cs typeface="Times New Roman" panose="02020603050405020304" pitchFamily="18" charset="0"/>
              </a:rPr>
              <a:t>Transitional</a:t>
            </a:r>
            <a:endParaRPr lang="en-GB" dirty="0">
              <a:effectLst/>
              <a:latin typeface="Nunito" pitchFamily="2"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GB" dirty="0">
                <a:effectLst/>
                <a:latin typeface="Nunito" pitchFamily="2" charset="0"/>
                <a:ea typeface="Times New Roman" panose="02020603050405020304" pitchFamily="18" charset="0"/>
                <a:cs typeface="Times New Roman" panose="02020603050405020304" pitchFamily="18" charset="0"/>
              </a:rPr>
              <a:t>Maintenance</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b="1" dirty="0">
                <a:effectLst/>
                <a:latin typeface="Nunito" pitchFamily="2" charset="0"/>
                <a:ea typeface="Times New Roman" panose="02020603050405020304" pitchFamily="18" charset="0"/>
                <a:cs typeface="Times New Roman" panose="02020603050405020304" pitchFamily="18" charset="0"/>
              </a:rPr>
              <a:t>Operational</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dirty="0">
                <a:effectLst/>
                <a:latin typeface="Nunito" pitchFamily="2" charset="0"/>
                <a:ea typeface="Times New Roman" panose="02020603050405020304" pitchFamily="18" charset="0"/>
                <a:cs typeface="Times New Roman" panose="02020603050405020304" pitchFamily="18" charset="0"/>
              </a:rPr>
              <a:t>This characteristic lets us know how well the software works in the operations which can be measured on the: Budget, Efficiency, Usability, Dependability, Correctness, Functionality, Safety, Security</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b="1" dirty="0">
                <a:effectLst/>
                <a:latin typeface="Nunito" pitchFamily="2" charset="0"/>
                <a:ea typeface="Times New Roman" panose="02020603050405020304" pitchFamily="18" charset="0"/>
                <a:cs typeface="Times New Roman" panose="02020603050405020304" pitchFamily="18" charset="0"/>
              </a:rPr>
              <a:t>Transitional</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dirty="0">
                <a:effectLst/>
                <a:latin typeface="Nunito" pitchFamily="2" charset="0"/>
                <a:ea typeface="Times New Roman" panose="02020603050405020304" pitchFamily="18" charset="0"/>
                <a:cs typeface="Times New Roman" panose="02020603050405020304" pitchFamily="18" charset="0"/>
              </a:rPr>
              <a:t>This is an essential aspect when the software is moved from one platform to another: Interoperability, Reusability, Portability, Adaptability</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b="1" dirty="0">
                <a:effectLst/>
                <a:latin typeface="Nunito" pitchFamily="2" charset="0"/>
                <a:ea typeface="Times New Roman" panose="02020603050405020304" pitchFamily="18" charset="0"/>
                <a:cs typeface="Times New Roman" panose="02020603050405020304" pitchFamily="18" charset="0"/>
              </a:rPr>
              <a:t>Maintenance</a:t>
            </a:r>
            <a:endParaRPr lang="en-GB" dirty="0">
              <a:effectLst/>
              <a:latin typeface="Nunito" pitchFamily="2"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GB" dirty="0">
                <a:effectLst/>
                <a:latin typeface="Nunito" pitchFamily="2" charset="0"/>
                <a:ea typeface="Times New Roman" panose="02020603050405020304" pitchFamily="18" charset="0"/>
                <a:cs typeface="Times New Roman" panose="02020603050405020304" pitchFamily="18" charset="0"/>
              </a:rPr>
              <a:t>This aspect talks about how well software has the capabilities to adapt itself in the quickly changing environment: Flexibility, Maintainability, Modularity, Scalability</a:t>
            </a:r>
            <a:endParaRPr lang="en-US" dirty="0">
              <a:latin typeface="Nunito" pitchFamily="2" charset="0"/>
            </a:endParaRPr>
          </a:p>
        </p:txBody>
      </p:sp>
    </p:spTree>
    <p:extLst>
      <p:ext uri="{BB962C8B-B14F-4D97-AF65-F5344CB8AC3E}">
        <p14:creationId xmlns:p14="http://schemas.microsoft.com/office/powerpoint/2010/main" val="2934650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74832" y="0"/>
            <a:ext cx="7654211"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 Characteristics continued…</a:t>
            </a:r>
            <a:endParaRPr lang="en-US" sz="3600" b="1" dirty="0">
              <a:solidFill>
                <a:srgbClr val="610B38"/>
              </a:solidFill>
            </a:endParaRPr>
          </a:p>
        </p:txBody>
      </p:sp>
      <p:sp>
        <p:nvSpPr>
          <p:cNvPr id="3" name="TextBox 2">
            <a:extLst>
              <a:ext uri="{FF2B5EF4-FFF2-40B4-BE49-F238E27FC236}">
                <a16:creationId xmlns:a16="http://schemas.microsoft.com/office/drawing/2014/main" id="{B797FC36-548E-CB91-A25B-CF8CD17A8763}"/>
              </a:ext>
            </a:extLst>
          </p:cNvPr>
          <p:cNvSpPr txBox="1"/>
          <p:nvPr/>
        </p:nvSpPr>
        <p:spPr>
          <a:xfrm>
            <a:off x="774832" y="646331"/>
            <a:ext cx="10913061" cy="5459187"/>
          </a:xfrm>
          <a:prstGeom prst="rect">
            <a:avLst/>
          </a:prstGeom>
          <a:noFill/>
        </p:spPr>
        <p:txBody>
          <a:bodyPr wrap="square">
            <a:spAutoFit/>
          </a:bodyPr>
          <a:lstStyle/>
          <a:p>
            <a:pPr algn="l" fontAlgn="base">
              <a:lnSpc>
                <a:spcPct val="150000"/>
              </a:lnSpc>
            </a:pPr>
            <a:r>
              <a:rPr lang="en-US" b="1" i="0" dirty="0">
                <a:effectLst/>
                <a:latin typeface="Nunito" pitchFamily="2" charset="0"/>
              </a:rPr>
              <a:t>Maintainability –</a:t>
            </a:r>
            <a:r>
              <a:rPr lang="en-US" b="0" i="0" dirty="0">
                <a:effectLst/>
                <a:latin typeface="Nunito" pitchFamily="2" charset="0"/>
              </a:rPr>
              <a:t>  It should be feasible for the software to evolve to meet changing requirements.</a:t>
            </a:r>
          </a:p>
          <a:p>
            <a:pPr algn="l" fontAlgn="base">
              <a:lnSpc>
                <a:spcPct val="150000"/>
              </a:lnSpc>
            </a:pPr>
            <a:r>
              <a:rPr lang="en-US" b="1" i="0" dirty="0">
                <a:effectLst/>
                <a:latin typeface="Nunito" pitchFamily="2" charset="0"/>
              </a:rPr>
              <a:t>Efficiency –  </a:t>
            </a:r>
            <a:r>
              <a:rPr lang="en-US" b="0" i="0" dirty="0">
                <a:effectLst/>
                <a:latin typeface="Nunito" pitchFamily="2" charset="0"/>
              </a:rPr>
              <a:t>The software should not waste time using computing devices e.g. memory, processor cycles</a:t>
            </a:r>
          </a:p>
          <a:p>
            <a:pPr algn="l" fontAlgn="base">
              <a:lnSpc>
                <a:spcPct val="150000"/>
              </a:lnSpc>
            </a:pPr>
            <a:r>
              <a:rPr lang="en-US" b="1" i="0" dirty="0">
                <a:effectLst/>
                <a:latin typeface="Nunito" pitchFamily="2" charset="0"/>
              </a:rPr>
              <a:t>Correctness –</a:t>
            </a:r>
            <a:r>
              <a:rPr lang="en-US" b="0" i="0" dirty="0">
                <a:effectLst/>
                <a:latin typeface="Nunito" pitchFamily="2" charset="0"/>
              </a:rPr>
              <a:t> A software product is correct if the requirements specified in the SRS document have been correctly implemented.</a:t>
            </a:r>
          </a:p>
          <a:p>
            <a:pPr algn="l" fontAlgn="base">
              <a:lnSpc>
                <a:spcPct val="150000"/>
              </a:lnSpc>
            </a:pPr>
            <a:r>
              <a:rPr lang="en-US" b="1" i="0" dirty="0">
                <a:effectLst/>
                <a:latin typeface="Nunito" pitchFamily="2" charset="0"/>
              </a:rPr>
              <a:t>Reusability –</a:t>
            </a:r>
            <a:r>
              <a:rPr lang="en-US" b="0" i="0" dirty="0">
                <a:effectLst/>
                <a:latin typeface="Nunito" pitchFamily="2" charset="0"/>
              </a:rPr>
              <a:t> A software product has good reusability if the different modules of the product can easily be reused to develop new products.</a:t>
            </a:r>
          </a:p>
          <a:p>
            <a:pPr algn="l" fontAlgn="base">
              <a:lnSpc>
                <a:spcPct val="150000"/>
              </a:lnSpc>
            </a:pPr>
            <a:r>
              <a:rPr lang="en-US" b="1" i="0" dirty="0">
                <a:effectLst/>
                <a:latin typeface="Nunito" pitchFamily="2" charset="0"/>
              </a:rPr>
              <a:t>Testability –</a:t>
            </a:r>
            <a:r>
              <a:rPr lang="en-US" b="0" i="0" dirty="0">
                <a:effectLst/>
                <a:latin typeface="Nunito" pitchFamily="2" charset="0"/>
              </a:rPr>
              <a:t> Here software facilitates both the establishment of test criteria and the evaluation of the software concerning those criteria</a:t>
            </a:r>
          </a:p>
          <a:p>
            <a:pPr algn="l" fontAlgn="base">
              <a:lnSpc>
                <a:spcPct val="150000"/>
              </a:lnSpc>
            </a:pPr>
            <a:r>
              <a:rPr lang="en-US" b="1" i="0" dirty="0">
                <a:effectLst/>
                <a:latin typeface="Nunito" pitchFamily="2" charset="0"/>
              </a:rPr>
              <a:t>Reliability –</a:t>
            </a:r>
            <a:r>
              <a:rPr lang="en-US" b="0" i="0" dirty="0">
                <a:effectLst/>
                <a:latin typeface="Nunito" pitchFamily="2" charset="0"/>
              </a:rPr>
              <a:t> It is an attribute of software quality. The extent to which a program can be expected to perform its desired function, over an arbitrary period.</a:t>
            </a:r>
          </a:p>
          <a:p>
            <a:pPr algn="l" fontAlgn="base">
              <a:lnSpc>
                <a:spcPct val="150000"/>
              </a:lnSpc>
            </a:pPr>
            <a:r>
              <a:rPr lang="en-US" b="1" i="0" dirty="0">
                <a:effectLst/>
                <a:latin typeface="Nunito" pitchFamily="2" charset="0"/>
              </a:rPr>
              <a:t>Portability –</a:t>
            </a:r>
            <a:r>
              <a:rPr lang="en-US" b="0" i="0" dirty="0">
                <a:effectLst/>
                <a:latin typeface="Nunito" pitchFamily="2" charset="0"/>
              </a:rPr>
              <a:t> The software can be transferred from one computer system or environment to another.</a:t>
            </a:r>
          </a:p>
          <a:p>
            <a:pPr algn="l" fontAlgn="base">
              <a:lnSpc>
                <a:spcPct val="150000"/>
              </a:lnSpc>
            </a:pPr>
            <a:r>
              <a:rPr lang="en-US" b="1" i="0" dirty="0">
                <a:effectLst/>
                <a:latin typeface="Nunito" pitchFamily="2" charset="0"/>
              </a:rPr>
              <a:t>Adaptability –</a:t>
            </a:r>
            <a:r>
              <a:rPr lang="en-US" dirty="0">
                <a:latin typeface="Nunito" pitchFamily="2" charset="0"/>
              </a:rPr>
              <a:t>  T</a:t>
            </a:r>
            <a:r>
              <a:rPr lang="en-US" b="0" i="0" dirty="0">
                <a:effectLst/>
                <a:latin typeface="Nunito" pitchFamily="2" charset="0"/>
              </a:rPr>
              <a:t>he software allows differing system constraints</a:t>
            </a:r>
          </a:p>
          <a:p>
            <a:pPr algn="l" fontAlgn="base">
              <a:lnSpc>
                <a:spcPct val="150000"/>
              </a:lnSpc>
            </a:pPr>
            <a:r>
              <a:rPr lang="en-US" b="1" i="0" dirty="0">
                <a:effectLst/>
                <a:latin typeface="Nunito" pitchFamily="2" charset="0"/>
              </a:rPr>
              <a:t>Interoperability </a:t>
            </a:r>
            <a:r>
              <a:rPr lang="en-US" b="0" i="0" dirty="0">
                <a:effectLst/>
                <a:latin typeface="Nunito" pitchFamily="2" charset="0"/>
              </a:rPr>
              <a:t>– Capability of 2 or more functional units to process data cooperatively.</a:t>
            </a:r>
          </a:p>
        </p:txBody>
      </p:sp>
    </p:spTree>
    <p:extLst>
      <p:ext uri="{BB962C8B-B14F-4D97-AF65-F5344CB8AC3E}">
        <p14:creationId xmlns:p14="http://schemas.microsoft.com/office/powerpoint/2010/main" val="3983281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54246" y="-20320"/>
            <a:ext cx="9987548"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a:t>
            </a:r>
            <a:r>
              <a:rPr lang="en-US" sz="3600" b="1" dirty="0">
                <a:solidFill>
                  <a:srgbClr val="610B38"/>
                </a:solidFill>
                <a:cs typeface="Times New Roman" pitchFamily="18" charset="0"/>
              </a:rPr>
              <a:t>- </a:t>
            </a:r>
            <a:r>
              <a:rPr lang="en-IN" sz="3600" b="1" dirty="0">
                <a:solidFill>
                  <a:srgbClr val="610B38"/>
                </a:solidFill>
                <a:cs typeface="Times New Roman" pitchFamily="18" charset="0"/>
              </a:rPr>
              <a:t>Classification of Software</a:t>
            </a:r>
            <a:endParaRPr lang="en-US" sz="3600" b="1" dirty="0">
              <a:solidFill>
                <a:srgbClr val="610B38"/>
              </a:solidFill>
              <a:cs typeface="Times New Roman" pitchFamily="18" charset="0"/>
            </a:endParaRPr>
          </a:p>
        </p:txBody>
      </p:sp>
      <p:sp>
        <p:nvSpPr>
          <p:cNvPr id="3" name="TextBox 2">
            <a:extLst>
              <a:ext uri="{FF2B5EF4-FFF2-40B4-BE49-F238E27FC236}">
                <a16:creationId xmlns:a16="http://schemas.microsoft.com/office/drawing/2014/main" id="{B797FC36-548E-CB91-A25B-CF8CD17A8763}"/>
              </a:ext>
            </a:extLst>
          </p:cNvPr>
          <p:cNvSpPr txBox="1"/>
          <p:nvPr/>
        </p:nvSpPr>
        <p:spPr>
          <a:xfrm>
            <a:off x="794886" y="934714"/>
            <a:ext cx="10602227" cy="3416320"/>
          </a:xfrm>
          <a:prstGeom prst="rect">
            <a:avLst/>
          </a:prstGeom>
          <a:noFill/>
        </p:spPr>
        <p:txBody>
          <a:bodyPr wrap="square">
            <a:spAutoFit/>
          </a:bodyPr>
          <a:lstStyle/>
          <a:p>
            <a:r>
              <a:rPr lang="en-IN" b="1" dirty="0">
                <a:latin typeface="Nunito" pitchFamily="2" charset="0"/>
              </a:rPr>
              <a:t>Types of Project /Classification of Software</a:t>
            </a:r>
          </a:p>
          <a:p>
            <a:endParaRPr lang="en-IN" dirty="0">
              <a:latin typeface="Nunito" pitchFamily="2" charset="0"/>
            </a:endParaRPr>
          </a:p>
          <a:p>
            <a:pPr marL="800100" lvl="1" indent="-342900">
              <a:buFont typeface="Arial" panose="020B0604020202020204" pitchFamily="34" charset="0"/>
              <a:buChar char="•"/>
            </a:pPr>
            <a:r>
              <a:rPr lang="en-IN" dirty="0">
                <a:latin typeface="Nunito" pitchFamily="2" charset="0"/>
              </a:rPr>
              <a:t>Web-based project development</a:t>
            </a:r>
          </a:p>
          <a:p>
            <a:pPr marL="800100" lvl="1" indent="-342900">
              <a:buFont typeface="Arial" panose="020B0604020202020204" pitchFamily="34" charset="0"/>
              <a:buChar char="•"/>
            </a:pPr>
            <a:r>
              <a:rPr lang="en-IN" dirty="0">
                <a:latin typeface="Nunito" pitchFamily="2" charset="0"/>
              </a:rPr>
              <a:t>Standalone/Desktop based programs/applications</a:t>
            </a:r>
          </a:p>
          <a:p>
            <a:pPr marL="800100" lvl="1" indent="-342900">
              <a:buFont typeface="Arial" panose="020B0604020202020204" pitchFamily="34" charset="0"/>
              <a:buChar char="•"/>
            </a:pPr>
            <a:r>
              <a:rPr lang="en-IN" dirty="0">
                <a:latin typeface="Nunito" pitchFamily="2" charset="0"/>
              </a:rPr>
              <a:t>Jobs/Schedules</a:t>
            </a:r>
          </a:p>
          <a:p>
            <a:pPr marL="800100" lvl="1" indent="-342900">
              <a:buFont typeface="Arial" panose="020B0604020202020204" pitchFamily="34" charset="0"/>
              <a:buChar char="•"/>
            </a:pPr>
            <a:r>
              <a:rPr lang="en-IN" dirty="0">
                <a:latin typeface="Nunito" pitchFamily="2" charset="0"/>
              </a:rPr>
              <a:t>Enterprise projects (ERP systems)</a:t>
            </a:r>
          </a:p>
          <a:p>
            <a:pPr marL="800100" lvl="1" indent="-342900">
              <a:buFont typeface="Arial" panose="020B0604020202020204" pitchFamily="34" charset="0"/>
              <a:buChar char="•"/>
            </a:pPr>
            <a:r>
              <a:rPr lang="en-IN" dirty="0">
                <a:latin typeface="Nunito" pitchFamily="2" charset="0"/>
              </a:rPr>
              <a:t>Database-oriented applications</a:t>
            </a:r>
          </a:p>
          <a:p>
            <a:pPr marL="800100" lvl="1" indent="-342900">
              <a:buFont typeface="Arial" panose="020B0604020202020204" pitchFamily="34" charset="0"/>
              <a:buChar char="•"/>
            </a:pPr>
            <a:r>
              <a:rPr lang="en-IN" dirty="0">
                <a:latin typeface="Nunito" pitchFamily="2" charset="0"/>
              </a:rPr>
              <a:t>Reporting/Analytics applications</a:t>
            </a:r>
          </a:p>
          <a:p>
            <a:pPr marL="800100" lvl="1" indent="-342900">
              <a:buFont typeface="Arial" panose="020B0604020202020204" pitchFamily="34" charset="0"/>
              <a:buChar char="•"/>
            </a:pPr>
            <a:r>
              <a:rPr lang="en-GB" dirty="0">
                <a:latin typeface="Nunito" pitchFamily="2" charset="0"/>
              </a:rPr>
              <a:t>Artificial Intelligence Software</a:t>
            </a:r>
          </a:p>
          <a:p>
            <a:pPr marL="800100" lvl="1" indent="-342900">
              <a:buFont typeface="Arial" panose="020B0604020202020204" pitchFamily="34" charset="0"/>
              <a:buChar char="•"/>
            </a:pPr>
            <a:r>
              <a:rPr lang="en-GB" dirty="0">
                <a:latin typeface="Nunito" pitchFamily="2" charset="0"/>
              </a:rPr>
              <a:t>Scientific Software</a:t>
            </a:r>
          </a:p>
          <a:p>
            <a:pPr marL="800100" lvl="1" indent="-342900">
              <a:buFont typeface="Arial" panose="020B0604020202020204" pitchFamily="34" charset="0"/>
              <a:buChar char="•"/>
            </a:pPr>
            <a:r>
              <a:rPr lang="en-GB" dirty="0">
                <a:latin typeface="Nunito" pitchFamily="2" charset="0"/>
              </a:rPr>
              <a:t>Embedded Software</a:t>
            </a:r>
            <a:endParaRPr lang="en-IN" dirty="0">
              <a:latin typeface="Nunito" pitchFamily="2" charset="0"/>
            </a:endParaRPr>
          </a:p>
          <a:p>
            <a:pPr marL="800100" lvl="1" indent="-342900">
              <a:buFont typeface="Arial" panose="020B0604020202020204" pitchFamily="34" charset="0"/>
              <a:buChar char="•"/>
            </a:pPr>
            <a:r>
              <a:rPr lang="en-IN" dirty="0">
                <a:latin typeface="Nunito" pitchFamily="2" charset="0"/>
              </a:rPr>
              <a:t>Cloud-based projects</a:t>
            </a:r>
          </a:p>
        </p:txBody>
      </p:sp>
    </p:spTree>
    <p:extLst>
      <p:ext uri="{BB962C8B-B14F-4D97-AF65-F5344CB8AC3E}">
        <p14:creationId xmlns:p14="http://schemas.microsoft.com/office/powerpoint/2010/main" val="1464958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2269" y="-77003"/>
            <a:ext cx="7845597"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An Overview</a:t>
            </a:r>
            <a:endParaRPr lang="en-US" sz="3600" b="1" dirty="0">
              <a:solidFill>
                <a:srgbClr val="610B38"/>
              </a:solidFill>
            </a:endParaRPr>
          </a:p>
        </p:txBody>
      </p:sp>
      <p:sp>
        <p:nvSpPr>
          <p:cNvPr id="3" name="TextBox 2">
            <a:extLst>
              <a:ext uri="{FF2B5EF4-FFF2-40B4-BE49-F238E27FC236}">
                <a16:creationId xmlns:a16="http://schemas.microsoft.com/office/drawing/2014/main" id="{F476E749-E816-C02D-CFFC-417B076E203C}"/>
              </a:ext>
            </a:extLst>
          </p:cNvPr>
          <p:cNvSpPr txBox="1"/>
          <p:nvPr/>
        </p:nvSpPr>
        <p:spPr>
          <a:xfrm>
            <a:off x="3151099" y="3494417"/>
            <a:ext cx="1222408"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Software</a:t>
            </a:r>
            <a:endParaRPr lang="en-US" dirty="0"/>
          </a:p>
        </p:txBody>
      </p:sp>
      <p:sp>
        <p:nvSpPr>
          <p:cNvPr id="4" name="TextBox 3">
            <a:extLst>
              <a:ext uri="{FF2B5EF4-FFF2-40B4-BE49-F238E27FC236}">
                <a16:creationId xmlns:a16="http://schemas.microsoft.com/office/drawing/2014/main" id="{373B62E5-6BFA-1B28-D5FC-389318925805}"/>
              </a:ext>
            </a:extLst>
          </p:cNvPr>
          <p:cNvSpPr txBox="1"/>
          <p:nvPr/>
        </p:nvSpPr>
        <p:spPr>
          <a:xfrm>
            <a:off x="2440004" y="2080479"/>
            <a:ext cx="152560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Architecture</a:t>
            </a:r>
            <a:endParaRPr lang="en-US" dirty="0"/>
          </a:p>
        </p:txBody>
      </p:sp>
      <p:sp>
        <p:nvSpPr>
          <p:cNvPr id="5" name="TextBox 4">
            <a:extLst>
              <a:ext uri="{FF2B5EF4-FFF2-40B4-BE49-F238E27FC236}">
                <a16:creationId xmlns:a16="http://schemas.microsoft.com/office/drawing/2014/main" id="{6F2E097D-83B3-9211-647E-E2AE88C095E7}"/>
              </a:ext>
            </a:extLst>
          </p:cNvPr>
          <p:cNvSpPr txBox="1"/>
          <p:nvPr/>
        </p:nvSpPr>
        <p:spPr>
          <a:xfrm rot="2997849">
            <a:off x="3055472" y="5179925"/>
            <a:ext cx="1464644"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Technology</a:t>
            </a:r>
            <a:endParaRPr lang="en-US" dirty="0"/>
          </a:p>
        </p:txBody>
      </p:sp>
      <p:sp>
        <p:nvSpPr>
          <p:cNvPr id="6" name="TextBox 5">
            <a:extLst>
              <a:ext uri="{FF2B5EF4-FFF2-40B4-BE49-F238E27FC236}">
                <a16:creationId xmlns:a16="http://schemas.microsoft.com/office/drawing/2014/main" id="{D45B8323-6A49-EABB-AE5E-C5D55ED406DD}"/>
              </a:ext>
            </a:extLst>
          </p:cNvPr>
          <p:cNvSpPr txBox="1"/>
          <p:nvPr/>
        </p:nvSpPr>
        <p:spPr>
          <a:xfrm>
            <a:off x="5662871" y="2486915"/>
            <a:ext cx="832585"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Code</a:t>
            </a:r>
            <a:endParaRPr lang="en-US" dirty="0"/>
          </a:p>
        </p:txBody>
      </p:sp>
      <p:sp>
        <p:nvSpPr>
          <p:cNvPr id="7" name="TextBox 6">
            <a:extLst>
              <a:ext uri="{FF2B5EF4-FFF2-40B4-BE49-F238E27FC236}">
                <a16:creationId xmlns:a16="http://schemas.microsoft.com/office/drawing/2014/main" id="{67158746-44D6-4F5D-ABB3-C89BD7517652}"/>
              </a:ext>
            </a:extLst>
          </p:cNvPr>
          <p:cNvSpPr txBox="1"/>
          <p:nvPr/>
        </p:nvSpPr>
        <p:spPr>
          <a:xfrm rot="19323008">
            <a:off x="686603" y="2876839"/>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Services</a:t>
            </a:r>
            <a:endParaRPr lang="en-US" dirty="0"/>
          </a:p>
        </p:txBody>
      </p:sp>
      <p:sp>
        <p:nvSpPr>
          <p:cNvPr id="8" name="TextBox 7">
            <a:extLst>
              <a:ext uri="{FF2B5EF4-FFF2-40B4-BE49-F238E27FC236}">
                <a16:creationId xmlns:a16="http://schemas.microsoft.com/office/drawing/2014/main" id="{24B7A016-FE02-1533-8BBA-7EF3FE7AE6D5}"/>
              </a:ext>
            </a:extLst>
          </p:cNvPr>
          <p:cNvSpPr txBox="1"/>
          <p:nvPr/>
        </p:nvSpPr>
        <p:spPr>
          <a:xfrm rot="20392285">
            <a:off x="4153002" y="775814"/>
            <a:ext cx="96413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Design</a:t>
            </a:r>
            <a:endParaRPr lang="en-US" dirty="0"/>
          </a:p>
        </p:txBody>
      </p:sp>
      <p:sp>
        <p:nvSpPr>
          <p:cNvPr id="9" name="TextBox 8">
            <a:extLst>
              <a:ext uri="{FF2B5EF4-FFF2-40B4-BE49-F238E27FC236}">
                <a16:creationId xmlns:a16="http://schemas.microsoft.com/office/drawing/2014/main" id="{60110CCC-8036-EB30-E30D-07CEEF038BF5}"/>
              </a:ext>
            </a:extLst>
          </p:cNvPr>
          <p:cNvSpPr txBox="1"/>
          <p:nvPr/>
        </p:nvSpPr>
        <p:spPr>
          <a:xfrm rot="18952395">
            <a:off x="7076506" y="1710283"/>
            <a:ext cx="869004"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Logic</a:t>
            </a:r>
            <a:endParaRPr lang="en-US" dirty="0"/>
          </a:p>
        </p:txBody>
      </p:sp>
      <p:sp>
        <p:nvSpPr>
          <p:cNvPr id="10" name="TextBox 9">
            <a:extLst>
              <a:ext uri="{FF2B5EF4-FFF2-40B4-BE49-F238E27FC236}">
                <a16:creationId xmlns:a16="http://schemas.microsoft.com/office/drawing/2014/main" id="{2319C635-C392-4D36-3BFD-552CEBD2C96A}"/>
              </a:ext>
            </a:extLst>
          </p:cNvPr>
          <p:cNvSpPr txBox="1"/>
          <p:nvPr/>
        </p:nvSpPr>
        <p:spPr>
          <a:xfrm>
            <a:off x="8921156" y="3383518"/>
            <a:ext cx="81714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Cloud</a:t>
            </a:r>
            <a:endParaRPr lang="en-US" dirty="0"/>
          </a:p>
        </p:txBody>
      </p:sp>
      <p:sp>
        <p:nvSpPr>
          <p:cNvPr id="11" name="TextBox 10">
            <a:extLst>
              <a:ext uri="{FF2B5EF4-FFF2-40B4-BE49-F238E27FC236}">
                <a16:creationId xmlns:a16="http://schemas.microsoft.com/office/drawing/2014/main" id="{D2F03E2D-62D3-23DB-555B-B1F26280BF34}"/>
              </a:ext>
            </a:extLst>
          </p:cNvPr>
          <p:cNvSpPr txBox="1"/>
          <p:nvPr/>
        </p:nvSpPr>
        <p:spPr>
          <a:xfrm>
            <a:off x="7880088" y="2426845"/>
            <a:ext cx="84542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Web</a:t>
            </a:r>
            <a:endParaRPr lang="en-US" dirty="0"/>
          </a:p>
        </p:txBody>
      </p:sp>
      <p:sp>
        <p:nvSpPr>
          <p:cNvPr id="12" name="TextBox 11">
            <a:extLst>
              <a:ext uri="{FF2B5EF4-FFF2-40B4-BE49-F238E27FC236}">
                <a16:creationId xmlns:a16="http://schemas.microsoft.com/office/drawing/2014/main" id="{DBBFB87B-F6CD-5066-1472-2A6C77FFA4CA}"/>
              </a:ext>
            </a:extLst>
          </p:cNvPr>
          <p:cNvSpPr txBox="1"/>
          <p:nvPr/>
        </p:nvSpPr>
        <p:spPr>
          <a:xfrm rot="20456928">
            <a:off x="8745051" y="880332"/>
            <a:ext cx="1222408"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Database</a:t>
            </a:r>
            <a:endParaRPr lang="en-US" dirty="0"/>
          </a:p>
        </p:txBody>
      </p:sp>
      <p:sp>
        <p:nvSpPr>
          <p:cNvPr id="13" name="TextBox 12">
            <a:extLst>
              <a:ext uri="{FF2B5EF4-FFF2-40B4-BE49-F238E27FC236}">
                <a16:creationId xmlns:a16="http://schemas.microsoft.com/office/drawing/2014/main" id="{AB72C530-9721-6940-B29C-BF7128FAB603}"/>
              </a:ext>
            </a:extLst>
          </p:cNvPr>
          <p:cNvSpPr txBox="1"/>
          <p:nvPr/>
        </p:nvSpPr>
        <p:spPr>
          <a:xfrm rot="2307103">
            <a:off x="1567655" y="3297356"/>
            <a:ext cx="1464644"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Integration</a:t>
            </a:r>
            <a:endParaRPr lang="en-US" dirty="0"/>
          </a:p>
        </p:txBody>
      </p:sp>
      <p:sp>
        <p:nvSpPr>
          <p:cNvPr id="14" name="TextBox 13">
            <a:extLst>
              <a:ext uri="{FF2B5EF4-FFF2-40B4-BE49-F238E27FC236}">
                <a16:creationId xmlns:a16="http://schemas.microsoft.com/office/drawing/2014/main" id="{7AB9401C-7A04-2D9B-8CA4-80F6266FD52F}"/>
              </a:ext>
            </a:extLst>
          </p:cNvPr>
          <p:cNvSpPr txBox="1"/>
          <p:nvPr/>
        </p:nvSpPr>
        <p:spPr>
          <a:xfrm>
            <a:off x="5373302" y="5246548"/>
            <a:ext cx="100744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CI/CD</a:t>
            </a:r>
            <a:endParaRPr lang="en-US" dirty="0"/>
          </a:p>
        </p:txBody>
      </p:sp>
      <p:sp>
        <p:nvSpPr>
          <p:cNvPr id="16" name="TextBox 15">
            <a:extLst>
              <a:ext uri="{FF2B5EF4-FFF2-40B4-BE49-F238E27FC236}">
                <a16:creationId xmlns:a16="http://schemas.microsoft.com/office/drawing/2014/main" id="{F82D06AF-2127-B352-0D35-7FD435AC08B7}"/>
              </a:ext>
            </a:extLst>
          </p:cNvPr>
          <p:cNvSpPr txBox="1"/>
          <p:nvPr/>
        </p:nvSpPr>
        <p:spPr>
          <a:xfrm>
            <a:off x="2033752" y="4083743"/>
            <a:ext cx="1464644"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Repository</a:t>
            </a:r>
            <a:endParaRPr lang="en-US" dirty="0"/>
          </a:p>
        </p:txBody>
      </p:sp>
      <p:sp>
        <p:nvSpPr>
          <p:cNvPr id="18" name="TextBox 17">
            <a:extLst>
              <a:ext uri="{FF2B5EF4-FFF2-40B4-BE49-F238E27FC236}">
                <a16:creationId xmlns:a16="http://schemas.microsoft.com/office/drawing/2014/main" id="{E9EB6448-C4D7-E230-6382-34DC5BC941E0}"/>
              </a:ext>
            </a:extLst>
          </p:cNvPr>
          <p:cNvSpPr txBox="1"/>
          <p:nvPr/>
        </p:nvSpPr>
        <p:spPr>
          <a:xfrm>
            <a:off x="9808043" y="2062283"/>
            <a:ext cx="100744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Data</a:t>
            </a:r>
            <a:endParaRPr lang="en-US" dirty="0"/>
          </a:p>
        </p:txBody>
      </p:sp>
      <p:sp>
        <p:nvSpPr>
          <p:cNvPr id="19" name="TextBox 18">
            <a:extLst>
              <a:ext uri="{FF2B5EF4-FFF2-40B4-BE49-F238E27FC236}">
                <a16:creationId xmlns:a16="http://schemas.microsoft.com/office/drawing/2014/main" id="{80286E50-6DC6-3357-EF13-AF6D4F2717F1}"/>
              </a:ext>
            </a:extLst>
          </p:cNvPr>
          <p:cNvSpPr txBox="1"/>
          <p:nvPr/>
        </p:nvSpPr>
        <p:spPr>
          <a:xfrm rot="2418178">
            <a:off x="8657326" y="4350071"/>
            <a:ext cx="1519785"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Information</a:t>
            </a:r>
            <a:endParaRPr lang="en-US" dirty="0"/>
          </a:p>
        </p:txBody>
      </p:sp>
      <p:sp>
        <p:nvSpPr>
          <p:cNvPr id="20" name="TextBox 19">
            <a:extLst>
              <a:ext uri="{FF2B5EF4-FFF2-40B4-BE49-F238E27FC236}">
                <a16:creationId xmlns:a16="http://schemas.microsoft.com/office/drawing/2014/main" id="{6F94C33D-04DD-A088-CDD4-6BD9B8DBE340}"/>
              </a:ext>
            </a:extLst>
          </p:cNvPr>
          <p:cNvSpPr txBox="1"/>
          <p:nvPr/>
        </p:nvSpPr>
        <p:spPr>
          <a:xfrm rot="2656542">
            <a:off x="6076018" y="2001683"/>
            <a:ext cx="1151821"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Browser</a:t>
            </a:r>
            <a:endParaRPr lang="en-US" dirty="0"/>
          </a:p>
        </p:txBody>
      </p:sp>
      <p:sp>
        <p:nvSpPr>
          <p:cNvPr id="22" name="TextBox 21">
            <a:extLst>
              <a:ext uri="{FF2B5EF4-FFF2-40B4-BE49-F238E27FC236}">
                <a16:creationId xmlns:a16="http://schemas.microsoft.com/office/drawing/2014/main" id="{70BCECB6-6A5A-97A6-0B58-9F82BD871D16}"/>
              </a:ext>
            </a:extLst>
          </p:cNvPr>
          <p:cNvSpPr txBox="1"/>
          <p:nvPr/>
        </p:nvSpPr>
        <p:spPr>
          <a:xfrm>
            <a:off x="8039496" y="1883823"/>
            <a:ext cx="1070812"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DevOps</a:t>
            </a:r>
            <a:endParaRPr lang="en-US" dirty="0"/>
          </a:p>
        </p:txBody>
      </p:sp>
      <p:sp>
        <p:nvSpPr>
          <p:cNvPr id="23" name="TextBox 22">
            <a:extLst>
              <a:ext uri="{FF2B5EF4-FFF2-40B4-BE49-F238E27FC236}">
                <a16:creationId xmlns:a16="http://schemas.microsoft.com/office/drawing/2014/main" id="{576406F5-C89C-A9DE-A46E-DA0B00D206D4}"/>
              </a:ext>
            </a:extLst>
          </p:cNvPr>
          <p:cNvSpPr txBox="1"/>
          <p:nvPr/>
        </p:nvSpPr>
        <p:spPr>
          <a:xfrm rot="19792670">
            <a:off x="3437822" y="2524759"/>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Process</a:t>
            </a:r>
            <a:endParaRPr lang="en-US" dirty="0"/>
          </a:p>
        </p:txBody>
      </p:sp>
      <p:sp>
        <p:nvSpPr>
          <p:cNvPr id="24" name="TextBox 23">
            <a:extLst>
              <a:ext uri="{FF2B5EF4-FFF2-40B4-BE49-F238E27FC236}">
                <a16:creationId xmlns:a16="http://schemas.microsoft.com/office/drawing/2014/main" id="{F7AA7510-356D-92A4-4854-C5264BA640DD}"/>
              </a:ext>
            </a:extLst>
          </p:cNvPr>
          <p:cNvSpPr txBox="1"/>
          <p:nvPr/>
        </p:nvSpPr>
        <p:spPr>
          <a:xfrm>
            <a:off x="2405156" y="2885613"/>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Agility</a:t>
            </a:r>
            <a:endParaRPr lang="en-US" dirty="0"/>
          </a:p>
        </p:txBody>
      </p:sp>
      <p:sp>
        <p:nvSpPr>
          <p:cNvPr id="25" name="TextBox 24">
            <a:extLst>
              <a:ext uri="{FF2B5EF4-FFF2-40B4-BE49-F238E27FC236}">
                <a16:creationId xmlns:a16="http://schemas.microsoft.com/office/drawing/2014/main" id="{460EFB11-B88D-42C4-CC36-A30484B07BB2}"/>
              </a:ext>
            </a:extLst>
          </p:cNvPr>
          <p:cNvSpPr txBox="1"/>
          <p:nvPr/>
        </p:nvSpPr>
        <p:spPr>
          <a:xfrm rot="1161344">
            <a:off x="4597413" y="3017239"/>
            <a:ext cx="1303627"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Medium</a:t>
            </a:r>
            <a:endParaRPr lang="en-US" dirty="0"/>
          </a:p>
        </p:txBody>
      </p:sp>
      <p:sp>
        <p:nvSpPr>
          <p:cNvPr id="26" name="TextBox 25">
            <a:extLst>
              <a:ext uri="{FF2B5EF4-FFF2-40B4-BE49-F238E27FC236}">
                <a16:creationId xmlns:a16="http://schemas.microsoft.com/office/drawing/2014/main" id="{3F1B0BD3-F763-7EC6-36BD-948F458DF772}"/>
              </a:ext>
            </a:extLst>
          </p:cNvPr>
          <p:cNvSpPr txBox="1"/>
          <p:nvPr/>
        </p:nvSpPr>
        <p:spPr>
          <a:xfrm rot="19967504">
            <a:off x="9613131" y="5361672"/>
            <a:ext cx="1928362"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Bare Metal</a:t>
            </a:r>
            <a:endParaRPr lang="en-US" dirty="0"/>
          </a:p>
        </p:txBody>
      </p:sp>
      <p:sp>
        <p:nvSpPr>
          <p:cNvPr id="27" name="TextBox 26">
            <a:extLst>
              <a:ext uri="{FF2B5EF4-FFF2-40B4-BE49-F238E27FC236}">
                <a16:creationId xmlns:a16="http://schemas.microsoft.com/office/drawing/2014/main" id="{14020D31-0898-4411-5707-0070653901FE}"/>
              </a:ext>
            </a:extLst>
          </p:cNvPr>
          <p:cNvSpPr txBox="1"/>
          <p:nvPr/>
        </p:nvSpPr>
        <p:spPr>
          <a:xfrm>
            <a:off x="7489760" y="3694132"/>
            <a:ext cx="146464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Life Cycles</a:t>
            </a:r>
            <a:endParaRPr lang="en-US" dirty="0"/>
          </a:p>
        </p:txBody>
      </p:sp>
      <p:sp>
        <p:nvSpPr>
          <p:cNvPr id="28" name="TextBox 27">
            <a:extLst>
              <a:ext uri="{FF2B5EF4-FFF2-40B4-BE49-F238E27FC236}">
                <a16:creationId xmlns:a16="http://schemas.microsoft.com/office/drawing/2014/main" id="{CA016F7C-B18B-F650-64B8-A4136B2C49CF}"/>
              </a:ext>
            </a:extLst>
          </p:cNvPr>
          <p:cNvSpPr txBox="1"/>
          <p:nvPr/>
        </p:nvSpPr>
        <p:spPr>
          <a:xfrm rot="1784606">
            <a:off x="4773328" y="2006157"/>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Models</a:t>
            </a:r>
            <a:endParaRPr lang="en-US" dirty="0"/>
          </a:p>
        </p:txBody>
      </p:sp>
      <p:sp>
        <p:nvSpPr>
          <p:cNvPr id="29" name="TextBox 28">
            <a:extLst>
              <a:ext uri="{FF2B5EF4-FFF2-40B4-BE49-F238E27FC236}">
                <a16:creationId xmlns:a16="http://schemas.microsoft.com/office/drawing/2014/main" id="{8508318C-C701-DC53-F82C-31B355B05374}"/>
              </a:ext>
            </a:extLst>
          </p:cNvPr>
          <p:cNvSpPr txBox="1"/>
          <p:nvPr/>
        </p:nvSpPr>
        <p:spPr>
          <a:xfrm rot="20160213">
            <a:off x="854575" y="834866"/>
            <a:ext cx="1121487"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Memory</a:t>
            </a:r>
            <a:endParaRPr lang="en-US" dirty="0"/>
          </a:p>
        </p:txBody>
      </p:sp>
      <p:sp>
        <p:nvSpPr>
          <p:cNvPr id="30" name="TextBox 29">
            <a:extLst>
              <a:ext uri="{FF2B5EF4-FFF2-40B4-BE49-F238E27FC236}">
                <a16:creationId xmlns:a16="http://schemas.microsoft.com/office/drawing/2014/main" id="{5683E178-635A-6F8F-5716-64C720D50CE4}"/>
              </a:ext>
            </a:extLst>
          </p:cNvPr>
          <p:cNvSpPr txBox="1"/>
          <p:nvPr/>
        </p:nvSpPr>
        <p:spPr>
          <a:xfrm>
            <a:off x="3624310" y="1242120"/>
            <a:ext cx="1763833" cy="369332"/>
          </a:xfrm>
          <a:prstGeom prst="rect">
            <a:avLst/>
          </a:prstGeom>
          <a:noFill/>
        </p:spPr>
        <p:txBody>
          <a:bodyPr wrap="square">
            <a:spAutoFit/>
          </a:bodyPr>
          <a:lstStyle/>
          <a:p>
            <a:r>
              <a:rPr lang="en-US" sz="1800" b="1" i="0" u="none" strike="noStrike" baseline="0" dirty="0">
                <a:latin typeface="CIDFont+F1"/>
              </a:rPr>
              <a:t>Containerization</a:t>
            </a:r>
            <a:endParaRPr lang="en-US" b="1" dirty="0"/>
          </a:p>
        </p:txBody>
      </p:sp>
      <p:sp>
        <p:nvSpPr>
          <p:cNvPr id="31" name="TextBox 30">
            <a:extLst>
              <a:ext uri="{FF2B5EF4-FFF2-40B4-BE49-F238E27FC236}">
                <a16:creationId xmlns:a16="http://schemas.microsoft.com/office/drawing/2014/main" id="{B3902995-FF78-5665-F1A5-C0ED9FB02BC8}"/>
              </a:ext>
            </a:extLst>
          </p:cNvPr>
          <p:cNvSpPr txBox="1"/>
          <p:nvPr/>
        </p:nvSpPr>
        <p:spPr>
          <a:xfrm>
            <a:off x="1949699" y="841138"/>
            <a:ext cx="152560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Deployment</a:t>
            </a:r>
            <a:endParaRPr lang="en-US" dirty="0"/>
          </a:p>
        </p:txBody>
      </p:sp>
      <p:sp>
        <p:nvSpPr>
          <p:cNvPr id="1024" name="TextBox 1023">
            <a:extLst>
              <a:ext uri="{FF2B5EF4-FFF2-40B4-BE49-F238E27FC236}">
                <a16:creationId xmlns:a16="http://schemas.microsoft.com/office/drawing/2014/main" id="{FEF60804-74F9-CD30-A117-0F798DF8F1F6}"/>
              </a:ext>
            </a:extLst>
          </p:cNvPr>
          <p:cNvSpPr txBox="1"/>
          <p:nvPr/>
        </p:nvSpPr>
        <p:spPr>
          <a:xfrm rot="20242955">
            <a:off x="5084550" y="3614593"/>
            <a:ext cx="146464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Automation</a:t>
            </a:r>
            <a:endParaRPr lang="en-US" dirty="0"/>
          </a:p>
        </p:txBody>
      </p:sp>
      <p:sp>
        <p:nvSpPr>
          <p:cNvPr id="1025" name="TextBox 1024">
            <a:extLst>
              <a:ext uri="{FF2B5EF4-FFF2-40B4-BE49-F238E27FC236}">
                <a16:creationId xmlns:a16="http://schemas.microsoft.com/office/drawing/2014/main" id="{72B878B1-6F47-A44D-7017-2DDF0C392F1D}"/>
              </a:ext>
            </a:extLst>
          </p:cNvPr>
          <p:cNvSpPr txBox="1"/>
          <p:nvPr/>
        </p:nvSpPr>
        <p:spPr>
          <a:xfrm rot="20010805">
            <a:off x="8809729" y="2645690"/>
            <a:ext cx="1248075"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Migration</a:t>
            </a:r>
            <a:endParaRPr lang="en-US" dirty="0"/>
          </a:p>
        </p:txBody>
      </p:sp>
      <p:sp>
        <p:nvSpPr>
          <p:cNvPr id="1027" name="TextBox 1026">
            <a:extLst>
              <a:ext uri="{FF2B5EF4-FFF2-40B4-BE49-F238E27FC236}">
                <a16:creationId xmlns:a16="http://schemas.microsoft.com/office/drawing/2014/main" id="{7C2E8F59-C9B0-2803-E24A-FFAE969D0F82}"/>
              </a:ext>
            </a:extLst>
          </p:cNvPr>
          <p:cNvSpPr txBox="1"/>
          <p:nvPr/>
        </p:nvSpPr>
        <p:spPr>
          <a:xfrm rot="1035299">
            <a:off x="9283602" y="1536915"/>
            <a:ext cx="2236269"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Markup Languages </a:t>
            </a:r>
            <a:endParaRPr lang="en-US" dirty="0"/>
          </a:p>
        </p:txBody>
      </p:sp>
      <p:sp>
        <p:nvSpPr>
          <p:cNvPr id="1028" name="TextBox 1027">
            <a:extLst>
              <a:ext uri="{FF2B5EF4-FFF2-40B4-BE49-F238E27FC236}">
                <a16:creationId xmlns:a16="http://schemas.microsoft.com/office/drawing/2014/main" id="{944A18A5-5A34-0C9E-B377-F261244FD738}"/>
              </a:ext>
            </a:extLst>
          </p:cNvPr>
          <p:cNvSpPr txBox="1"/>
          <p:nvPr/>
        </p:nvSpPr>
        <p:spPr>
          <a:xfrm>
            <a:off x="6576461" y="3216358"/>
            <a:ext cx="1303627"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Protocols</a:t>
            </a:r>
            <a:endParaRPr lang="en-US" dirty="0"/>
          </a:p>
        </p:txBody>
      </p:sp>
      <p:sp>
        <p:nvSpPr>
          <p:cNvPr id="1029" name="TextBox 1028">
            <a:extLst>
              <a:ext uri="{FF2B5EF4-FFF2-40B4-BE49-F238E27FC236}">
                <a16:creationId xmlns:a16="http://schemas.microsoft.com/office/drawing/2014/main" id="{A6531533-350F-267A-948D-3CF0148D95A7}"/>
              </a:ext>
            </a:extLst>
          </p:cNvPr>
          <p:cNvSpPr txBox="1"/>
          <p:nvPr/>
        </p:nvSpPr>
        <p:spPr>
          <a:xfrm rot="2412062">
            <a:off x="932143" y="5441529"/>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Objects</a:t>
            </a:r>
            <a:endParaRPr lang="en-US" dirty="0"/>
          </a:p>
        </p:txBody>
      </p:sp>
      <p:sp>
        <p:nvSpPr>
          <p:cNvPr id="1030" name="TextBox 1029">
            <a:extLst>
              <a:ext uri="{FF2B5EF4-FFF2-40B4-BE49-F238E27FC236}">
                <a16:creationId xmlns:a16="http://schemas.microsoft.com/office/drawing/2014/main" id="{233AA9FA-4EEA-4BB4-7182-D7503C2399E9}"/>
              </a:ext>
            </a:extLst>
          </p:cNvPr>
          <p:cNvSpPr txBox="1"/>
          <p:nvPr/>
        </p:nvSpPr>
        <p:spPr>
          <a:xfrm>
            <a:off x="1523602" y="1403773"/>
            <a:ext cx="1258696"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Hardware</a:t>
            </a:r>
            <a:endParaRPr lang="en-US" dirty="0"/>
          </a:p>
        </p:txBody>
      </p:sp>
      <p:sp>
        <p:nvSpPr>
          <p:cNvPr id="1031" name="TextBox 1030">
            <a:extLst>
              <a:ext uri="{FF2B5EF4-FFF2-40B4-BE49-F238E27FC236}">
                <a16:creationId xmlns:a16="http://schemas.microsoft.com/office/drawing/2014/main" id="{1A4A0B84-BBE3-8FFF-6C01-4E0AEA1E50AE}"/>
              </a:ext>
            </a:extLst>
          </p:cNvPr>
          <p:cNvSpPr txBox="1"/>
          <p:nvPr/>
        </p:nvSpPr>
        <p:spPr>
          <a:xfrm>
            <a:off x="10412930" y="4799286"/>
            <a:ext cx="1295399"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Program</a:t>
            </a:r>
            <a:endParaRPr lang="en-US" dirty="0"/>
          </a:p>
        </p:txBody>
      </p:sp>
      <p:sp>
        <p:nvSpPr>
          <p:cNvPr id="1032" name="TextBox 1031">
            <a:extLst>
              <a:ext uri="{FF2B5EF4-FFF2-40B4-BE49-F238E27FC236}">
                <a16:creationId xmlns:a16="http://schemas.microsoft.com/office/drawing/2014/main" id="{A4DD6E8B-E33C-047E-3683-661CDAF91017}"/>
              </a:ext>
            </a:extLst>
          </p:cNvPr>
          <p:cNvSpPr txBox="1"/>
          <p:nvPr/>
        </p:nvSpPr>
        <p:spPr>
          <a:xfrm rot="1026864">
            <a:off x="4992304" y="4699030"/>
            <a:ext cx="1103696"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Projects</a:t>
            </a:r>
            <a:endParaRPr lang="en-US" dirty="0"/>
          </a:p>
        </p:txBody>
      </p:sp>
      <p:sp>
        <p:nvSpPr>
          <p:cNvPr id="1033" name="TextBox 1032">
            <a:extLst>
              <a:ext uri="{FF2B5EF4-FFF2-40B4-BE49-F238E27FC236}">
                <a16:creationId xmlns:a16="http://schemas.microsoft.com/office/drawing/2014/main" id="{53AE8F50-8767-F094-1614-DC9413856ACD}"/>
              </a:ext>
            </a:extLst>
          </p:cNvPr>
          <p:cNvSpPr txBox="1"/>
          <p:nvPr/>
        </p:nvSpPr>
        <p:spPr>
          <a:xfrm rot="1597838">
            <a:off x="2803856" y="1661515"/>
            <a:ext cx="1702371"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Requirements</a:t>
            </a:r>
            <a:endParaRPr lang="en-US" dirty="0"/>
          </a:p>
        </p:txBody>
      </p:sp>
      <p:sp>
        <p:nvSpPr>
          <p:cNvPr id="1034" name="TextBox 1033">
            <a:extLst>
              <a:ext uri="{FF2B5EF4-FFF2-40B4-BE49-F238E27FC236}">
                <a16:creationId xmlns:a16="http://schemas.microsoft.com/office/drawing/2014/main" id="{AD26EE50-C391-5A79-34EE-E52B0E6D137A}"/>
              </a:ext>
            </a:extLst>
          </p:cNvPr>
          <p:cNvSpPr txBox="1"/>
          <p:nvPr/>
        </p:nvSpPr>
        <p:spPr>
          <a:xfrm rot="1810580">
            <a:off x="7592733" y="1195995"/>
            <a:ext cx="1258696"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Servers</a:t>
            </a:r>
            <a:endParaRPr lang="en-US" dirty="0"/>
          </a:p>
        </p:txBody>
      </p:sp>
      <p:sp>
        <p:nvSpPr>
          <p:cNvPr id="1035" name="TextBox 1034">
            <a:extLst>
              <a:ext uri="{FF2B5EF4-FFF2-40B4-BE49-F238E27FC236}">
                <a16:creationId xmlns:a16="http://schemas.microsoft.com/office/drawing/2014/main" id="{26147A94-1C44-00A0-0F1D-DA4C6DDCC63E}"/>
              </a:ext>
            </a:extLst>
          </p:cNvPr>
          <p:cNvSpPr txBox="1"/>
          <p:nvPr/>
        </p:nvSpPr>
        <p:spPr>
          <a:xfrm>
            <a:off x="1023440" y="2326770"/>
            <a:ext cx="1258696"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Requests</a:t>
            </a:r>
            <a:endParaRPr lang="en-US" dirty="0"/>
          </a:p>
        </p:txBody>
      </p:sp>
      <p:sp>
        <p:nvSpPr>
          <p:cNvPr id="1036" name="TextBox 1035">
            <a:extLst>
              <a:ext uri="{FF2B5EF4-FFF2-40B4-BE49-F238E27FC236}">
                <a16:creationId xmlns:a16="http://schemas.microsoft.com/office/drawing/2014/main" id="{89A0B647-1591-8D42-E5BC-6E0A8422C891}"/>
              </a:ext>
            </a:extLst>
          </p:cNvPr>
          <p:cNvSpPr txBox="1"/>
          <p:nvPr/>
        </p:nvSpPr>
        <p:spPr>
          <a:xfrm>
            <a:off x="5640181" y="920889"/>
            <a:ext cx="1907409"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Methodology</a:t>
            </a:r>
            <a:endParaRPr lang="en-US" dirty="0"/>
          </a:p>
        </p:txBody>
      </p:sp>
      <p:sp>
        <p:nvSpPr>
          <p:cNvPr id="1037" name="TextBox 1036">
            <a:extLst>
              <a:ext uri="{FF2B5EF4-FFF2-40B4-BE49-F238E27FC236}">
                <a16:creationId xmlns:a16="http://schemas.microsoft.com/office/drawing/2014/main" id="{CBA85EE0-9A07-93FA-3EB3-2E397B9A5C66}"/>
              </a:ext>
            </a:extLst>
          </p:cNvPr>
          <p:cNvSpPr txBox="1"/>
          <p:nvPr/>
        </p:nvSpPr>
        <p:spPr>
          <a:xfrm rot="803007">
            <a:off x="7560910" y="4407323"/>
            <a:ext cx="1464642"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Responses</a:t>
            </a:r>
            <a:endParaRPr lang="en-US" dirty="0"/>
          </a:p>
        </p:txBody>
      </p:sp>
      <p:sp>
        <p:nvSpPr>
          <p:cNvPr id="1038" name="TextBox 1037">
            <a:extLst>
              <a:ext uri="{FF2B5EF4-FFF2-40B4-BE49-F238E27FC236}">
                <a16:creationId xmlns:a16="http://schemas.microsoft.com/office/drawing/2014/main" id="{418B8193-CBEF-9871-97F9-9F379D08A237}"/>
              </a:ext>
            </a:extLst>
          </p:cNvPr>
          <p:cNvSpPr txBox="1"/>
          <p:nvPr/>
        </p:nvSpPr>
        <p:spPr>
          <a:xfrm rot="20494794">
            <a:off x="3072461" y="4321350"/>
            <a:ext cx="1433765"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Validation</a:t>
            </a:r>
            <a:endParaRPr lang="en-US" dirty="0"/>
          </a:p>
        </p:txBody>
      </p:sp>
      <p:sp>
        <p:nvSpPr>
          <p:cNvPr id="1039" name="TextBox 1038">
            <a:extLst>
              <a:ext uri="{FF2B5EF4-FFF2-40B4-BE49-F238E27FC236}">
                <a16:creationId xmlns:a16="http://schemas.microsoft.com/office/drawing/2014/main" id="{F9B53262-B0D3-7D95-505A-7B3FF30E902F}"/>
              </a:ext>
            </a:extLst>
          </p:cNvPr>
          <p:cNvSpPr txBox="1"/>
          <p:nvPr/>
        </p:nvSpPr>
        <p:spPr>
          <a:xfrm rot="1284526">
            <a:off x="9797890" y="3121153"/>
            <a:ext cx="1573929"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Verification</a:t>
            </a:r>
            <a:endParaRPr lang="en-US" dirty="0"/>
          </a:p>
        </p:txBody>
      </p:sp>
      <p:sp>
        <p:nvSpPr>
          <p:cNvPr id="1040" name="TextBox 1039">
            <a:extLst>
              <a:ext uri="{FF2B5EF4-FFF2-40B4-BE49-F238E27FC236}">
                <a16:creationId xmlns:a16="http://schemas.microsoft.com/office/drawing/2014/main" id="{50729C0E-13BF-74D0-6485-9599B97CA2FA}"/>
              </a:ext>
            </a:extLst>
          </p:cNvPr>
          <p:cNvSpPr txBox="1"/>
          <p:nvPr/>
        </p:nvSpPr>
        <p:spPr>
          <a:xfrm rot="3254554">
            <a:off x="7895804" y="5231448"/>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AL/ML</a:t>
            </a:r>
            <a:endParaRPr lang="en-US" dirty="0"/>
          </a:p>
        </p:txBody>
      </p:sp>
      <p:sp>
        <p:nvSpPr>
          <p:cNvPr id="1041" name="TextBox 1040">
            <a:extLst>
              <a:ext uri="{FF2B5EF4-FFF2-40B4-BE49-F238E27FC236}">
                <a16:creationId xmlns:a16="http://schemas.microsoft.com/office/drawing/2014/main" id="{4EA078C6-B4DA-44FF-DA25-AEE14F6A05CF}"/>
              </a:ext>
            </a:extLst>
          </p:cNvPr>
          <p:cNvSpPr txBox="1"/>
          <p:nvPr/>
        </p:nvSpPr>
        <p:spPr>
          <a:xfrm rot="20568205">
            <a:off x="9635319" y="3977721"/>
            <a:ext cx="166507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Stakeholder</a:t>
            </a:r>
            <a:endParaRPr lang="en-US" dirty="0"/>
          </a:p>
        </p:txBody>
      </p:sp>
      <p:sp>
        <p:nvSpPr>
          <p:cNvPr id="1042" name="TextBox 1041">
            <a:extLst>
              <a:ext uri="{FF2B5EF4-FFF2-40B4-BE49-F238E27FC236}">
                <a16:creationId xmlns:a16="http://schemas.microsoft.com/office/drawing/2014/main" id="{EADD21CE-A3FE-E556-B5AF-2FFEE53F5FA2}"/>
              </a:ext>
            </a:extLst>
          </p:cNvPr>
          <p:cNvSpPr txBox="1"/>
          <p:nvPr/>
        </p:nvSpPr>
        <p:spPr>
          <a:xfrm rot="20433467">
            <a:off x="1489486" y="4898434"/>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Domain</a:t>
            </a:r>
            <a:endParaRPr lang="en-US" dirty="0"/>
          </a:p>
        </p:txBody>
      </p:sp>
      <p:sp>
        <p:nvSpPr>
          <p:cNvPr id="1043" name="TextBox 1042">
            <a:extLst>
              <a:ext uri="{FF2B5EF4-FFF2-40B4-BE49-F238E27FC236}">
                <a16:creationId xmlns:a16="http://schemas.microsoft.com/office/drawing/2014/main" id="{1A8BAFD1-D106-F482-B039-9934BFCEE397}"/>
              </a:ext>
            </a:extLst>
          </p:cNvPr>
          <p:cNvSpPr txBox="1"/>
          <p:nvPr/>
        </p:nvSpPr>
        <p:spPr>
          <a:xfrm>
            <a:off x="4275571" y="5695150"/>
            <a:ext cx="1327231"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Analytics</a:t>
            </a:r>
            <a:endParaRPr lang="en-US" dirty="0"/>
          </a:p>
        </p:txBody>
      </p:sp>
      <p:sp>
        <p:nvSpPr>
          <p:cNvPr id="1044" name="TextBox 1043">
            <a:extLst>
              <a:ext uri="{FF2B5EF4-FFF2-40B4-BE49-F238E27FC236}">
                <a16:creationId xmlns:a16="http://schemas.microsoft.com/office/drawing/2014/main" id="{802E8201-7CB1-8C52-E690-062B1497DCDA}"/>
              </a:ext>
            </a:extLst>
          </p:cNvPr>
          <p:cNvSpPr txBox="1"/>
          <p:nvPr/>
        </p:nvSpPr>
        <p:spPr>
          <a:xfrm rot="19401842">
            <a:off x="10639028" y="746004"/>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Tools</a:t>
            </a:r>
            <a:endParaRPr lang="en-US" dirty="0"/>
          </a:p>
        </p:txBody>
      </p:sp>
      <p:sp>
        <p:nvSpPr>
          <p:cNvPr id="1045" name="TextBox 1044">
            <a:extLst>
              <a:ext uri="{FF2B5EF4-FFF2-40B4-BE49-F238E27FC236}">
                <a16:creationId xmlns:a16="http://schemas.microsoft.com/office/drawing/2014/main" id="{894ADCF7-CC04-0612-01E1-5C992E5AE70F}"/>
              </a:ext>
            </a:extLst>
          </p:cNvPr>
          <p:cNvSpPr txBox="1"/>
          <p:nvPr/>
        </p:nvSpPr>
        <p:spPr>
          <a:xfrm>
            <a:off x="4506226" y="4125625"/>
            <a:ext cx="1901991"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Microservices</a:t>
            </a:r>
            <a:endParaRPr lang="en-US" dirty="0"/>
          </a:p>
        </p:txBody>
      </p:sp>
      <p:sp>
        <p:nvSpPr>
          <p:cNvPr id="1046" name="TextBox 1045">
            <a:extLst>
              <a:ext uri="{FF2B5EF4-FFF2-40B4-BE49-F238E27FC236}">
                <a16:creationId xmlns:a16="http://schemas.microsoft.com/office/drawing/2014/main" id="{3BBD5B59-D9CE-5D53-8762-816843DB7D81}"/>
              </a:ext>
            </a:extLst>
          </p:cNvPr>
          <p:cNvSpPr txBox="1"/>
          <p:nvPr/>
        </p:nvSpPr>
        <p:spPr>
          <a:xfrm>
            <a:off x="6992754" y="2702913"/>
            <a:ext cx="84542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Bug</a:t>
            </a:r>
            <a:endParaRPr lang="en-US" dirty="0"/>
          </a:p>
        </p:txBody>
      </p:sp>
      <p:sp>
        <p:nvSpPr>
          <p:cNvPr id="1096" name="TextBox 1095">
            <a:extLst>
              <a:ext uri="{FF2B5EF4-FFF2-40B4-BE49-F238E27FC236}">
                <a16:creationId xmlns:a16="http://schemas.microsoft.com/office/drawing/2014/main" id="{3895FD5C-443E-FE0E-DC19-3978467D074F}"/>
              </a:ext>
            </a:extLst>
          </p:cNvPr>
          <p:cNvSpPr txBox="1"/>
          <p:nvPr/>
        </p:nvSpPr>
        <p:spPr>
          <a:xfrm rot="18952395">
            <a:off x="4453693" y="3493993"/>
            <a:ext cx="683394"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API</a:t>
            </a:r>
            <a:endParaRPr lang="en-US" dirty="0"/>
          </a:p>
        </p:txBody>
      </p:sp>
      <p:sp>
        <p:nvSpPr>
          <p:cNvPr id="1097" name="TextBox 1096">
            <a:extLst>
              <a:ext uri="{FF2B5EF4-FFF2-40B4-BE49-F238E27FC236}">
                <a16:creationId xmlns:a16="http://schemas.microsoft.com/office/drawing/2014/main" id="{5D96D867-487A-C79F-603B-F77687885169}"/>
              </a:ext>
            </a:extLst>
          </p:cNvPr>
          <p:cNvSpPr txBox="1"/>
          <p:nvPr/>
        </p:nvSpPr>
        <p:spPr>
          <a:xfrm rot="20258199">
            <a:off x="4171719" y="4906963"/>
            <a:ext cx="807738" cy="369377"/>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OS</a:t>
            </a:r>
            <a:endParaRPr lang="en-US" dirty="0"/>
          </a:p>
        </p:txBody>
      </p:sp>
      <p:sp>
        <p:nvSpPr>
          <p:cNvPr id="1098" name="TextBox 1097">
            <a:extLst>
              <a:ext uri="{FF2B5EF4-FFF2-40B4-BE49-F238E27FC236}">
                <a16:creationId xmlns:a16="http://schemas.microsoft.com/office/drawing/2014/main" id="{92C1C335-627C-E15A-DD6C-339F42236336}"/>
              </a:ext>
            </a:extLst>
          </p:cNvPr>
          <p:cNvSpPr txBox="1"/>
          <p:nvPr/>
        </p:nvSpPr>
        <p:spPr>
          <a:xfrm rot="20433467">
            <a:off x="2147209" y="5191090"/>
            <a:ext cx="1575196"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Innovation </a:t>
            </a:r>
            <a:endParaRPr lang="en-US" dirty="0"/>
          </a:p>
        </p:txBody>
      </p:sp>
      <p:sp>
        <p:nvSpPr>
          <p:cNvPr id="1099" name="TextBox 1098">
            <a:extLst>
              <a:ext uri="{FF2B5EF4-FFF2-40B4-BE49-F238E27FC236}">
                <a16:creationId xmlns:a16="http://schemas.microsoft.com/office/drawing/2014/main" id="{6915FE0E-7A3D-31FC-B07B-5259065CD842}"/>
              </a:ext>
            </a:extLst>
          </p:cNvPr>
          <p:cNvSpPr txBox="1"/>
          <p:nvPr/>
        </p:nvSpPr>
        <p:spPr>
          <a:xfrm rot="19956232">
            <a:off x="8729015" y="5188004"/>
            <a:ext cx="832585" cy="369332"/>
          </a:xfrm>
          <a:prstGeom prst="rect">
            <a:avLst/>
          </a:prstGeom>
          <a:noFill/>
        </p:spPr>
        <p:txBody>
          <a:bodyPr wrap="square">
            <a:spAutoFit/>
          </a:bodyPr>
          <a:lstStyle/>
          <a:p>
            <a:r>
              <a:rPr lang="en-US" b="1" dirty="0">
                <a:latin typeface="Nunito" pitchFamily="2" charset="0"/>
                <a:ea typeface="Calibri" panose="020F0502020204030204" pitchFamily="34" charset="0"/>
                <a:cs typeface="Times New Roman" panose="02020603050405020304" pitchFamily="18" charset="0"/>
              </a:rPr>
              <a:t>www</a:t>
            </a:r>
            <a:endParaRPr lang="en-US" dirty="0"/>
          </a:p>
        </p:txBody>
      </p:sp>
      <p:sp>
        <p:nvSpPr>
          <p:cNvPr id="1100" name="TextBox 1099">
            <a:extLst>
              <a:ext uri="{FF2B5EF4-FFF2-40B4-BE49-F238E27FC236}">
                <a16:creationId xmlns:a16="http://schemas.microsoft.com/office/drawing/2014/main" id="{1E11A298-3E0B-B6A9-751F-39ECAE036562}"/>
              </a:ext>
            </a:extLst>
          </p:cNvPr>
          <p:cNvSpPr txBox="1"/>
          <p:nvPr/>
        </p:nvSpPr>
        <p:spPr>
          <a:xfrm rot="18801845">
            <a:off x="6351608" y="4952032"/>
            <a:ext cx="1103696" cy="369331"/>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Product</a:t>
            </a:r>
            <a:endParaRPr lang="en-US" dirty="0"/>
          </a:p>
        </p:txBody>
      </p:sp>
      <p:sp>
        <p:nvSpPr>
          <p:cNvPr id="1101" name="TextBox 1100">
            <a:extLst>
              <a:ext uri="{FF2B5EF4-FFF2-40B4-BE49-F238E27FC236}">
                <a16:creationId xmlns:a16="http://schemas.microsoft.com/office/drawing/2014/main" id="{EDBAF9CD-4AF1-0215-4FA6-C48B575EB5CC}"/>
              </a:ext>
            </a:extLst>
          </p:cNvPr>
          <p:cNvSpPr txBox="1"/>
          <p:nvPr/>
        </p:nvSpPr>
        <p:spPr>
          <a:xfrm rot="1161344">
            <a:off x="7700377" y="2981839"/>
            <a:ext cx="987952"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Quality</a:t>
            </a:r>
            <a:endParaRPr lang="en-US" dirty="0"/>
          </a:p>
        </p:txBody>
      </p:sp>
      <p:sp>
        <p:nvSpPr>
          <p:cNvPr id="1102" name="TextBox 1101">
            <a:extLst>
              <a:ext uri="{FF2B5EF4-FFF2-40B4-BE49-F238E27FC236}">
                <a16:creationId xmlns:a16="http://schemas.microsoft.com/office/drawing/2014/main" id="{51E01EC2-F9F2-3E7F-27BB-7B9241922865}"/>
              </a:ext>
            </a:extLst>
          </p:cNvPr>
          <p:cNvSpPr txBox="1"/>
          <p:nvPr/>
        </p:nvSpPr>
        <p:spPr>
          <a:xfrm rot="20227855">
            <a:off x="5256895" y="1451833"/>
            <a:ext cx="149592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Commands</a:t>
            </a:r>
            <a:endParaRPr lang="en-US" dirty="0"/>
          </a:p>
        </p:txBody>
      </p:sp>
      <p:sp>
        <p:nvSpPr>
          <p:cNvPr id="1103" name="TextBox 1102">
            <a:extLst>
              <a:ext uri="{FF2B5EF4-FFF2-40B4-BE49-F238E27FC236}">
                <a16:creationId xmlns:a16="http://schemas.microsoft.com/office/drawing/2014/main" id="{3610E1D5-3D0D-0D3F-5EB5-D21AC3B5FA53}"/>
              </a:ext>
            </a:extLst>
          </p:cNvPr>
          <p:cNvSpPr txBox="1"/>
          <p:nvPr/>
        </p:nvSpPr>
        <p:spPr>
          <a:xfrm rot="20242955">
            <a:off x="6083623" y="4251157"/>
            <a:ext cx="1464643"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Application</a:t>
            </a:r>
            <a:endParaRPr lang="en-US" dirty="0"/>
          </a:p>
        </p:txBody>
      </p:sp>
      <p:sp>
        <p:nvSpPr>
          <p:cNvPr id="1104" name="TextBox 1103">
            <a:extLst>
              <a:ext uri="{FF2B5EF4-FFF2-40B4-BE49-F238E27FC236}">
                <a16:creationId xmlns:a16="http://schemas.microsoft.com/office/drawing/2014/main" id="{D616A343-0BE0-D70B-3CD9-F9F3FD8BBAEF}"/>
              </a:ext>
            </a:extLst>
          </p:cNvPr>
          <p:cNvSpPr txBox="1"/>
          <p:nvPr/>
        </p:nvSpPr>
        <p:spPr>
          <a:xfrm rot="20258199">
            <a:off x="4650981" y="5072060"/>
            <a:ext cx="807738" cy="369377"/>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Cost</a:t>
            </a:r>
            <a:endParaRPr lang="en-US" dirty="0"/>
          </a:p>
        </p:txBody>
      </p:sp>
      <p:sp>
        <p:nvSpPr>
          <p:cNvPr id="1105" name="TextBox 1104">
            <a:extLst>
              <a:ext uri="{FF2B5EF4-FFF2-40B4-BE49-F238E27FC236}">
                <a16:creationId xmlns:a16="http://schemas.microsoft.com/office/drawing/2014/main" id="{B2CA8A36-15CD-7EDB-0DD6-D40F13DE74BB}"/>
              </a:ext>
            </a:extLst>
          </p:cNvPr>
          <p:cNvSpPr txBox="1"/>
          <p:nvPr/>
        </p:nvSpPr>
        <p:spPr>
          <a:xfrm rot="20258199">
            <a:off x="6918620" y="5367992"/>
            <a:ext cx="1396647"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Schedules</a:t>
            </a:r>
            <a:endParaRPr lang="en-US" dirty="0"/>
          </a:p>
        </p:txBody>
      </p:sp>
      <p:sp>
        <p:nvSpPr>
          <p:cNvPr id="1106" name="TextBox 1105">
            <a:extLst>
              <a:ext uri="{FF2B5EF4-FFF2-40B4-BE49-F238E27FC236}">
                <a16:creationId xmlns:a16="http://schemas.microsoft.com/office/drawing/2014/main" id="{DF792026-A96F-966C-1971-83832BD2BCCD}"/>
              </a:ext>
            </a:extLst>
          </p:cNvPr>
          <p:cNvSpPr txBox="1"/>
          <p:nvPr/>
        </p:nvSpPr>
        <p:spPr>
          <a:xfrm rot="20599689">
            <a:off x="663032" y="3789033"/>
            <a:ext cx="1828500" cy="369332"/>
          </a:xfrm>
          <a:prstGeom prst="rect">
            <a:avLst/>
          </a:prstGeom>
          <a:noFill/>
        </p:spPr>
        <p:txBody>
          <a:bodyPr wrap="square">
            <a:spAutoFit/>
          </a:bodyPr>
          <a:lstStyle/>
          <a:p>
            <a:r>
              <a:rPr lang="en-US" b="1" dirty="0">
                <a:effectLst/>
                <a:latin typeface="Nunito" pitchFamily="2" charset="0"/>
                <a:ea typeface="Calibri" panose="020F0502020204030204" pitchFamily="34" charset="0"/>
                <a:cs typeface="Times New Roman" panose="02020603050405020304" pitchFamily="18" charset="0"/>
              </a:rPr>
              <a:t>Virtualization</a:t>
            </a:r>
            <a:endParaRPr lang="en-US" dirty="0"/>
          </a:p>
        </p:txBody>
      </p:sp>
    </p:spTree>
    <p:extLst>
      <p:ext uri="{BB962C8B-B14F-4D97-AF65-F5344CB8AC3E}">
        <p14:creationId xmlns:p14="http://schemas.microsoft.com/office/powerpoint/2010/main" val="312832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down)">
                                      <p:cBhvr>
                                        <p:cTn id="39" dur="580">
                                          <p:stCondLst>
                                            <p:cond delay="0"/>
                                          </p:stCondLst>
                                        </p:cTn>
                                        <p:tgtEl>
                                          <p:spTgt spid="5"/>
                                        </p:tgtEl>
                                      </p:cBhvr>
                                    </p:animEffect>
                                    <p:anim calcmode="lin" valueType="num">
                                      <p:cBhvr>
                                        <p:cTn id="40"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45" dur="26">
                                          <p:stCondLst>
                                            <p:cond delay="650"/>
                                          </p:stCondLst>
                                        </p:cTn>
                                        <p:tgtEl>
                                          <p:spTgt spid="5"/>
                                        </p:tgtEl>
                                      </p:cBhvr>
                                      <p:to x="100000" y="60000"/>
                                    </p:animScale>
                                    <p:animScale>
                                      <p:cBhvr>
                                        <p:cTn id="46" dur="166" decel="50000">
                                          <p:stCondLst>
                                            <p:cond delay="676"/>
                                          </p:stCondLst>
                                        </p:cTn>
                                        <p:tgtEl>
                                          <p:spTgt spid="5"/>
                                        </p:tgtEl>
                                      </p:cBhvr>
                                      <p:to x="100000" y="100000"/>
                                    </p:animScale>
                                    <p:animScale>
                                      <p:cBhvr>
                                        <p:cTn id="47" dur="26">
                                          <p:stCondLst>
                                            <p:cond delay="1312"/>
                                          </p:stCondLst>
                                        </p:cTn>
                                        <p:tgtEl>
                                          <p:spTgt spid="5"/>
                                        </p:tgtEl>
                                      </p:cBhvr>
                                      <p:to x="100000" y="80000"/>
                                    </p:animScale>
                                    <p:animScale>
                                      <p:cBhvr>
                                        <p:cTn id="48" dur="166" decel="50000">
                                          <p:stCondLst>
                                            <p:cond delay="1338"/>
                                          </p:stCondLst>
                                        </p:cTn>
                                        <p:tgtEl>
                                          <p:spTgt spid="5"/>
                                        </p:tgtEl>
                                      </p:cBhvr>
                                      <p:to x="100000" y="100000"/>
                                    </p:animScale>
                                    <p:animScale>
                                      <p:cBhvr>
                                        <p:cTn id="49" dur="26">
                                          <p:stCondLst>
                                            <p:cond delay="1642"/>
                                          </p:stCondLst>
                                        </p:cTn>
                                        <p:tgtEl>
                                          <p:spTgt spid="5"/>
                                        </p:tgtEl>
                                      </p:cBhvr>
                                      <p:to x="100000" y="90000"/>
                                    </p:animScale>
                                    <p:animScale>
                                      <p:cBhvr>
                                        <p:cTn id="50" dur="166" decel="50000">
                                          <p:stCondLst>
                                            <p:cond delay="1668"/>
                                          </p:stCondLst>
                                        </p:cTn>
                                        <p:tgtEl>
                                          <p:spTgt spid="5"/>
                                        </p:tgtEl>
                                      </p:cBhvr>
                                      <p:to x="100000" y="100000"/>
                                    </p:animScale>
                                    <p:animScale>
                                      <p:cBhvr>
                                        <p:cTn id="51" dur="26">
                                          <p:stCondLst>
                                            <p:cond delay="1808"/>
                                          </p:stCondLst>
                                        </p:cTn>
                                        <p:tgtEl>
                                          <p:spTgt spid="5"/>
                                        </p:tgtEl>
                                      </p:cBhvr>
                                      <p:to x="100000" y="95000"/>
                                    </p:animScale>
                                    <p:animScale>
                                      <p:cBhvr>
                                        <p:cTn id="52" dur="166" decel="50000">
                                          <p:stCondLst>
                                            <p:cond delay="1834"/>
                                          </p:stCondLst>
                                        </p:cTn>
                                        <p:tgtEl>
                                          <p:spTgt spid="5"/>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wipe(down)">
                                      <p:cBhvr>
                                        <p:cTn id="55" dur="580">
                                          <p:stCondLst>
                                            <p:cond delay="0"/>
                                          </p:stCondLst>
                                        </p:cTn>
                                        <p:tgtEl>
                                          <p:spTgt spid="6"/>
                                        </p:tgtEl>
                                      </p:cBhvr>
                                    </p:animEffect>
                                    <p:anim calcmode="lin" valueType="num">
                                      <p:cBhvr>
                                        <p:cTn id="56"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61" dur="26">
                                          <p:stCondLst>
                                            <p:cond delay="650"/>
                                          </p:stCondLst>
                                        </p:cTn>
                                        <p:tgtEl>
                                          <p:spTgt spid="6"/>
                                        </p:tgtEl>
                                      </p:cBhvr>
                                      <p:to x="100000" y="60000"/>
                                    </p:animScale>
                                    <p:animScale>
                                      <p:cBhvr>
                                        <p:cTn id="62" dur="166" decel="50000">
                                          <p:stCondLst>
                                            <p:cond delay="676"/>
                                          </p:stCondLst>
                                        </p:cTn>
                                        <p:tgtEl>
                                          <p:spTgt spid="6"/>
                                        </p:tgtEl>
                                      </p:cBhvr>
                                      <p:to x="100000" y="100000"/>
                                    </p:animScale>
                                    <p:animScale>
                                      <p:cBhvr>
                                        <p:cTn id="63" dur="26">
                                          <p:stCondLst>
                                            <p:cond delay="1312"/>
                                          </p:stCondLst>
                                        </p:cTn>
                                        <p:tgtEl>
                                          <p:spTgt spid="6"/>
                                        </p:tgtEl>
                                      </p:cBhvr>
                                      <p:to x="100000" y="80000"/>
                                    </p:animScale>
                                    <p:animScale>
                                      <p:cBhvr>
                                        <p:cTn id="64" dur="166" decel="50000">
                                          <p:stCondLst>
                                            <p:cond delay="1338"/>
                                          </p:stCondLst>
                                        </p:cTn>
                                        <p:tgtEl>
                                          <p:spTgt spid="6"/>
                                        </p:tgtEl>
                                      </p:cBhvr>
                                      <p:to x="100000" y="100000"/>
                                    </p:animScale>
                                    <p:animScale>
                                      <p:cBhvr>
                                        <p:cTn id="65" dur="26">
                                          <p:stCondLst>
                                            <p:cond delay="1642"/>
                                          </p:stCondLst>
                                        </p:cTn>
                                        <p:tgtEl>
                                          <p:spTgt spid="6"/>
                                        </p:tgtEl>
                                      </p:cBhvr>
                                      <p:to x="100000" y="90000"/>
                                    </p:animScale>
                                    <p:animScale>
                                      <p:cBhvr>
                                        <p:cTn id="66" dur="166" decel="50000">
                                          <p:stCondLst>
                                            <p:cond delay="1668"/>
                                          </p:stCondLst>
                                        </p:cTn>
                                        <p:tgtEl>
                                          <p:spTgt spid="6"/>
                                        </p:tgtEl>
                                      </p:cBhvr>
                                      <p:to x="100000" y="100000"/>
                                    </p:animScale>
                                    <p:animScale>
                                      <p:cBhvr>
                                        <p:cTn id="67" dur="26">
                                          <p:stCondLst>
                                            <p:cond delay="1808"/>
                                          </p:stCondLst>
                                        </p:cTn>
                                        <p:tgtEl>
                                          <p:spTgt spid="6"/>
                                        </p:tgtEl>
                                      </p:cBhvr>
                                      <p:to x="100000" y="95000"/>
                                    </p:animScale>
                                    <p:animScale>
                                      <p:cBhvr>
                                        <p:cTn id="68" dur="166" decel="50000">
                                          <p:stCondLst>
                                            <p:cond delay="1834"/>
                                          </p:stCondLst>
                                        </p:cTn>
                                        <p:tgtEl>
                                          <p:spTgt spid="6"/>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7"/>
                                        </p:tgtEl>
                                        <p:attrNameLst>
                                          <p:attrName>style.visibility</p:attrName>
                                        </p:attrNameLst>
                                      </p:cBhvr>
                                      <p:to>
                                        <p:strVal val="visible"/>
                                      </p:to>
                                    </p:set>
                                    <p:animEffect transition="in" filter="wipe(down)">
                                      <p:cBhvr>
                                        <p:cTn id="71" dur="580">
                                          <p:stCondLst>
                                            <p:cond delay="0"/>
                                          </p:stCondLst>
                                        </p:cTn>
                                        <p:tgtEl>
                                          <p:spTgt spid="7"/>
                                        </p:tgtEl>
                                      </p:cBhvr>
                                    </p:animEffect>
                                    <p:anim calcmode="lin" valueType="num">
                                      <p:cBhvr>
                                        <p:cTn id="72"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77" dur="26">
                                          <p:stCondLst>
                                            <p:cond delay="650"/>
                                          </p:stCondLst>
                                        </p:cTn>
                                        <p:tgtEl>
                                          <p:spTgt spid="7"/>
                                        </p:tgtEl>
                                      </p:cBhvr>
                                      <p:to x="100000" y="60000"/>
                                    </p:animScale>
                                    <p:animScale>
                                      <p:cBhvr>
                                        <p:cTn id="78" dur="166" decel="50000">
                                          <p:stCondLst>
                                            <p:cond delay="676"/>
                                          </p:stCondLst>
                                        </p:cTn>
                                        <p:tgtEl>
                                          <p:spTgt spid="7"/>
                                        </p:tgtEl>
                                      </p:cBhvr>
                                      <p:to x="100000" y="100000"/>
                                    </p:animScale>
                                    <p:animScale>
                                      <p:cBhvr>
                                        <p:cTn id="79" dur="26">
                                          <p:stCondLst>
                                            <p:cond delay="1312"/>
                                          </p:stCondLst>
                                        </p:cTn>
                                        <p:tgtEl>
                                          <p:spTgt spid="7"/>
                                        </p:tgtEl>
                                      </p:cBhvr>
                                      <p:to x="100000" y="80000"/>
                                    </p:animScale>
                                    <p:animScale>
                                      <p:cBhvr>
                                        <p:cTn id="80" dur="166" decel="50000">
                                          <p:stCondLst>
                                            <p:cond delay="1338"/>
                                          </p:stCondLst>
                                        </p:cTn>
                                        <p:tgtEl>
                                          <p:spTgt spid="7"/>
                                        </p:tgtEl>
                                      </p:cBhvr>
                                      <p:to x="100000" y="100000"/>
                                    </p:animScale>
                                    <p:animScale>
                                      <p:cBhvr>
                                        <p:cTn id="81" dur="26">
                                          <p:stCondLst>
                                            <p:cond delay="1642"/>
                                          </p:stCondLst>
                                        </p:cTn>
                                        <p:tgtEl>
                                          <p:spTgt spid="7"/>
                                        </p:tgtEl>
                                      </p:cBhvr>
                                      <p:to x="100000" y="90000"/>
                                    </p:animScale>
                                    <p:animScale>
                                      <p:cBhvr>
                                        <p:cTn id="82" dur="166" decel="50000">
                                          <p:stCondLst>
                                            <p:cond delay="1668"/>
                                          </p:stCondLst>
                                        </p:cTn>
                                        <p:tgtEl>
                                          <p:spTgt spid="7"/>
                                        </p:tgtEl>
                                      </p:cBhvr>
                                      <p:to x="100000" y="100000"/>
                                    </p:animScale>
                                    <p:animScale>
                                      <p:cBhvr>
                                        <p:cTn id="83" dur="26">
                                          <p:stCondLst>
                                            <p:cond delay="1808"/>
                                          </p:stCondLst>
                                        </p:cTn>
                                        <p:tgtEl>
                                          <p:spTgt spid="7"/>
                                        </p:tgtEl>
                                      </p:cBhvr>
                                      <p:to x="100000" y="95000"/>
                                    </p:animScale>
                                    <p:animScale>
                                      <p:cBhvr>
                                        <p:cTn id="84" dur="166" decel="50000">
                                          <p:stCondLst>
                                            <p:cond delay="1834"/>
                                          </p:stCondLst>
                                        </p:cTn>
                                        <p:tgtEl>
                                          <p:spTgt spid="7"/>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wipe(down)">
                                      <p:cBhvr>
                                        <p:cTn id="87" dur="580">
                                          <p:stCondLst>
                                            <p:cond delay="0"/>
                                          </p:stCondLst>
                                        </p:cTn>
                                        <p:tgtEl>
                                          <p:spTgt spid="8"/>
                                        </p:tgtEl>
                                      </p:cBhvr>
                                    </p:animEffect>
                                    <p:anim calcmode="lin" valueType="num">
                                      <p:cBhvr>
                                        <p:cTn id="8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93" dur="26">
                                          <p:stCondLst>
                                            <p:cond delay="650"/>
                                          </p:stCondLst>
                                        </p:cTn>
                                        <p:tgtEl>
                                          <p:spTgt spid="8"/>
                                        </p:tgtEl>
                                      </p:cBhvr>
                                      <p:to x="100000" y="60000"/>
                                    </p:animScale>
                                    <p:animScale>
                                      <p:cBhvr>
                                        <p:cTn id="94" dur="166" decel="50000">
                                          <p:stCondLst>
                                            <p:cond delay="676"/>
                                          </p:stCondLst>
                                        </p:cTn>
                                        <p:tgtEl>
                                          <p:spTgt spid="8"/>
                                        </p:tgtEl>
                                      </p:cBhvr>
                                      <p:to x="100000" y="100000"/>
                                    </p:animScale>
                                    <p:animScale>
                                      <p:cBhvr>
                                        <p:cTn id="95" dur="26">
                                          <p:stCondLst>
                                            <p:cond delay="1312"/>
                                          </p:stCondLst>
                                        </p:cTn>
                                        <p:tgtEl>
                                          <p:spTgt spid="8"/>
                                        </p:tgtEl>
                                      </p:cBhvr>
                                      <p:to x="100000" y="80000"/>
                                    </p:animScale>
                                    <p:animScale>
                                      <p:cBhvr>
                                        <p:cTn id="96" dur="166" decel="50000">
                                          <p:stCondLst>
                                            <p:cond delay="1338"/>
                                          </p:stCondLst>
                                        </p:cTn>
                                        <p:tgtEl>
                                          <p:spTgt spid="8"/>
                                        </p:tgtEl>
                                      </p:cBhvr>
                                      <p:to x="100000" y="100000"/>
                                    </p:animScale>
                                    <p:animScale>
                                      <p:cBhvr>
                                        <p:cTn id="97" dur="26">
                                          <p:stCondLst>
                                            <p:cond delay="1642"/>
                                          </p:stCondLst>
                                        </p:cTn>
                                        <p:tgtEl>
                                          <p:spTgt spid="8"/>
                                        </p:tgtEl>
                                      </p:cBhvr>
                                      <p:to x="100000" y="90000"/>
                                    </p:animScale>
                                    <p:animScale>
                                      <p:cBhvr>
                                        <p:cTn id="98" dur="166" decel="50000">
                                          <p:stCondLst>
                                            <p:cond delay="1668"/>
                                          </p:stCondLst>
                                        </p:cTn>
                                        <p:tgtEl>
                                          <p:spTgt spid="8"/>
                                        </p:tgtEl>
                                      </p:cBhvr>
                                      <p:to x="100000" y="100000"/>
                                    </p:animScale>
                                    <p:animScale>
                                      <p:cBhvr>
                                        <p:cTn id="99" dur="26">
                                          <p:stCondLst>
                                            <p:cond delay="1808"/>
                                          </p:stCondLst>
                                        </p:cTn>
                                        <p:tgtEl>
                                          <p:spTgt spid="8"/>
                                        </p:tgtEl>
                                      </p:cBhvr>
                                      <p:to x="100000" y="95000"/>
                                    </p:animScale>
                                    <p:animScale>
                                      <p:cBhvr>
                                        <p:cTn id="100" dur="166" decel="50000">
                                          <p:stCondLst>
                                            <p:cond delay="1834"/>
                                          </p:stCondLst>
                                        </p:cTn>
                                        <p:tgtEl>
                                          <p:spTgt spid="8"/>
                                        </p:tgtEl>
                                      </p:cBhvr>
                                      <p:to x="100000" y="100000"/>
                                    </p:animScale>
                                  </p:childTnLst>
                                </p:cTn>
                              </p:par>
                              <p:par>
                                <p:cTn id="101" presetID="26" presetClass="entr" presetSubtype="0" fill="hold" grpId="0" nodeType="withEffect">
                                  <p:stCondLst>
                                    <p:cond delay="0"/>
                                  </p:stCondLst>
                                  <p:childTnLst>
                                    <p:set>
                                      <p:cBhvr>
                                        <p:cTn id="102" dur="1" fill="hold">
                                          <p:stCondLst>
                                            <p:cond delay="0"/>
                                          </p:stCondLst>
                                        </p:cTn>
                                        <p:tgtEl>
                                          <p:spTgt spid="9"/>
                                        </p:tgtEl>
                                        <p:attrNameLst>
                                          <p:attrName>style.visibility</p:attrName>
                                        </p:attrNameLst>
                                      </p:cBhvr>
                                      <p:to>
                                        <p:strVal val="visible"/>
                                      </p:to>
                                    </p:set>
                                    <p:animEffect transition="in" filter="wipe(down)">
                                      <p:cBhvr>
                                        <p:cTn id="103" dur="580">
                                          <p:stCondLst>
                                            <p:cond delay="0"/>
                                          </p:stCondLst>
                                        </p:cTn>
                                        <p:tgtEl>
                                          <p:spTgt spid="9"/>
                                        </p:tgtEl>
                                      </p:cBhvr>
                                    </p:animEffect>
                                    <p:anim calcmode="lin" valueType="num">
                                      <p:cBhvr>
                                        <p:cTn id="104"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09" dur="26">
                                          <p:stCondLst>
                                            <p:cond delay="650"/>
                                          </p:stCondLst>
                                        </p:cTn>
                                        <p:tgtEl>
                                          <p:spTgt spid="9"/>
                                        </p:tgtEl>
                                      </p:cBhvr>
                                      <p:to x="100000" y="60000"/>
                                    </p:animScale>
                                    <p:animScale>
                                      <p:cBhvr>
                                        <p:cTn id="110" dur="166" decel="50000">
                                          <p:stCondLst>
                                            <p:cond delay="676"/>
                                          </p:stCondLst>
                                        </p:cTn>
                                        <p:tgtEl>
                                          <p:spTgt spid="9"/>
                                        </p:tgtEl>
                                      </p:cBhvr>
                                      <p:to x="100000" y="100000"/>
                                    </p:animScale>
                                    <p:animScale>
                                      <p:cBhvr>
                                        <p:cTn id="111" dur="26">
                                          <p:stCondLst>
                                            <p:cond delay="1312"/>
                                          </p:stCondLst>
                                        </p:cTn>
                                        <p:tgtEl>
                                          <p:spTgt spid="9"/>
                                        </p:tgtEl>
                                      </p:cBhvr>
                                      <p:to x="100000" y="80000"/>
                                    </p:animScale>
                                    <p:animScale>
                                      <p:cBhvr>
                                        <p:cTn id="112" dur="166" decel="50000">
                                          <p:stCondLst>
                                            <p:cond delay="1338"/>
                                          </p:stCondLst>
                                        </p:cTn>
                                        <p:tgtEl>
                                          <p:spTgt spid="9"/>
                                        </p:tgtEl>
                                      </p:cBhvr>
                                      <p:to x="100000" y="100000"/>
                                    </p:animScale>
                                    <p:animScale>
                                      <p:cBhvr>
                                        <p:cTn id="113" dur="26">
                                          <p:stCondLst>
                                            <p:cond delay="1642"/>
                                          </p:stCondLst>
                                        </p:cTn>
                                        <p:tgtEl>
                                          <p:spTgt spid="9"/>
                                        </p:tgtEl>
                                      </p:cBhvr>
                                      <p:to x="100000" y="90000"/>
                                    </p:animScale>
                                    <p:animScale>
                                      <p:cBhvr>
                                        <p:cTn id="114" dur="166" decel="50000">
                                          <p:stCondLst>
                                            <p:cond delay="1668"/>
                                          </p:stCondLst>
                                        </p:cTn>
                                        <p:tgtEl>
                                          <p:spTgt spid="9"/>
                                        </p:tgtEl>
                                      </p:cBhvr>
                                      <p:to x="100000" y="100000"/>
                                    </p:animScale>
                                    <p:animScale>
                                      <p:cBhvr>
                                        <p:cTn id="115" dur="26">
                                          <p:stCondLst>
                                            <p:cond delay="1808"/>
                                          </p:stCondLst>
                                        </p:cTn>
                                        <p:tgtEl>
                                          <p:spTgt spid="9"/>
                                        </p:tgtEl>
                                      </p:cBhvr>
                                      <p:to x="100000" y="95000"/>
                                    </p:animScale>
                                    <p:animScale>
                                      <p:cBhvr>
                                        <p:cTn id="116" dur="166" decel="50000">
                                          <p:stCondLst>
                                            <p:cond delay="1834"/>
                                          </p:stCondLst>
                                        </p:cTn>
                                        <p:tgtEl>
                                          <p:spTgt spid="9"/>
                                        </p:tgtEl>
                                      </p:cBhvr>
                                      <p:to x="100000" y="100000"/>
                                    </p:animScale>
                                  </p:childTnLst>
                                </p:cTn>
                              </p:par>
                              <p:par>
                                <p:cTn id="117" presetID="26" presetClass="entr" presetSubtype="0" fill="hold" grpId="0" nodeType="withEffect">
                                  <p:stCondLst>
                                    <p:cond delay="0"/>
                                  </p:stCondLst>
                                  <p:childTnLst>
                                    <p:set>
                                      <p:cBhvr>
                                        <p:cTn id="118" dur="1" fill="hold">
                                          <p:stCondLst>
                                            <p:cond delay="0"/>
                                          </p:stCondLst>
                                        </p:cTn>
                                        <p:tgtEl>
                                          <p:spTgt spid="10"/>
                                        </p:tgtEl>
                                        <p:attrNameLst>
                                          <p:attrName>style.visibility</p:attrName>
                                        </p:attrNameLst>
                                      </p:cBhvr>
                                      <p:to>
                                        <p:strVal val="visible"/>
                                      </p:to>
                                    </p:set>
                                    <p:animEffect transition="in" filter="wipe(down)">
                                      <p:cBhvr>
                                        <p:cTn id="119" dur="580">
                                          <p:stCondLst>
                                            <p:cond delay="0"/>
                                          </p:stCondLst>
                                        </p:cTn>
                                        <p:tgtEl>
                                          <p:spTgt spid="10"/>
                                        </p:tgtEl>
                                      </p:cBhvr>
                                    </p:animEffect>
                                    <p:anim calcmode="lin" valueType="num">
                                      <p:cBhvr>
                                        <p:cTn id="120"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21"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22"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23"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4"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25" dur="26">
                                          <p:stCondLst>
                                            <p:cond delay="650"/>
                                          </p:stCondLst>
                                        </p:cTn>
                                        <p:tgtEl>
                                          <p:spTgt spid="10"/>
                                        </p:tgtEl>
                                      </p:cBhvr>
                                      <p:to x="100000" y="60000"/>
                                    </p:animScale>
                                    <p:animScale>
                                      <p:cBhvr>
                                        <p:cTn id="126" dur="166" decel="50000">
                                          <p:stCondLst>
                                            <p:cond delay="676"/>
                                          </p:stCondLst>
                                        </p:cTn>
                                        <p:tgtEl>
                                          <p:spTgt spid="10"/>
                                        </p:tgtEl>
                                      </p:cBhvr>
                                      <p:to x="100000" y="100000"/>
                                    </p:animScale>
                                    <p:animScale>
                                      <p:cBhvr>
                                        <p:cTn id="127" dur="26">
                                          <p:stCondLst>
                                            <p:cond delay="1312"/>
                                          </p:stCondLst>
                                        </p:cTn>
                                        <p:tgtEl>
                                          <p:spTgt spid="10"/>
                                        </p:tgtEl>
                                      </p:cBhvr>
                                      <p:to x="100000" y="80000"/>
                                    </p:animScale>
                                    <p:animScale>
                                      <p:cBhvr>
                                        <p:cTn id="128" dur="166" decel="50000">
                                          <p:stCondLst>
                                            <p:cond delay="1338"/>
                                          </p:stCondLst>
                                        </p:cTn>
                                        <p:tgtEl>
                                          <p:spTgt spid="10"/>
                                        </p:tgtEl>
                                      </p:cBhvr>
                                      <p:to x="100000" y="100000"/>
                                    </p:animScale>
                                    <p:animScale>
                                      <p:cBhvr>
                                        <p:cTn id="129" dur="26">
                                          <p:stCondLst>
                                            <p:cond delay="1642"/>
                                          </p:stCondLst>
                                        </p:cTn>
                                        <p:tgtEl>
                                          <p:spTgt spid="10"/>
                                        </p:tgtEl>
                                      </p:cBhvr>
                                      <p:to x="100000" y="90000"/>
                                    </p:animScale>
                                    <p:animScale>
                                      <p:cBhvr>
                                        <p:cTn id="130" dur="166" decel="50000">
                                          <p:stCondLst>
                                            <p:cond delay="1668"/>
                                          </p:stCondLst>
                                        </p:cTn>
                                        <p:tgtEl>
                                          <p:spTgt spid="10"/>
                                        </p:tgtEl>
                                      </p:cBhvr>
                                      <p:to x="100000" y="100000"/>
                                    </p:animScale>
                                    <p:animScale>
                                      <p:cBhvr>
                                        <p:cTn id="131" dur="26">
                                          <p:stCondLst>
                                            <p:cond delay="1808"/>
                                          </p:stCondLst>
                                        </p:cTn>
                                        <p:tgtEl>
                                          <p:spTgt spid="10"/>
                                        </p:tgtEl>
                                      </p:cBhvr>
                                      <p:to x="100000" y="95000"/>
                                    </p:animScale>
                                    <p:animScale>
                                      <p:cBhvr>
                                        <p:cTn id="132" dur="166" decel="50000">
                                          <p:stCondLst>
                                            <p:cond delay="1834"/>
                                          </p:stCondLst>
                                        </p:cTn>
                                        <p:tgtEl>
                                          <p:spTgt spid="10"/>
                                        </p:tgtEl>
                                      </p:cBhvr>
                                      <p:to x="100000" y="100000"/>
                                    </p:animScale>
                                  </p:childTnLst>
                                </p:cTn>
                              </p:par>
                              <p:par>
                                <p:cTn id="133" presetID="26" presetClass="entr" presetSubtype="0" fill="hold" grpId="0" nodeType="withEffect">
                                  <p:stCondLst>
                                    <p:cond delay="0"/>
                                  </p:stCondLst>
                                  <p:childTnLst>
                                    <p:set>
                                      <p:cBhvr>
                                        <p:cTn id="134" dur="1" fill="hold">
                                          <p:stCondLst>
                                            <p:cond delay="0"/>
                                          </p:stCondLst>
                                        </p:cTn>
                                        <p:tgtEl>
                                          <p:spTgt spid="11"/>
                                        </p:tgtEl>
                                        <p:attrNameLst>
                                          <p:attrName>style.visibility</p:attrName>
                                        </p:attrNameLst>
                                      </p:cBhvr>
                                      <p:to>
                                        <p:strVal val="visible"/>
                                      </p:to>
                                    </p:set>
                                    <p:animEffect transition="in" filter="wipe(down)">
                                      <p:cBhvr>
                                        <p:cTn id="135" dur="580">
                                          <p:stCondLst>
                                            <p:cond delay="0"/>
                                          </p:stCondLst>
                                        </p:cTn>
                                        <p:tgtEl>
                                          <p:spTgt spid="11"/>
                                        </p:tgtEl>
                                      </p:cBhvr>
                                    </p:animEffect>
                                    <p:anim calcmode="lin" valueType="num">
                                      <p:cBhvr>
                                        <p:cTn id="136"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37"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38"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39"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40"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41" dur="26">
                                          <p:stCondLst>
                                            <p:cond delay="650"/>
                                          </p:stCondLst>
                                        </p:cTn>
                                        <p:tgtEl>
                                          <p:spTgt spid="11"/>
                                        </p:tgtEl>
                                      </p:cBhvr>
                                      <p:to x="100000" y="60000"/>
                                    </p:animScale>
                                    <p:animScale>
                                      <p:cBhvr>
                                        <p:cTn id="142" dur="166" decel="50000">
                                          <p:stCondLst>
                                            <p:cond delay="676"/>
                                          </p:stCondLst>
                                        </p:cTn>
                                        <p:tgtEl>
                                          <p:spTgt spid="11"/>
                                        </p:tgtEl>
                                      </p:cBhvr>
                                      <p:to x="100000" y="100000"/>
                                    </p:animScale>
                                    <p:animScale>
                                      <p:cBhvr>
                                        <p:cTn id="143" dur="26">
                                          <p:stCondLst>
                                            <p:cond delay="1312"/>
                                          </p:stCondLst>
                                        </p:cTn>
                                        <p:tgtEl>
                                          <p:spTgt spid="11"/>
                                        </p:tgtEl>
                                      </p:cBhvr>
                                      <p:to x="100000" y="80000"/>
                                    </p:animScale>
                                    <p:animScale>
                                      <p:cBhvr>
                                        <p:cTn id="144" dur="166" decel="50000">
                                          <p:stCondLst>
                                            <p:cond delay="1338"/>
                                          </p:stCondLst>
                                        </p:cTn>
                                        <p:tgtEl>
                                          <p:spTgt spid="11"/>
                                        </p:tgtEl>
                                      </p:cBhvr>
                                      <p:to x="100000" y="100000"/>
                                    </p:animScale>
                                    <p:animScale>
                                      <p:cBhvr>
                                        <p:cTn id="145" dur="26">
                                          <p:stCondLst>
                                            <p:cond delay="1642"/>
                                          </p:stCondLst>
                                        </p:cTn>
                                        <p:tgtEl>
                                          <p:spTgt spid="11"/>
                                        </p:tgtEl>
                                      </p:cBhvr>
                                      <p:to x="100000" y="90000"/>
                                    </p:animScale>
                                    <p:animScale>
                                      <p:cBhvr>
                                        <p:cTn id="146" dur="166" decel="50000">
                                          <p:stCondLst>
                                            <p:cond delay="1668"/>
                                          </p:stCondLst>
                                        </p:cTn>
                                        <p:tgtEl>
                                          <p:spTgt spid="11"/>
                                        </p:tgtEl>
                                      </p:cBhvr>
                                      <p:to x="100000" y="100000"/>
                                    </p:animScale>
                                    <p:animScale>
                                      <p:cBhvr>
                                        <p:cTn id="147" dur="26">
                                          <p:stCondLst>
                                            <p:cond delay="1808"/>
                                          </p:stCondLst>
                                        </p:cTn>
                                        <p:tgtEl>
                                          <p:spTgt spid="11"/>
                                        </p:tgtEl>
                                      </p:cBhvr>
                                      <p:to x="100000" y="95000"/>
                                    </p:animScale>
                                    <p:animScale>
                                      <p:cBhvr>
                                        <p:cTn id="148" dur="166" decel="50000">
                                          <p:stCondLst>
                                            <p:cond delay="1834"/>
                                          </p:stCondLst>
                                        </p:cTn>
                                        <p:tgtEl>
                                          <p:spTgt spid="11"/>
                                        </p:tgtEl>
                                      </p:cBhvr>
                                      <p:to x="100000" y="100000"/>
                                    </p:animScale>
                                  </p:childTnLst>
                                </p:cTn>
                              </p:par>
                              <p:par>
                                <p:cTn id="149" presetID="26" presetClass="entr" presetSubtype="0" fill="hold" grpId="0" nodeType="withEffect">
                                  <p:stCondLst>
                                    <p:cond delay="0"/>
                                  </p:stCondLst>
                                  <p:childTnLst>
                                    <p:set>
                                      <p:cBhvr>
                                        <p:cTn id="150" dur="1" fill="hold">
                                          <p:stCondLst>
                                            <p:cond delay="0"/>
                                          </p:stCondLst>
                                        </p:cTn>
                                        <p:tgtEl>
                                          <p:spTgt spid="12"/>
                                        </p:tgtEl>
                                        <p:attrNameLst>
                                          <p:attrName>style.visibility</p:attrName>
                                        </p:attrNameLst>
                                      </p:cBhvr>
                                      <p:to>
                                        <p:strVal val="visible"/>
                                      </p:to>
                                    </p:set>
                                    <p:animEffect transition="in" filter="wipe(down)">
                                      <p:cBhvr>
                                        <p:cTn id="151" dur="580">
                                          <p:stCondLst>
                                            <p:cond delay="0"/>
                                          </p:stCondLst>
                                        </p:cTn>
                                        <p:tgtEl>
                                          <p:spTgt spid="12"/>
                                        </p:tgtEl>
                                      </p:cBhvr>
                                    </p:animEffect>
                                    <p:anim calcmode="lin" valueType="num">
                                      <p:cBhvr>
                                        <p:cTn id="152"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153"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154"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155"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156"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157" dur="26">
                                          <p:stCondLst>
                                            <p:cond delay="650"/>
                                          </p:stCondLst>
                                        </p:cTn>
                                        <p:tgtEl>
                                          <p:spTgt spid="12"/>
                                        </p:tgtEl>
                                      </p:cBhvr>
                                      <p:to x="100000" y="60000"/>
                                    </p:animScale>
                                    <p:animScale>
                                      <p:cBhvr>
                                        <p:cTn id="158" dur="166" decel="50000">
                                          <p:stCondLst>
                                            <p:cond delay="676"/>
                                          </p:stCondLst>
                                        </p:cTn>
                                        <p:tgtEl>
                                          <p:spTgt spid="12"/>
                                        </p:tgtEl>
                                      </p:cBhvr>
                                      <p:to x="100000" y="100000"/>
                                    </p:animScale>
                                    <p:animScale>
                                      <p:cBhvr>
                                        <p:cTn id="159" dur="26">
                                          <p:stCondLst>
                                            <p:cond delay="1312"/>
                                          </p:stCondLst>
                                        </p:cTn>
                                        <p:tgtEl>
                                          <p:spTgt spid="12"/>
                                        </p:tgtEl>
                                      </p:cBhvr>
                                      <p:to x="100000" y="80000"/>
                                    </p:animScale>
                                    <p:animScale>
                                      <p:cBhvr>
                                        <p:cTn id="160" dur="166" decel="50000">
                                          <p:stCondLst>
                                            <p:cond delay="1338"/>
                                          </p:stCondLst>
                                        </p:cTn>
                                        <p:tgtEl>
                                          <p:spTgt spid="12"/>
                                        </p:tgtEl>
                                      </p:cBhvr>
                                      <p:to x="100000" y="100000"/>
                                    </p:animScale>
                                    <p:animScale>
                                      <p:cBhvr>
                                        <p:cTn id="161" dur="26">
                                          <p:stCondLst>
                                            <p:cond delay="1642"/>
                                          </p:stCondLst>
                                        </p:cTn>
                                        <p:tgtEl>
                                          <p:spTgt spid="12"/>
                                        </p:tgtEl>
                                      </p:cBhvr>
                                      <p:to x="100000" y="90000"/>
                                    </p:animScale>
                                    <p:animScale>
                                      <p:cBhvr>
                                        <p:cTn id="162" dur="166" decel="50000">
                                          <p:stCondLst>
                                            <p:cond delay="1668"/>
                                          </p:stCondLst>
                                        </p:cTn>
                                        <p:tgtEl>
                                          <p:spTgt spid="12"/>
                                        </p:tgtEl>
                                      </p:cBhvr>
                                      <p:to x="100000" y="100000"/>
                                    </p:animScale>
                                    <p:animScale>
                                      <p:cBhvr>
                                        <p:cTn id="163" dur="26">
                                          <p:stCondLst>
                                            <p:cond delay="1808"/>
                                          </p:stCondLst>
                                        </p:cTn>
                                        <p:tgtEl>
                                          <p:spTgt spid="12"/>
                                        </p:tgtEl>
                                      </p:cBhvr>
                                      <p:to x="100000" y="95000"/>
                                    </p:animScale>
                                    <p:animScale>
                                      <p:cBhvr>
                                        <p:cTn id="164" dur="166" decel="50000">
                                          <p:stCondLst>
                                            <p:cond delay="1834"/>
                                          </p:stCondLst>
                                        </p:cTn>
                                        <p:tgtEl>
                                          <p:spTgt spid="12"/>
                                        </p:tgtEl>
                                      </p:cBhvr>
                                      <p:to x="100000" y="100000"/>
                                    </p:animScale>
                                  </p:childTnLst>
                                </p:cTn>
                              </p:par>
                              <p:par>
                                <p:cTn id="165" presetID="26" presetClass="entr" presetSubtype="0" fill="hold" grpId="0" nodeType="withEffect">
                                  <p:stCondLst>
                                    <p:cond delay="0"/>
                                  </p:stCondLst>
                                  <p:childTnLst>
                                    <p:set>
                                      <p:cBhvr>
                                        <p:cTn id="166" dur="1" fill="hold">
                                          <p:stCondLst>
                                            <p:cond delay="0"/>
                                          </p:stCondLst>
                                        </p:cTn>
                                        <p:tgtEl>
                                          <p:spTgt spid="13"/>
                                        </p:tgtEl>
                                        <p:attrNameLst>
                                          <p:attrName>style.visibility</p:attrName>
                                        </p:attrNameLst>
                                      </p:cBhvr>
                                      <p:to>
                                        <p:strVal val="visible"/>
                                      </p:to>
                                    </p:set>
                                    <p:animEffect transition="in" filter="wipe(down)">
                                      <p:cBhvr>
                                        <p:cTn id="167" dur="580">
                                          <p:stCondLst>
                                            <p:cond delay="0"/>
                                          </p:stCondLst>
                                        </p:cTn>
                                        <p:tgtEl>
                                          <p:spTgt spid="13"/>
                                        </p:tgtEl>
                                      </p:cBhvr>
                                    </p:animEffect>
                                    <p:anim calcmode="lin" valueType="num">
                                      <p:cBhvr>
                                        <p:cTn id="168"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169"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170"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171"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172"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173" dur="26">
                                          <p:stCondLst>
                                            <p:cond delay="650"/>
                                          </p:stCondLst>
                                        </p:cTn>
                                        <p:tgtEl>
                                          <p:spTgt spid="13"/>
                                        </p:tgtEl>
                                      </p:cBhvr>
                                      <p:to x="100000" y="60000"/>
                                    </p:animScale>
                                    <p:animScale>
                                      <p:cBhvr>
                                        <p:cTn id="174" dur="166" decel="50000">
                                          <p:stCondLst>
                                            <p:cond delay="676"/>
                                          </p:stCondLst>
                                        </p:cTn>
                                        <p:tgtEl>
                                          <p:spTgt spid="13"/>
                                        </p:tgtEl>
                                      </p:cBhvr>
                                      <p:to x="100000" y="100000"/>
                                    </p:animScale>
                                    <p:animScale>
                                      <p:cBhvr>
                                        <p:cTn id="175" dur="26">
                                          <p:stCondLst>
                                            <p:cond delay="1312"/>
                                          </p:stCondLst>
                                        </p:cTn>
                                        <p:tgtEl>
                                          <p:spTgt spid="13"/>
                                        </p:tgtEl>
                                      </p:cBhvr>
                                      <p:to x="100000" y="80000"/>
                                    </p:animScale>
                                    <p:animScale>
                                      <p:cBhvr>
                                        <p:cTn id="176" dur="166" decel="50000">
                                          <p:stCondLst>
                                            <p:cond delay="1338"/>
                                          </p:stCondLst>
                                        </p:cTn>
                                        <p:tgtEl>
                                          <p:spTgt spid="13"/>
                                        </p:tgtEl>
                                      </p:cBhvr>
                                      <p:to x="100000" y="100000"/>
                                    </p:animScale>
                                    <p:animScale>
                                      <p:cBhvr>
                                        <p:cTn id="177" dur="26">
                                          <p:stCondLst>
                                            <p:cond delay="1642"/>
                                          </p:stCondLst>
                                        </p:cTn>
                                        <p:tgtEl>
                                          <p:spTgt spid="13"/>
                                        </p:tgtEl>
                                      </p:cBhvr>
                                      <p:to x="100000" y="90000"/>
                                    </p:animScale>
                                    <p:animScale>
                                      <p:cBhvr>
                                        <p:cTn id="178" dur="166" decel="50000">
                                          <p:stCondLst>
                                            <p:cond delay="1668"/>
                                          </p:stCondLst>
                                        </p:cTn>
                                        <p:tgtEl>
                                          <p:spTgt spid="13"/>
                                        </p:tgtEl>
                                      </p:cBhvr>
                                      <p:to x="100000" y="100000"/>
                                    </p:animScale>
                                    <p:animScale>
                                      <p:cBhvr>
                                        <p:cTn id="179" dur="26">
                                          <p:stCondLst>
                                            <p:cond delay="1808"/>
                                          </p:stCondLst>
                                        </p:cTn>
                                        <p:tgtEl>
                                          <p:spTgt spid="13"/>
                                        </p:tgtEl>
                                      </p:cBhvr>
                                      <p:to x="100000" y="95000"/>
                                    </p:animScale>
                                    <p:animScale>
                                      <p:cBhvr>
                                        <p:cTn id="180" dur="166" decel="50000">
                                          <p:stCondLst>
                                            <p:cond delay="1834"/>
                                          </p:stCondLst>
                                        </p:cTn>
                                        <p:tgtEl>
                                          <p:spTgt spid="13"/>
                                        </p:tgtEl>
                                      </p:cBhvr>
                                      <p:to x="100000" y="100000"/>
                                    </p:animScale>
                                  </p:childTnLst>
                                </p:cTn>
                              </p:par>
                              <p:par>
                                <p:cTn id="181" presetID="26" presetClass="entr" presetSubtype="0" fill="hold" grpId="0" nodeType="withEffect">
                                  <p:stCondLst>
                                    <p:cond delay="0"/>
                                  </p:stCondLst>
                                  <p:childTnLst>
                                    <p:set>
                                      <p:cBhvr>
                                        <p:cTn id="182" dur="1" fill="hold">
                                          <p:stCondLst>
                                            <p:cond delay="0"/>
                                          </p:stCondLst>
                                        </p:cTn>
                                        <p:tgtEl>
                                          <p:spTgt spid="14"/>
                                        </p:tgtEl>
                                        <p:attrNameLst>
                                          <p:attrName>style.visibility</p:attrName>
                                        </p:attrNameLst>
                                      </p:cBhvr>
                                      <p:to>
                                        <p:strVal val="visible"/>
                                      </p:to>
                                    </p:set>
                                    <p:animEffect transition="in" filter="wipe(down)">
                                      <p:cBhvr>
                                        <p:cTn id="183" dur="580">
                                          <p:stCondLst>
                                            <p:cond delay="0"/>
                                          </p:stCondLst>
                                        </p:cTn>
                                        <p:tgtEl>
                                          <p:spTgt spid="14"/>
                                        </p:tgtEl>
                                      </p:cBhvr>
                                    </p:animEffect>
                                    <p:anim calcmode="lin" valueType="num">
                                      <p:cBhvr>
                                        <p:cTn id="184"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185"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186"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187"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188"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189" dur="26">
                                          <p:stCondLst>
                                            <p:cond delay="650"/>
                                          </p:stCondLst>
                                        </p:cTn>
                                        <p:tgtEl>
                                          <p:spTgt spid="14"/>
                                        </p:tgtEl>
                                      </p:cBhvr>
                                      <p:to x="100000" y="60000"/>
                                    </p:animScale>
                                    <p:animScale>
                                      <p:cBhvr>
                                        <p:cTn id="190" dur="166" decel="50000">
                                          <p:stCondLst>
                                            <p:cond delay="676"/>
                                          </p:stCondLst>
                                        </p:cTn>
                                        <p:tgtEl>
                                          <p:spTgt spid="14"/>
                                        </p:tgtEl>
                                      </p:cBhvr>
                                      <p:to x="100000" y="100000"/>
                                    </p:animScale>
                                    <p:animScale>
                                      <p:cBhvr>
                                        <p:cTn id="191" dur="26">
                                          <p:stCondLst>
                                            <p:cond delay="1312"/>
                                          </p:stCondLst>
                                        </p:cTn>
                                        <p:tgtEl>
                                          <p:spTgt spid="14"/>
                                        </p:tgtEl>
                                      </p:cBhvr>
                                      <p:to x="100000" y="80000"/>
                                    </p:animScale>
                                    <p:animScale>
                                      <p:cBhvr>
                                        <p:cTn id="192" dur="166" decel="50000">
                                          <p:stCondLst>
                                            <p:cond delay="1338"/>
                                          </p:stCondLst>
                                        </p:cTn>
                                        <p:tgtEl>
                                          <p:spTgt spid="14"/>
                                        </p:tgtEl>
                                      </p:cBhvr>
                                      <p:to x="100000" y="100000"/>
                                    </p:animScale>
                                    <p:animScale>
                                      <p:cBhvr>
                                        <p:cTn id="193" dur="26">
                                          <p:stCondLst>
                                            <p:cond delay="1642"/>
                                          </p:stCondLst>
                                        </p:cTn>
                                        <p:tgtEl>
                                          <p:spTgt spid="14"/>
                                        </p:tgtEl>
                                      </p:cBhvr>
                                      <p:to x="100000" y="90000"/>
                                    </p:animScale>
                                    <p:animScale>
                                      <p:cBhvr>
                                        <p:cTn id="194" dur="166" decel="50000">
                                          <p:stCondLst>
                                            <p:cond delay="1668"/>
                                          </p:stCondLst>
                                        </p:cTn>
                                        <p:tgtEl>
                                          <p:spTgt spid="14"/>
                                        </p:tgtEl>
                                      </p:cBhvr>
                                      <p:to x="100000" y="100000"/>
                                    </p:animScale>
                                    <p:animScale>
                                      <p:cBhvr>
                                        <p:cTn id="195" dur="26">
                                          <p:stCondLst>
                                            <p:cond delay="1808"/>
                                          </p:stCondLst>
                                        </p:cTn>
                                        <p:tgtEl>
                                          <p:spTgt spid="14"/>
                                        </p:tgtEl>
                                      </p:cBhvr>
                                      <p:to x="100000" y="95000"/>
                                    </p:animScale>
                                    <p:animScale>
                                      <p:cBhvr>
                                        <p:cTn id="196" dur="166" decel="50000">
                                          <p:stCondLst>
                                            <p:cond delay="1834"/>
                                          </p:stCondLst>
                                        </p:cTn>
                                        <p:tgtEl>
                                          <p:spTgt spid="14"/>
                                        </p:tgtEl>
                                      </p:cBhvr>
                                      <p:to x="100000" y="100000"/>
                                    </p:animScale>
                                  </p:childTnLst>
                                </p:cTn>
                              </p:par>
                              <p:par>
                                <p:cTn id="197" presetID="26" presetClass="entr" presetSubtype="0" fill="hold" grpId="0" nodeType="withEffect">
                                  <p:stCondLst>
                                    <p:cond delay="0"/>
                                  </p:stCondLst>
                                  <p:childTnLst>
                                    <p:set>
                                      <p:cBhvr>
                                        <p:cTn id="198" dur="1" fill="hold">
                                          <p:stCondLst>
                                            <p:cond delay="0"/>
                                          </p:stCondLst>
                                        </p:cTn>
                                        <p:tgtEl>
                                          <p:spTgt spid="16"/>
                                        </p:tgtEl>
                                        <p:attrNameLst>
                                          <p:attrName>style.visibility</p:attrName>
                                        </p:attrNameLst>
                                      </p:cBhvr>
                                      <p:to>
                                        <p:strVal val="visible"/>
                                      </p:to>
                                    </p:set>
                                    <p:animEffect transition="in" filter="wipe(down)">
                                      <p:cBhvr>
                                        <p:cTn id="199" dur="580">
                                          <p:stCondLst>
                                            <p:cond delay="0"/>
                                          </p:stCondLst>
                                        </p:cTn>
                                        <p:tgtEl>
                                          <p:spTgt spid="16"/>
                                        </p:tgtEl>
                                      </p:cBhvr>
                                    </p:animEffect>
                                    <p:anim calcmode="lin" valueType="num">
                                      <p:cBhvr>
                                        <p:cTn id="200" dur="1822"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201" dur="664"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202" dur="664" tmFilter="0, 0; 0.125,0.2665; 0.25,0.4; 0.375,0.465; 0.5,0.5;  0.625,0.535; 0.75,0.6; 0.875,0.7335; 1,1">
                                          <p:stCondLst>
                                            <p:cond delay="664"/>
                                          </p:stCondLst>
                                        </p:cTn>
                                        <p:tgtEl>
                                          <p:spTgt spid="16"/>
                                        </p:tgtEl>
                                        <p:attrNameLst>
                                          <p:attrName>ppt_y</p:attrName>
                                        </p:attrNameLst>
                                      </p:cBhvr>
                                      <p:tavLst>
                                        <p:tav tm="0" fmla="#ppt_y-sin(pi*$)/9">
                                          <p:val>
                                            <p:fltVal val="0"/>
                                          </p:val>
                                        </p:tav>
                                        <p:tav tm="100000">
                                          <p:val>
                                            <p:fltVal val="1"/>
                                          </p:val>
                                        </p:tav>
                                      </p:tavLst>
                                    </p:anim>
                                    <p:anim calcmode="lin" valueType="num">
                                      <p:cBhvr>
                                        <p:cTn id="203" dur="332" tmFilter="0, 0; 0.125,0.2665; 0.25,0.4; 0.375,0.465; 0.5,0.5;  0.625,0.535; 0.75,0.6; 0.875,0.7335; 1,1">
                                          <p:stCondLst>
                                            <p:cond delay="1324"/>
                                          </p:stCondLst>
                                        </p:cTn>
                                        <p:tgtEl>
                                          <p:spTgt spid="16"/>
                                        </p:tgtEl>
                                        <p:attrNameLst>
                                          <p:attrName>ppt_y</p:attrName>
                                        </p:attrNameLst>
                                      </p:cBhvr>
                                      <p:tavLst>
                                        <p:tav tm="0" fmla="#ppt_y-sin(pi*$)/27">
                                          <p:val>
                                            <p:fltVal val="0"/>
                                          </p:val>
                                        </p:tav>
                                        <p:tav tm="100000">
                                          <p:val>
                                            <p:fltVal val="1"/>
                                          </p:val>
                                        </p:tav>
                                      </p:tavLst>
                                    </p:anim>
                                    <p:anim calcmode="lin" valueType="num">
                                      <p:cBhvr>
                                        <p:cTn id="204" dur="164" tmFilter="0, 0; 0.125,0.2665; 0.25,0.4; 0.375,0.465; 0.5,0.5;  0.625,0.535; 0.75,0.6; 0.875,0.7335; 1,1">
                                          <p:stCondLst>
                                            <p:cond delay="1656"/>
                                          </p:stCondLst>
                                        </p:cTn>
                                        <p:tgtEl>
                                          <p:spTgt spid="16"/>
                                        </p:tgtEl>
                                        <p:attrNameLst>
                                          <p:attrName>ppt_y</p:attrName>
                                        </p:attrNameLst>
                                      </p:cBhvr>
                                      <p:tavLst>
                                        <p:tav tm="0" fmla="#ppt_y-sin(pi*$)/81">
                                          <p:val>
                                            <p:fltVal val="0"/>
                                          </p:val>
                                        </p:tav>
                                        <p:tav tm="100000">
                                          <p:val>
                                            <p:fltVal val="1"/>
                                          </p:val>
                                        </p:tav>
                                      </p:tavLst>
                                    </p:anim>
                                    <p:animScale>
                                      <p:cBhvr>
                                        <p:cTn id="205" dur="26">
                                          <p:stCondLst>
                                            <p:cond delay="650"/>
                                          </p:stCondLst>
                                        </p:cTn>
                                        <p:tgtEl>
                                          <p:spTgt spid="16"/>
                                        </p:tgtEl>
                                      </p:cBhvr>
                                      <p:to x="100000" y="60000"/>
                                    </p:animScale>
                                    <p:animScale>
                                      <p:cBhvr>
                                        <p:cTn id="206" dur="166" decel="50000">
                                          <p:stCondLst>
                                            <p:cond delay="676"/>
                                          </p:stCondLst>
                                        </p:cTn>
                                        <p:tgtEl>
                                          <p:spTgt spid="16"/>
                                        </p:tgtEl>
                                      </p:cBhvr>
                                      <p:to x="100000" y="100000"/>
                                    </p:animScale>
                                    <p:animScale>
                                      <p:cBhvr>
                                        <p:cTn id="207" dur="26">
                                          <p:stCondLst>
                                            <p:cond delay="1312"/>
                                          </p:stCondLst>
                                        </p:cTn>
                                        <p:tgtEl>
                                          <p:spTgt spid="16"/>
                                        </p:tgtEl>
                                      </p:cBhvr>
                                      <p:to x="100000" y="80000"/>
                                    </p:animScale>
                                    <p:animScale>
                                      <p:cBhvr>
                                        <p:cTn id="208" dur="166" decel="50000">
                                          <p:stCondLst>
                                            <p:cond delay="1338"/>
                                          </p:stCondLst>
                                        </p:cTn>
                                        <p:tgtEl>
                                          <p:spTgt spid="16"/>
                                        </p:tgtEl>
                                      </p:cBhvr>
                                      <p:to x="100000" y="100000"/>
                                    </p:animScale>
                                    <p:animScale>
                                      <p:cBhvr>
                                        <p:cTn id="209" dur="26">
                                          <p:stCondLst>
                                            <p:cond delay="1642"/>
                                          </p:stCondLst>
                                        </p:cTn>
                                        <p:tgtEl>
                                          <p:spTgt spid="16"/>
                                        </p:tgtEl>
                                      </p:cBhvr>
                                      <p:to x="100000" y="90000"/>
                                    </p:animScale>
                                    <p:animScale>
                                      <p:cBhvr>
                                        <p:cTn id="210" dur="166" decel="50000">
                                          <p:stCondLst>
                                            <p:cond delay="1668"/>
                                          </p:stCondLst>
                                        </p:cTn>
                                        <p:tgtEl>
                                          <p:spTgt spid="16"/>
                                        </p:tgtEl>
                                      </p:cBhvr>
                                      <p:to x="100000" y="100000"/>
                                    </p:animScale>
                                    <p:animScale>
                                      <p:cBhvr>
                                        <p:cTn id="211" dur="26">
                                          <p:stCondLst>
                                            <p:cond delay="1808"/>
                                          </p:stCondLst>
                                        </p:cTn>
                                        <p:tgtEl>
                                          <p:spTgt spid="16"/>
                                        </p:tgtEl>
                                      </p:cBhvr>
                                      <p:to x="100000" y="95000"/>
                                    </p:animScale>
                                    <p:animScale>
                                      <p:cBhvr>
                                        <p:cTn id="212" dur="166" decel="50000">
                                          <p:stCondLst>
                                            <p:cond delay="1834"/>
                                          </p:stCondLst>
                                        </p:cTn>
                                        <p:tgtEl>
                                          <p:spTgt spid="16"/>
                                        </p:tgtEl>
                                      </p:cBhvr>
                                      <p:to x="100000" y="100000"/>
                                    </p:animScale>
                                  </p:childTnLst>
                                </p:cTn>
                              </p:par>
                              <p:par>
                                <p:cTn id="213" presetID="26" presetClass="entr" presetSubtype="0" fill="hold" grpId="0" nodeType="withEffect">
                                  <p:stCondLst>
                                    <p:cond delay="0"/>
                                  </p:stCondLst>
                                  <p:childTnLst>
                                    <p:set>
                                      <p:cBhvr>
                                        <p:cTn id="214" dur="1" fill="hold">
                                          <p:stCondLst>
                                            <p:cond delay="0"/>
                                          </p:stCondLst>
                                        </p:cTn>
                                        <p:tgtEl>
                                          <p:spTgt spid="18"/>
                                        </p:tgtEl>
                                        <p:attrNameLst>
                                          <p:attrName>style.visibility</p:attrName>
                                        </p:attrNameLst>
                                      </p:cBhvr>
                                      <p:to>
                                        <p:strVal val="visible"/>
                                      </p:to>
                                    </p:set>
                                    <p:animEffect transition="in" filter="wipe(down)">
                                      <p:cBhvr>
                                        <p:cTn id="215" dur="580">
                                          <p:stCondLst>
                                            <p:cond delay="0"/>
                                          </p:stCondLst>
                                        </p:cTn>
                                        <p:tgtEl>
                                          <p:spTgt spid="18"/>
                                        </p:tgtEl>
                                      </p:cBhvr>
                                    </p:animEffect>
                                    <p:anim calcmode="lin" valueType="num">
                                      <p:cBhvr>
                                        <p:cTn id="216"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217"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218"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219"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220"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221" dur="26">
                                          <p:stCondLst>
                                            <p:cond delay="650"/>
                                          </p:stCondLst>
                                        </p:cTn>
                                        <p:tgtEl>
                                          <p:spTgt spid="18"/>
                                        </p:tgtEl>
                                      </p:cBhvr>
                                      <p:to x="100000" y="60000"/>
                                    </p:animScale>
                                    <p:animScale>
                                      <p:cBhvr>
                                        <p:cTn id="222" dur="166" decel="50000">
                                          <p:stCondLst>
                                            <p:cond delay="676"/>
                                          </p:stCondLst>
                                        </p:cTn>
                                        <p:tgtEl>
                                          <p:spTgt spid="18"/>
                                        </p:tgtEl>
                                      </p:cBhvr>
                                      <p:to x="100000" y="100000"/>
                                    </p:animScale>
                                    <p:animScale>
                                      <p:cBhvr>
                                        <p:cTn id="223" dur="26">
                                          <p:stCondLst>
                                            <p:cond delay="1312"/>
                                          </p:stCondLst>
                                        </p:cTn>
                                        <p:tgtEl>
                                          <p:spTgt spid="18"/>
                                        </p:tgtEl>
                                      </p:cBhvr>
                                      <p:to x="100000" y="80000"/>
                                    </p:animScale>
                                    <p:animScale>
                                      <p:cBhvr>
                                        <p:cTn id="224" dur="166" decel="50000">
                                          <p:stCondLst>
                                            <p:cond delay="1338"/>
                                          </p:stCondLst>
                                        </p:cTn>
                                        <p:tgtEl>
                                          <p:spTgt spid="18"/>
                                        </p:tgtEl>
                                      </p:cBhvr>
                                      <p:to x="100000" y="100000"/>
                                    </p:animScale>
                                    <p:animScale>
                                      <p:cBhvr>
                                        <p:cTn id="225" dur="26">
                                          <p:stCondLst>
                                            <p:cond delay="1642"/>
                                          </p:stCondLst>
                                        </p:cTn>
                                        <p:tgtEl>
                                          <p:spTgt spid="18"/>
                                        </p:tgtEl>
                                      </p:cBhvr>
                                      <p:to x="100000" y="90000"/>
                                    </p:animScale>
                                    <p:animScale>
                                      <p:cBhvr>
                                        <p:cTn id="226" dur="166" decel="50000">
                                          <p:stCondLst>
                                            <p:cond delay="1668"/>
                                          </p:stCondLst>
                                        </p:cTn>
                                        <p:tgtEl>
                                          <p:spTgt spid="18"/>
                                        </p:tgtEl>
                                      </p:cBhvr>
                                      <p:to x="100000" y="100000"/>
                                    </p:animScale>
                                    <p:animScale>
                                      <p:cBhvr>
                                        <p:cTn id="227" dur="26">
                                          <p:stCondLst>
                                            <p:cond delay="1808"/>
                                          </p:stCondLst>
                                        </p:cTn>
                                        <p:tgtEl>
                                          <p:spTgt spid="18"/>
                                        </p:tgtEl>
                                      </p:cBhvr>
                                      <p:to x="100000" y="95000"/>
                                    </p:animScale>
                                    <p:animScale>
                                      <p:cBhvr>
                                        <p:cTn id="228" dur="166" decel="50000">
                                          <p:stCondLst>
                                            <p:cond delay="1834"/>
                                          </p:stCondLst>
                                        </p:cTn>
                                        <p:tgtEl>
                                          <p:spTgt spid="18"/>
                                        </p:tgtEl>
                                      </p:cBhvr>
                                      <p:to x="100000" y="100000"/>
                                    </p:animScale>
                                  </p:childTnLst>
                                </p:cTn>
                              </p:par>
                              <p:par>
                                <p:cTn id="229" presetID="26" presetClass="entr" presetSubtype="0" fill="hold" grpId="0" nodeType="withEffect">
                                  <p:stCondLst>
                                    <p:cond delay="0"/>
                                  </p:stCondLst>
                                  <p:childTnLst>
                                    <p:set>
                                      <p:cBhvr>
                                        <p:cTn id="230" dur="1" fill="hold">
                                          <p:stCondLst>
                                            <p:cond delay="0"/>
                                          </p:stCondLst>
                                        </p:cTn>
                                        <p:tgtEl>
                                          <p:spTgt spid="19"/>
                                        </p:tgtEl>
                                        <p:attrNameLst>
                                          <p:attrName>style.visibility</p:attrName>
                                        </p:attrNameLst>
                                      </p:cBhvr>
                                      <p:to>
                                        <p:strVal val="visible"/>
                                      </p:to>
                                    </p:set>
                                    <p:animEffect transition="in" filter="wipe(down)">
                                      <p:cBhvr>
                                        <p:cTn id="231" dur="580">
                                          <p:stCondLst>
                                            <p:cond delay="0"/>
                                          </p:stCondLst>
                                        </p:cTn>
                                        <p:tgtEl>
                                          <p:spTgt spid="19"/>
                                        </p:tgtEl>
                                      </p:cBhvr>
                                    </p:animEffect>
                                    <p:anim calcmode="lin" valueType="num">
                                      <p:cBhvr>
                                        <p:cTn id="232" dur="1822"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233" dur="664"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234" dur="664" tmFilter="0, 0; 0.125,0.2665; 0.25,0.4; 0.375,0.465; 0.5,0.5;  0.625,0.535; 0.75,0.6; 0.875,0.7335; 1,1">
                                          <p:stCondLst>
                                            <p:cond delay="664"/>
                                          </p:stCondLst>
                                        </p:cTn>
                                        <p:tgtEl>
                                          <p:spTgt spid="19"/>
                                        </p:tgtEl>
                                        <p:attrNameLst>
                                          <p:attrName>ppt_y</p:attrName>
                                        </p:attrNameLst>
                                      </p:cBhvr>
                                      <p:tavLst>
                                        <p:tav tm="0" fmla="#ppt_y-sin(pi*$)/9">
                                          <p:val>
                                            <p:fltVal val="0"/>
                                          </p:val>
                                        </p:tav>
                                        <p:tav tm="100000">
                                          <p:val>
                                            <p:fltVal val="1"/>
                                          </p:val>
                                        </p:tav>
                                      </p:tavLst>
                                    </p:anim>
                                    <p:anim calcmode="lin" valueType="num">
                                      <p:cBhvr>
                                        <p:cTn id="235" dur="332" tmFilter="0, 0; 0.125,0.2665; 0.25,0.4; 0.375,0.465; 0.5,0.5;  0.625,0.535; 0.75,0.6; 0.875,0.7335; 1,1">
                                          <p:stCondLst>
                                            <p:cond delay="1324"/>
                                          </p:stCondLst>
                                        </p:cTn>
                                        <p:tgtEl>
                                          <p:spTgt spid="19"/>
                                        </p:tgtEl>
                                        <p:attrNameLst>
                                          <p:attrName>ppt_y</p:attrName>
                                        </p:attrNameLst>
                                      </p:cBhvr>
                                      <p:tavLst>
                                        <p:tav tm="0" fmla="#ppt_y-sin(pi*$)/27">
                                          <p:val>
                                            <p:fltVal val="0"/>
                                          </p:val>
                                        </p:tav>
                                        <p:tav tm="100000">
                                          <p:val>
                                            <p:fltVal val="1"/>
                                          </p:val>
                                        </p:tav>
                                      </p:tavLst>
                                    </p:anim>
                                    <p:anim calcmode="lin" valueType="num">
                                      <p:cBhvr>
                                        <p:cTn id="236" dur="164" tmFilter="0, 0; 0.125,0.2665; 0.25,0.4; 0.375,0.465; 0.5,0.5;  0.625,0.535; 0.75,0.6; 0.875,0.7335; 1,1">
                                          <p:stCondLst>
                                            <p:cond delay="1656"/>
                                          </p:stCondLst>
                                        </p:cTn>
                                        <p:tgtEl>
                                          <p:spTgt spid="19"/>
                                        </p:tgtEl>
                                        <p:attrNameLst>
                                          <p:attrName>ppt_y</p:attrName>
                                        </p:attrNameLst>
                                      </p:cBhvr>
                                      <p:tavLst>
                                        <p:tav tm="0" fmla="#ppt_y-sin(pi*$)/81">
                                          <p:val>
                                            <p:fltVal val="0"/>
                                          </p:val>
                                        </p:tav>
                                        <p:tav tm="100000">
                                          <p:val>
                                            <p:fltVal val="1"/>
                                          </p:val>
                                        </p:tav>
                                      </p:tavLst>
                                    </p:anim>
                                    <p:animScale>
                                      <p:cBhvr>
                                        <p:cTn id="237" dur="26">
                                          <p:stCondLst>
                                            <p:cond delay="650"/>
                                          </p:stCondLst>
                                        </p:cTn>
                                        <p:tgtEl>
                                          <p:spTgt spid="19"/>
                                        </p:tgtEl>
                                      </p:cBhvr>
                                      <p:to x="100000" y="60000"/>
                                    </p:animScale>
                                    <p:animScale>
                                      <p:cBhvr>
                                        <p:cTn id="238" dur="166" decel="50000">
                                          <p:stCondLst>
                                            <p:cond delay="676"/>
                                          </p:stCondLst>
                                        </p:cTn>
                                        <p:tgtEl>
                                          <p:spTgt spid="19"/>
                                        </p:tgtEl>
                                      </p:cBhvr>
                                      <p:to x="100000" y="100000"/>
                                    </p:animScale>
                                    <p:animScale>
                                      <p:cBhvr>
                                        <p:cTn id="239" dur="26">
                                          <p:stCondLst>
                                            <p:cond delay="1312"/>
                                          </p:stCondLst>
                                        </p:cTn>
                                        <p:tgtEl>
                                          <p:spTgt spid="19"/>
                                        </p:tgtEl>
                                      </p:cBhvr>
                                      <p:to x="100000" y="80000"/>
                                    </p:animScale>
                                    <p:animScale>
                                      <p:cBhvr>
                                        <p:cTn id="240" dur="166" decel="50000">
                                          <p:stCondLst>
                                            <p:cond delay="1338"/>
                                          </p:stCondLst>
                                        </p:cTn>
                                        <p:tgtEl>
                                          <p:spTgt spid="19"/>
                                        </p:tgtEl>
                                      </p:cBhvr>
                                      <p:to x="100000" y="100000"/>
                                    </p:animScale>
                                    <p:animScale>
                                      <p:cBhvr>
                                        <p:cTn id="241" dur="26">
                                          <p:stCondLst>
                                            <p:cond delay="1642"/>
                                          </p:stCondLst>
                                        </p:cTn>
                                        <p:tgtEl>
                                          <p:spTgt spid="19"/>
                                        </p:tgtEl>
                                      </p:cBhvr>
                                      <p:to x="100000" y="90000"/>
                                    </p:animScale>
                                    <p:animScale>
                                      <p:cBhvr>
                                        <p:cTn id="242" dur="166" decel="50000">
                                          <p:stCondLst>
                                            <p:cond delay="1668"/>
                                          </p:stCondLst>
                                        </p:cTn>
                                        <p:tgtEl>
                                          <p:spTgt spid="19"/>
                                        </p:tgtEl>
                                      </p:cBhvr>
                                      <p:to x="100000" y="100000"/>
                                    </p:animScale>
                                    <p:animScale>
                                      <p:cBhvr>
                                        <p:cTn id="243" dur="26">
                                          <p:stCondLst>
                                            <p:cond delay="1808"/>
                                          </p:stCondLst>
                                        </p:cTn>
                                        <p:tgtEl>
                                          <p:spTgt spid="19"/>
                                        </p:tgtEl>
                                      </p:cBhvr>
                                      <p:to x="100000" y="95000"/>
                                    </p:animScale>
                                    <p:animScale>
                                      <p:cBhvr>
                                        <p:cTn id="244" dur="166" decel="50000">
                                          <p:stCondLst>
                                            <p:cond delay="1834"/>
                                          </p:stCondLst>
                                        </p:cTn>
                                        <p:tgtEl>
                                          <p:spTgt spid="19"/>
                                        </p:tgtEl>
                                      </p:cBhvr>
                                      <p:to x="100000" y="100000"/>
                                    </p:animScale>
                                  </p:childTnLst>
                                </p:cTn>
                              </p:par>
                              <p:par>
                                <p:cTn id="245" presetID="26" presetClass="entr" presetSubtype="0" fill="hold" grpId="0" nodeType="withEffect">
                                  <p:stCondLst>
                                    <p:cond delay="0"/>
                                  </p:stCondLst>
                                  <p:childTnLst>
                                    <p:set>
                                      <p:cBhvr>
                                        <p:cTn id="246" dur="1" fill="hold">
                                          <p:stCondLst>
                                            <p:cond delay="0"/>
                                          </p:stCondLst>
                                        </p:cTn>
                                        <p:tgtEl>
                                          <p:spTgt spid="20"/>
                                        </p:tgtEl>
                                        <p:attrNameLst>
                                          <p:attrName>style.visibility</p:attrName>
                                        </p:attrNameLst>
                                      </p:cBhvr>
                                      <p:to>
                                        <p:strVal val="visible"/>
                                      </p:to>
                                    </p:set>
                                    <p:animEffect transition="in" filter="wipe(down)">
                                      <p:cBhvr>
                                        <p:cTn id="247" dur="580">
                                          <p:stCondLst>
                                            <p:cond delay="0"/>
                                          </p:stCondLst>
                                        </p:cTn>
                                        <p:tgtEl>
                                          <p:spTgt spid="20"/>
                                        </p:tgtEl>
                                      </p:cBhvr>
                                    </p:animEffect>
                                    <p:anim calcmode="lin" valueType="num">
                                      <p:cBhvr>
                                        <p:cTn id="248"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249"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250"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251"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252"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253" dur="26">
                                          <p:stCondLst>
                                            <p:cond delay="650"/>
                                          </p:stCondLst>
                                        </p:cTn>
                                        <p:tgtEl>
                                          <p:spTgt spid="20"/>
                                        </p:tgtEl>
                                      </p:cBhvr>
                                      <p:to x="100000" y="60000"/>
                                    </p:animScale>
                                    <p:animScale>
                                      <p:cBhvr>
                                        <p:cTn id="254" dur="166" decel="50000">
                                          <p:stCondLst>
                                            <p:cond delay="676"/>
                                          </p:stCondLst>
                                        </p:cTn>
                                        <p:tgtEl>
                                          <p:spTgt spid="20"/>
                                        </p:tgtEl>
                                      </p:cBhvr>
                                      <p:to x="100000" y="100000"/>
                                    </p:animScale>
                                    <p:animScale>
                                      <p:cBhvr>
                                        <p:cTn id="255" dur="26">
                                          <p:stCondLst>
                                            <p:cond delay="1312"/>
                                          </p:stCondLst>
                                        </p:cTn>
                                        <p:tgtEl>
                                          <p:spTgt spid="20"/>
                                        </p:tgtEl>
                                      </p:cBhvr>
                                      <p:to x="100000" y="80000"/>
                                    </p:animScale>
                                    <p:animScale>
                                      <p:cBhvr>
                                        <p:cTn id="256" dur="166" decel="50000">
                                          <p:stCondLst>
                                            <p:cond delay="1338"/>
                                          </p:stCondLst>
                                        </p:cTn>
                                        <p:tgtEl>
                                          <p:spTgt spid="20"/>
                                        </p:tgtEl>
                                      </p:cBhvr>
                                      <p:to x="100000" y="100000"/>
                                    </p:animScale>
                                    <p:animScale>
                                      <p:cBhvr>
                                        <p:cTn id="257" dur="26">
                                          <p:stCondLst>
                                            <p:cond delay="1642"/>
                                          </p:stCondLst>
                                        </p:cTn>
                                        <p:tgtEl>
                                          <p:spTgt spid="20"/>
                                        </p:tgtEl>
                                      </p:cBhvr>
                                      <p:to x="100000" y="90000"/>
                                    </p:animScale>
                                    <p:animScale>
                                      <p:cBhvr>
                                        <p:cTn id="258" dur="166" decel="50000">
                                          <p:stCondLst>
                                            <p:cond delay="1668"/>
                                          </p:stCondLst>
                                        </p:cTn>
                                        <p:tgtEl>
                                          <p:spTgt spid="20"/>
                                        </p:tgtEl>
                                      </p:cBhvr>
                                      <p:to x="100000" y="100000"/>
                                    </p:animScale>
                                    <p:animScale>
                                      <p:cBhvr>
                                        <p:cTn id="259" dur="26">
                                          <p:stCondLst>
                                            <p:cond delay="1808"/>
                                          </p:stCondLst>
                                        </p:cTn>
                                        <p:tgtEl>
                                          <p:spTgt spid="20"/>
                                        </p:tgtEl>
                                      </p:cBhvr>
                                      <p:to x="100000" y="95000"/>
                                    </p:animScale>
                                    <p:animScale>
                                      <p:cBhvr>
                                        <p:cTn id="260" dur="166" decel="50000">
                                          <p:stCondLst>
                                            <p:cond delay="1834"/>
                                          </p:stCondLst>
                                        </p:cTn>
                                        <p:tgtEl>
                                          <p:spTgt spid="20"/>
                                        </p:tgtEl>
                                      </p:cBhvr>
                                      <p:to x="100000" y="100000"/>
                                    </p:animScale>
                                  </p:childTnLst>
                                </p:cTn>
                              </p:par>
                              <p:par>
                                <p:cTn id="261" presetID="26" presetClass="entr" presetSubtype="0" fill="hold" grpId="0" nodeType="withEffect">
                                  <p:stCondLst>
                                    <p:cond delay="0"/>
                                  </p:stCondLst>
                                  <p:childTnLst>
                                    <p:set>
                                      <p:cBhvr>
                                        <p:cTn id="262" dur="1" fill="hold">
                                          <p:stCondLst>
                                            <p:cond delay="0"/>
                                          </p:stCondLst>
                                        </p:cTn>
                                        <p:tgtEl>
                                          <p:spTgt spid="22"/>
                                        </p:tgtEl>
                                        <p:attrNameLst>
                                          <p:attrName>style.visibility</p:attrName>
                                        </p:attrNameLst>
                                      </p:cBhvr>
                                      <p:to>
                                        <p:strVal val="visible"/>
                                      </p:to>
                                    </p:set>
                                    <p:animEffect transition="in" filter="wipe(down)">
                                      <p:cBhvr>
                                        <p:cTn id="263" dur="580">
                                          <p:stCondLst>
                                            <p:cond delay="0"/>
                                          </p:stCondLst>
                                        </p:cTn>
                                        <p:tgtEl>
                                          <p:spTgt spid="22"/>
                                        </p:tgtEl>
                                      </p:cBhvr>
                                    </p:animEffect>
                                    <p:anim calcmode="lin" valueType="num">
                                      <p:cBhvr>
                                        <p:cTn id="264" dur="1822"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265" dur="664"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266" dur="664" tmFilter="0, 0; 0.125,0.2665; 0.25,0.4; 0.375,0.465; 0.5,0.5;  0.625,0.535; 0.75,0.6; 0.875,0.7335; 1,1">
                                          <p:stCondLst>
                                            <p:cond delay="664"/>
                                          </p:stCondLst>
                                        </p:cTn>
                                        <p:tgtEl>
                                          <p:spTgt spid="22"/>
                                        </p:tgtEl>
                                        <p:attrNameLst>
                                          <p:attrName>ppt_y</p:attrName>
                                        </p:attrNameLst>
                                      </p:cBhvr>
                                      <p:tavLst>
                                        <p:tav tm="0" fmla="#ppt_y-sin(pi*$)/9">
                                          <p:val>
                                            <p:fltVal val="0"/>
                                          </p:val>
                                        </p:tav>
                                        <p:tav tm="100000">
                                          <p:val>
                                            <p:fltVal val="1"/>
                                          </p:val>
                                        </p:tav>
                                      </p:tavLst>
                                    </p:anim>
                                    <p:anim calcmode="lin" valueType="num">
                                      <p:cBhvr>
                                        <p:cTn id="267" dur="332" tmFilter="0, 0; 0.125,0.2665; 0.25,0.4; 0.375,0.465; 0.5,0.5;  0.625,0.535; 0.75,0.6; 0.875,0.7335; 1,1">
                                          <p:stCondLst>
                                            <p:cond delay="1324"/>
                                          </p:stCondLst>
                                        </p:cTn>
                                        <p:tgtEl>
                                          <p:spTgt spid="22"/>
                                        </p:tgtEl>
                                        <p:attrNameLst>
                                          <p:attrName>ppt_y</p:attrName>
                                        </p:attrNameLst>
                                      </p:cBhvr>
                                      <p:tavLst>
                                        <p:tav tm="0" fmla="#ppt_y-sin(pi*$)/27">
                                          <p:val>
                                            <p:fltVal val="0"/>
                                          </p:val>
                                        </p:tav>
                                        <p:tav tm="100000">
                                          <p:val>
                                            <p:fltVal val="1"/>
                                          </p:val>
                                        </p:tav>
                                      </p:tavLst>
                                    </p:anim>
                                    <p:anim calcmode="lin" valueType="num">
                                      <p:cBhvr>
                                        <p:cTn id="268" dur="164" tmFilter="0, 0; 0.125,0.2665; 0.25,0.4; 0.375,0.465; 0.5,0.5;  0.625,0.535; 0.75,0.6; 0.875,0.7335; 1,1">
                                          <p:stCondLst>
                                            <p:cond delay="1656"/>
                                          </p:stCondLst>
                                        </p:cTn>
                                        <p:tgtEl>
                                          <p:spTgt spid="22"/>
                                        </p:tgtEl>
                                        <p:attrNameLst>
                                          <p:attrName>ppt_y</p:attrName>
                                        </p:attrNameLst>
                                      </p:cBhvr>
                                      <p:tavLst>
                                        <p:tav tm="0" fmla="#ppt_y-sin(pi*$)/81">
                                          <p:val>
                                            <p:fltVal val="0"/>
                                          </p:val>
                                        </p:tav>
                                        <p:tav tm="100000">
                                          <p:val>
                                            <p:fltVal val="1"/>
                                          </p:val>
                                        </p:tav>
                                      </p:tavLst>
                                    </p:anim>
                                    <p:animScale>
                                      <p:cBhvr>
                                        <p:cTn id="269" dur="26">
                                          <p:stCondLst>
                                            <p:cond delay="650"/>
                                          </p:stCondLst>
                                        </p:cTn>
                                        <p:tgtEl>
                                          <p:spTgt spid="22"/>
                                        </p:tgtEl>
                                      </p:cBhvr>
                                      <p:to x="100000" y="60000"/>
                                    </p:animScale>
                                    <p:animScale>
                                      <p:cBhvr>
                                        <p:cTn id="270" dur="166" decel="50000">
                                          <p:stCondLst>
                                            <p:cond delay="676"/>
                                          </p:stCondLst>
                                        </p:cTn>
                                        <p:tgtEl>
                                          <p:spTgt spid="22"/>
                                        </p:tgtEl>
                                      </p:cBhvr>
                                      <p:to x="100000" y="100000"/>
                                    </p:animScale>
                                    <p:animScale>
                                      <p:cBhvr>
                                        <p:cTn id="271" dur="26">
                                          <p:stCondLst>
                                            <p:cond delay="1312"/>
                                          </p:stCondLst>
                                        </p:cTn>
                                        <p:tgtEl>
                                          <p:spTgt spid="22"/>
                                        </p:tgtEl>
                                      </p:cBhvr>
                                      <p:to x="100000" y="80000"/>
                                    </p:animScale>
                                    <p:animScale>
                                      <p:cBhvr>
                                        <p:cTn id="272" dur="166" decel="50000">
                                          <p:stCondLst>
                                            <p:cond delay="1338"/>
                                          </p:stCondLst>
                                        </p:cTn>
                                        <p:tgtEl>
                                          <p:spTgt spid="22"/>
                                        </p:tgtEl>
                                      </p:cBhvr>
                                      <p:to x="100000" y="100000"/>
                                    </p:animScale>
                                    <p:animScale>
                                      <p:cBhvr>
                                        <p:cTn id="273" dur="26">
                                          <p:stCondLst>
                                            <p:cond delay="1642"/>
                                          </p:stCondLst>
                                        </p:cTn>
                                        <p:tgtEl>
                                          <p:spTgt spid="22"/>
                                        </p:tgtEl>
                                      </p:cBhvr>
                                      <p:to x="100000" y="90000"/>
                                    </p:animScale>
                                    <p:animScale>
                                      <p:cBhvr>
                                        <p:cTn id="274" dur="166" decel="50000">
                                          <p:stCondLst>
                                            <p:cond delay="1668"/>
                                          </p:stCondLst>
                                        </p:cTn>
                                        <p:tgtEl>
                                          <p:spTgt spid="22"/>
                                        </p:tgtEl>
                                      </p:cBhvr>
                                      <p:to x="100000" y="100000"/>
                                    </p:animScale>
                                    <p:animScale>
                                      <p:cBhvr>
                                        <p:cTn id="275" dur="26">
                                          <p:stCondLst>
                                            <p:cond delay="1808"/>
                                          </p:stCondLst>
                                        </p:cTn>
                                        <p:tgtEl>
                                          <p:spTgt spid="22"/>
                                        </p:tgtEl>
                                      </p:cBhvr>
                                      <p:to x="100000" y="95000"/>
                                    </p:animScale>
                                    <p:animScale>
                                      <p:cBhvr>
                                        <p:cTn id="276" dur="166" decel="50000">
                                          <p:stCondLst>
                                            <p:cond delay="1834"/>
                                          </p:stCondLst>
                                        </p:cTn>
                                        <p:tgtEl>
                                          <p:spTgt spid="22"/>
                                        </p:tgtEl>
                                      </p:cBhvr>
                                      <p:to x="100000" y="100000"/>
                                    </p:animScale>
                                  </p:childTnLst>
                                </p:cTn>
                              </p:par>
                              <p:par>
                                <p:cTn id="277" presetID="26" presetClass="entr" presetSubtype="0" fill="hold" grpId="0" nodeType="withEffect">
                                  <p:stCondLst>
                                    <p:cond delay="0"/>
                                  </p:stCondLst>
                                  <p:childTnLst>
                                    <p:set>
                                      <p:cBhvr>
                                        <p:cTn id="278" dur="1" fill="hold">
                                          <p:stCondLst>
                                            <p:cond delay="0"/>
                                          </p:stCondLst>
                                        </p:cTn>
                                        <p:tgtEl>
                                          <p:spTgt spid="23"/>
                                        </p:tgtEl>
                                        <p:attrNameLst>
                                          <p:attrName>style.visibility</p:attrName>
                                        </p:attrNameLst>
                                      </p:cBhvr>
                                      <p:to>
                                        <p:strVal val="visible"/>
                                      </p:to>
                                    </p:set>
                                    <p:animEffect transition="in" filter="wipe(down)">
                                      <p:cBhvr>
                                        <p:cTn id="279" dur="580">
                                          <p:stCondLst>
                                            <p:cond delay="0"/>
                                          </p:stCondLst>
                                        </p:cTn>
                                        <p:tgtEl>
                                          <p:spTgt spid="23"/>
                                        </p:tgtEl>
                                      </p:cBhvr>
                                    </p:animEffect>
                                    <p:anim calcmode="lin" valueType="num">
                                      <p:cBhvr>
                                        <p:cTn id="280" dur="1822"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281" dur="664"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282" dur="664" tmFilter="0, 0; 0.125,0.2665; 0.25,0.4; 0.375,0.465; 0.5,0.5;  0.625,0.535; 0.75,0.6; 0.875,0.7335; 1,1">
                                          <p:stCondLst>
                                            <p:cond delay="664"/>
                                          </p:stCondLst>
                                        </p:cTn>
                                        <p:tgtEl>
                                          <p:spTgt spid="23"/>
                                        </p:tgtEl>
                                        <p:attrNameLst>
                                          <p:attrName>ppt_y</p:attrName>
                                        </p:attrNameLst>
                                      </p:cBhvr>
                                      <p:tavLst>
                                        <p:tav tm="0" fmla="#ppt_y-sin(pi*$)/9">
                                          <p:val>
                                            <p:fltVal val="0"/>
                                          </p:val>
                                        </p:tav>
                                        <p:tav tm="100000">
                                          <p:val>
                                            <p:fltVal val="1"/>
                                          </p:val>
                                        </p:tav>
                                      </p:tavLst>
                                    </p:anim>
                                    <p:anim calcmode="lin" valueType="num">
                                      <p:cBhvr>
                                        <p:cTn id="283" dur="332" tmFilter="0, 0; 0.125,0.2665; 0.25,0.4; 0.375,0.465; 0.5,0.5;  0.625,0.535; 0.75,0.6; 0.875,0.7335; 1,1">
                                          <p:stCondLst>
                                            <p:cond delay="1324"/>
                                          </p:stCondLst>
                                        </p:cTn>
                                        <p:tgtEl>
                                          <p:spTgt spid="23"/>
                                        </p:tgtEl>
                                        <p:attrNameLst>
                                          <p:attrName>ppt_y</p:attrName>
                                        </p:attrNameLst>
                                      </p:cBhvr>
                                      <p:tavLst>
                                        <p:tav tm="0" fmla="#ppt_y-sin(pi*$)/27">
                                          <p:val>
                                            <p:fltVal val="0"/>
                                          </p:val>
                                        </p:tav>
                                        <p:tav tm="100000">
                                          <p:val>
                                            <p:fltVal val="1"/>
                                          </p:val>
                                        </p:tav>
                                      </p:tavLst>
                                    </p:anim>
                                    <p:anim calcmode="lin" valueType="num">
                                      <p:cBhvr>
                                        <p:cTn id="284" dur="164" tmFilter="0, 0; 0.125,0.2665; 0.25,0.4; 0.375,0.465; 0.5,0.5;  0.625,0.535; 0.75,0.6; 0.875,0.7335; 1,1">
                                          <p:stCondLst>
                                            <p:cond delay="1656"/>
                                          </p:stCondLst>
                                        </p:cTn>
                                        <p:tgtEl>
                                          <p:spTgt spid="23"/>
                                        </p:tgtEl>
                                        <p:attrNameLst>
                                          <p:attrName>ppt_y</p:attrName>
                                        </p:attrNameLst>
                                      </p:cBhvr>
                                      <p:tavLst>
                                        <p:tav tm="0" fmla="#ppt_y-sin(pi*$)/81">
                                          <p:val>
                                            <p:fltVal val="0"/>
                                          </p:val>
                                        </p:tav>
                                        <p:tav tm="100000">
                                          <p:val>
                                            <p:fltVal val="1"/>
                                          </p:val>
                                        </p:tav>
                                      </p:tavLst>
                                    </p:anim>
                                    <p:animScale>
                                      <p:cBhvr>
                                        <p:cTn id="285" dur="26">
                                          <p:stCondLst>
                                            <p:cond delay="650"/>
                                          </p:stCondLst>
                                        </p:cTn>
                                        <p:tgtEl>
                                          <p:spTgt spid="23"/>
                                        </p:tgtEl>
                                      </p:cBhvr>
                                      <p:to x="100000" y="60000"/>
                                    </p:animScale>
                                    <p:animScale>
                                      <p:cBhvr>
                                        <p:cTn id="286" dur="166" decel="50000">
                                          <p:stCondLst>
                                            <p:cond delay="676"/>
                                          </p:stCondLst>
                                        </p:cTn>
                                        <p:tgtEl>
                                          <p:spTgt spid="23"/>
                                        </p:tgtEl>
                                      </p:cBhvr>
                                      <p:to x="100000" y="100000"/>
                                    </p:animScale>
                                    <p:animScale>
                                      <p:cBhvr>
                                        <p:cTn id="287" dur="26">
                                          <p:stCondLst>
                                            <p:cond delay="1312"/>
                                          </p:stCondLst>
                                        </p:cTn>
                                        <p:tgtEl>
                                          <p:spTgt spid="23"/>
                                        </p:tgtEl>
                                      </p:cBhvr>
                                      <p:to x="100000" y="80000"/>
                                    </p:animScale>
                                    <p:animScale>
                                      <p:cBhvr>
                                        <p:cTn id="288" dur="166" decel="50000">
                                          <p:stCondLst>
                                            <p:cond delay="1338"/>
                                          </p:stCondLst>
                                        </p:cTn>
                                        <p:tgtEl>
                                          <p:spTgt spid="23"/>
                                        </p:tgtEl>
                                      </p:cBhvr>
                                      <p:to x="100000" y="100000"/>
                                    </p:animScale>
                                    <p:animScale>
                                      <p:cBhvr>
                                        <p:cTn id="289" dur="26">
                                          <p:stCondLst>
                                            <p:cond delay="1642"/>
                                          </p:stCondLst>
                                        </p:cTn>
                                        <p:tgtEl>
                                          <p:spTgt spid="23"/>
                                        </p:tgtEl>
                                      </p:cBhvr>
                                      <p:to x="100000" y="90000"/>
                                    </p:animScale>
                                    <p:animScale>
                                      <p:cBhvr>
                                        <p:cTn id="290" dur="166" decel="50000">
                                          <p:stCondLst>
                                            <p:cond delay="1668"/>
                                          </p:stCondLst>
                                        </p:cTn>
                                        <p:tgtEl>
                                          <p:spTgt spid="23"/>
                                        </p:tgtEl>
                                      </p:cBhvr>
                                      <p:to x="100000" y="100000"/>
                                    </p:animScale>
                                    <p:animScale>
                                      <p:cBhvr>
                                        <p:cTn id="291" dur="26">
                                          <p:stCondLst>
                                            <p:cond delay="1808"/>
                                          </p:stCondLst>
                                        </p:cTn>
                                        <p:tgtEl>
                                          <p:spTgt spid="23"/>
                                        </p:tgtEl>
                                      </p:cBhvr>
                                      <p:to x="100000" y="95000"/>
                                    </p:animScale>
                                    <p:animScale>
                                      <p:cBhvr>
                                        <p:cTn id="292" dur="166" decel="50000">
                                          <p:stCondLst>
                                            <p:cond delay="1834"/>
                                          </p:stCondLst>
                                        </p:cTn>
                                        <p:tgtEl>
                                          <p:spTgt spid="23"/>
                                        </p:tgtEl>
                                      </p:cBhvr>
                                      <p:to x="100000" y="100000"/>
                                    </p:animScale>
                                  </p:childTnLst>
                                </p:cTn>
                              </p:par>
                              <p:par>
                                <p:cTn id="293" presetID="26" presetClass="entr" presetSubtype="0" fill="hold" grpId="0" nodeType="withEffect">
                                  <p:stCondLst>
                                    <p:cond delay="0"/>
                                  </p:stCondLst>
                                  <p:childTnLst>
                                    <p:set>
                                      <p:cBhvr>
                                        <p:cTn id="294" dur="1" fill="hold">
                                          <p:stCondLst>
                                            <p:cond delay="0"/>
                                          </p:stCondLst>
                                        </p:cTn>
                                        <p:tgtEl>
                                          <p:spTgt spid="24"/>
                                        </p:tgtEl>
                                        <p:attrNameLst>
                                          <p:attrName>style.visibility</p:attrName>
                                        </p:attrNameLst>
                                      </p:cBhvr>
                                      <p:to>
                                        <p:strVal val="visible"/>
                                      </p:to>
                                    </p:set>
                                    <p:animEffect transition="in" filter="wipe(down)">
                                      <p:cBhvr>
                                        <p:cTn id="295" dur="580">
                                          <p:stCondLst>
                                            <p:cond delay="0"/>
                                          </p:stCondLst>
                                        </p:cTn>
                                        <p:tgtEl>
                                          <p:spTgt spid="24"/>
                                        </p:tgtEl>
                                      </p:cBhvr>
                                    </p:animEffect>
                                    <p:anim calcmode="lin" valueType="num">
                                      <p:cBhvr>
                                        <p:cTn id="296" dur="1822"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297" dur="664"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298" dur="664" tmFilter="0, 0; 0.125,0.2665; 0.25,0.4; 0.375,0.465; 0.5,0.5;  0.625,0.535; 0.75,0.6; 0.875,0.7335; 1,1">
                                          <p:stCondLst>
                                            <p:cond delay="664"/>
                                          </p:stCondLst>
                                        </p:cTn>
                                        <p:tgtEl>
                                          <p:spTgt spid="24"/>
                                        </p:tgtEl>
                                        <p:attrNameLst>
                                          <p:attrName>ppt_y</p:attrName>
                                        </p:attrNameLst>
                                      </p:cBhvr>
                                      <p:tavLst>
                                        <p:tav tm="0" fmla="#ppt_y-sin(pi*$)/9">
                                          <p:val>
                                            <p:fltVal val="0"/>
                                          </p:val>
                                        </p:tav>
                                        <p:tav tm="100000">
                                          <p:val>
                                            <p:fltVal val="1"/>
                                          </p:val>
                                        </p:tav>
                                      </p:tavLst>
                                    </p:anim>
                                    <p:anim calcmode="lin" valueType="num">
                                      <p:cBhvr>
                                        <p:cTn id="299" dur="332" tmFilter="0, 0; 0.125,0.2665; 0.25,0.4; 0.375,0.465; 0.5,0.5;  0.625,0.535; 0.75,0.6; 0.875,0.7335; 1,1">
                                          <p:stCondLst>
                                            <p:cond delay="1324"/>
                                          </p:stCondLst>
                                        </p:cTn>
                                        <p:tgtEl>
                                          <p:spTgt spid="24"/>
                                        </p:tgtEl>
                                        <p:attrNameLst>
                                          <p:attrName>ppt_y</p:attrName>
                                        </p:attrNameLst>
                                      </p:cBhvr>
                                      <p:tavLst>
                                        <p:tav tm="0" fmla="#ppt_y-sin(pi*$)/27">
                                          <p:val>
                                            <p:fltVal val="0"/>
                                          </p:val>
                                        </p:tav>
                                        <p:tav tm="100000">
                                          <p:val>
                                            <p:fltVal val="1"/>
                                          </p:val>
                                        </p:tav>
                                      </p:tavLst>
                                    </p:anim>
                                    <p:anim calcmode="lin" valueType="num">
                                      <p:cBhvr>
                                        <p:cTn id="300" dur="164" tmFilter="0, 0; 0.125,0.2665; 0.25,0.4; 0.375,0.465; 0.5,0.5;  0.625,0.535; 0.75,0.6; 0.875,0.7335; 1,1">
                                          <p:stCondLst>
                                            <p:cond delay="1656"/>
                                          </p:stCondLst>
                                        </p:cTn>
                                        <p:tgtEl>
                                          <p:spTgt spid="24"/>
                                        </p:tgtEl>
                                        <p:attrNameLst>
                                          <p:attrName>ppt_y</p:attrName>
                                        </p:attrNameLst>
                                      </p:cBhvr>
                                      <p:tavLst>
                                        <p:tav tm="0" fmla="#ppt_y-sin(pi*$)/81">
                                          <p:val>
                                            <p:fltVal val="0"/>
                                          </p:val>
                                        </p:tav>
                                        <p:tav tm="100000">
                                          <p:val>
                                            <p:fltVal val="1"/>
                                          </p:val>
                                        </p:tav>
                                      </p:tavLst>
                                    </p:anim>
                                    <p:animScale>
                                      <p:cBhvr>
                                        <p:cTn id="301" dur="26">
                                          <p:stCondLst>
                                            <p:cond delay="650"/>
                                          </p:stCondLst>
                                        </p:cTn>
                                        <p:tgtEl>
                                          <p:spTgt spid="24"/>
                                        </p:tgtEl>
                                      </p:cBhvr>
                                      <p:to x="100000" y="60000"/>
                                    </p:animScale>
                                    <p:animScale>
                                      <p:cBhvr>
                                        <p:cTn id="302" dur="166" decel="50000">
                                          <p:stCondLst>
                                            <p:cond delay="676"/>
                                          </p:stCondLst>
                                        </p:cTn>
                                        <p:tgtEl>
                                          <p:spTgt spid="24"/>
                                        </p:tgtEl>
                                      </p:cBhvr>
                                      <p:to x="100000" y="100000"/>
                                    </p:animScale>
                                    <p:animScale>
                                      <p:cBhvr>
                                        <p:cTn id="303" dur="26">
                                          <p:stCondLst>
                                            <p:cond delay="1312"/>
                                          </p:stCondLst>
                                        </p:cTn>
                                        <p:tgtEl>
                                          <p:spTgt spid="24"/>
                                        </p:tgtEl>
                                      </p:cBhvr>
                                      <p:to x="100000" y="80000"/>
                                    </p:animScale>
                                    <p:animScale>
                                      <p:cBhvr>
                                        <p:cTn id="304" dur="166" decel="50000">
                                          <p:stCondLst>
                                            <p:cond delay="1338"/>
                                          </p:stCondLst>
                                        </p:cTn>
                                        <p:tgtEl>
                                          <p:spTgt spid="24"/>
                                        </p:tgtEl>
                                      </p:cBhvr>
                                      <p:to x="100000" y="100000"/>
                                    </p:animScale>
                                    <p:animScale>
                                      <p:cBhvr>
                                        <p:cTn id="305" dur="26">
                                          <p:stCondLst>
                                            <p:cond delay="1642"/>
                                          </p:stCondLst>
                                        </p:cTn>
                                        <p:tgtEl>
                                          <p:spTgt spid="24"/>
                                        </p:tgtEl>
                                      </p:cBhvr>
                                      <p:to x="100000" y="90000"/>
                                    </p:animScale>
                                    <p:animScale>
                                      <p:cBhvr>
                                        <p:cTn id="306" dur="166" decel="50000">
                                          <p:stCondLst>
                                            <p:cond delay="1668"/>
                                          </p:stCondLst>
                                        </p:cTn>
                                        <p:tgtEl>
                                          <p:spTgt spid="24"/>
                                        </p:tgtEl>
                                      </p:cBhvr>
                                      <p:to x="100000" y="100000"/>
                                    </p:animScale>
                                    <p:animScale>
                                      <p:cBhvr>
                                        <p:cTn id="307" dur="26">
                                          <p:stCondLst>
                                            <p:cond delay="1808"/>
                                          </p:stCondLst>
                                        </p:cTn>
                                        <p:tgtEl>
                                          <p:spTgt spid="24"/>
                                        </p:tgtEl>
                                      </p:cBhvr>
                                      <p:to x="100000" y="95000"/>
                                    </p:animScale>
                                    <p:animScale>
                                      <p:cBhvr>
                                        <p:cTn id="308" dur="166" decel="50000">
                                          <p:stCondLst>
                                            <p:cond delay="1834"/>
                                          </p:stCondLst>
                                        </p:cTn>
                                        <p:tgtEl>
                                          <p:spTgt spid="24"/>
                                        </p:tgtEl>
                                      </p:cBhvr>
                                      <p:to x="100000" y="100000"/>
                                    </p:animScale>
                                  </p:childTnLst>
                                </p:cTn>
                              </p:par>
                              <p:par>
                                <p:cTn id="309" presetID="26" presetClass="entr" presetSubtype="0" fill="hold" grpId="0" nodeType="withEffect">
                                  <p:stCondLst>
                                    <p:cond delay="0"/>
                                  </p:stCondLst>
                                  <p:childTnLst>
                                    <p:set>
                                      <p:cBhvr>
                                        <p:cTn id="310" dur="1" fill="hold">
                                          <p:stCondLst>
                                            <p:cond delay="0"/>
                                          </p:stCondLst>
                                        </p:cTn>
                                        <p:tgtEl>
                                          <p:spTgt spid="25"/>
                                        </p:tgtEl>
                                        <p:attrNameLst>
                                          <p:attrName>style.visibility</p:attrName>
                                        </p:attrNameLst>
                                      </p:cBhvr>
                                      <p:to>
                                        <p:strVal val="visible"/>
                                      </p:to>
                                    </p:set>
                                    <p:animEffect transition="in" filter="wipe(down)">
                                      <p:cBhvr>
                                        <p:cTn id="311" dur="580">
                                          <p:stCondLst>
                                            <p:cond delay="0"/>
                                          </p:stCondLst>
                                        </p:cTn>
                                        <p:tgtEl>
                                          <p:spTgt spid="25"/>
                                        </p:tgtEl>
                                      </p:cBhvr>
                                    </p:animEffect>
                                    <p:anim calcmode="lin" valueType="num">
                                      <p:cBhvr>
                                        <p:cTn id="312" dur="1822"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313" dur="664"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314" dur="664" tmFilter="0, 0; 0.125,0.2665; 0.25,0.4; 0.375,0.465; 0.5,0.5;  0.625,0.535; 0.75,0.6; 0.875,0.7335; 1,1">
                                          <p:stCondLst>
                                            <p:cond delay="664"/>
                                          </p:stCondLst>
                                        </p:cTn>
                                        <p:tgtEl>
                                          <p:spTgt spid="25"/>
                                        </p:tgtEl>
                                        <p:attrNameLst>
                                          <p:attrName>ppt_y</p:attrName>
                                        </p:attrNameLst>
                                      </p:cBhvr>
                                      <p:tavLst>
                                        <p:tav tm="0" fmla="#ppt_y-sin(pi*$)/9">
                                          <p:val>
                                            <p:fltVal val="0"/>
                                          </p:val>
                                        </p:tav>
                                        <p:tav tm="100000">
                                          <p:val>
                                            <p:fltVal val="1"/>
                                          </p:val>
                                        </p:tav>
                                      </p:tavLst>
                                    </p:anim>
                                    <p:anim calcmode="lin" valueType="num">
                                      <p:cBhvr>
                                        <p:cTn id="315" dur="332" tmFilter="0, 0; 0.125,0.2665; 0.25,0.4; 0.375,0.465; 0.5,0.5;  0.625,0.535; 0.75,0.6; 0.875,0.7335; 1,1">
                                          <p:stCondLst>
                                            <p:cond delay="1324"/>
                                          </p:stCondLst>
                                        </p:cTn>
                                        <p:tgtEl>
                                          <p:spTgt spid="25"/>
                                        </p:tgtEl>
                                        <p:attrNameLst>
                                          <p:attrName>ppt_y</p:attrName>
                                        </p:attrNameLst>
                                      </p:cBhvr>
                                      <p:tavLst>
                                        <p:tav tm="0" fmla="#ppt_y-sin(pi*$)/27">
                                          <p:val>
                                            <p:fltVal val="0"/>
                                          </p:val>
                                        </p:tav>
                                        <p:tav tm="100000">
                                          <p:val>
                                            <p:fltVal val="1"/>
                                          </p:val>
                                        </p:tav>
                                      </p:tavLst>
                                    </p:anim>
                                    <p:anim calcmode="lin" valueType="num">
                                      <p:cBhvr>
                                        <p:cTn id="316" dur="164" tmFilter="0, 0; 0.125,0.2665; 0.25,0.4; 0.375,0.465; 0.5,0.5;  0.625,0.535; 0.75,0.6; 0.875,0.7335; 1,1">
                                          <p:stCondLst>
                                            <p:cond delay="1656"/>
                                          </p:stCondLst>
                                        </p:cTn>
                                        <p:tgtEl>
                                          <p:spTgt spid="25"/>
                                        </p:tgtEl>
                                        <p:attrNameLst>
                                          <p:attrName>ppt_y</p:attrName>
                                        </p:attrNameLst>
                                      </p:cBhvr>
                                      <p:tavLst>
                                        <p:tav tm="0" fmla="#ppt_y-sin(pi*$)/81">
                                          <p:val>
                                            <p:fltVal val="0"/>
                                          </p:val>
                                        </p:tav>
                                        <p:tav tm="100000">
                                          <p:val>
                                            <p:fltVal val="1"/>
                                          </p:val>
                                        </p:tav>
                                      </p:tavLst>
                                    </p:anim>
                                    <p:animScale>
                                      <p:cBhvr>
                                        <p:cTn id="317" dur="26">
                                          <p:stCondLst>
                                            <p:cond delay="650"/>
                                          </p:stCondLst>
                                        </p:cTn>
                                        <p:tgtEl>
                                          <p:spTgt spid="25"/>
                                        </p:tgtEl>
                                      </p:cBhvr>
                                      <p:to x="100000" y="60000"/>
                                    </p:animScale>
                                    <p:animScale>
                                      <p:cBhvr>
                                        <p:cTn id="318" dur="166" decel="50000">
                                          <p:stCondLst>
                                            <p:cond delay="676"/>
                                          </p:stCondLst>
                                        </p:cTn>
                                        <p:tgtEl>
                                          <p:spTgt spid="25"/>
                                        </p:tgtEl>
                                      </p:cBhvr>
                                      <p:to x="100000" y="100000"/>
                                    </p:animScale>
                                    <p:animScale>
                                      <p:cBhvr>
                                        <p:cTn id="319" dur="26">
                                          <p:stCondLst>
                                            <p:cond delay="1312"/>
                                          </p:stCondLst>
                                        </p:cTn>
                                        <p:tgtEl>
                                          <p:spTgt spid="25"/>
                                        </p:tgtEl>
                                      </p:cBhvr>
                                      <p:to x="100000" y="80000"/>
                                    </p:animScale>
                                    <p:animScale>
                                      <p:cBhvr>
                                        <p:cTn id="320" dur="166" decel="50000">
                                          <p:stCondLst>
                                            <p:cond delay="1338"/>
                                          </p:stCondLst>
                                        </p:cTn>
                                        <p:tgtEl>
                                          <p:spTgt spid="25"/>
                                        </p:tgtEl>
                                      </p:cBhvr>
                                      <p:to x="100000" y="100000"/>
                                    </p:animScale>
                                    <p:animScale>
                                      <p:cBhvr>
                                        <p:cTn id="321" dur="26">
                                          <p:stCondLst>
                                            <p:cond delay="1642"/>
                                          </p:stCondLst>
                                        </p:cTn>
                                        <p:tgtEl>
                                          <p:spTgt spid="25"/>
                                        </p:tgtEl>
                                      </p:cBhvr>
                                      <p:to x="100000" y="90000"/>
                                    </p:animScale>
                                    <p:animScale>
                                      <p:cBhvr>
                                        <p:cTn id="322" dur="166" decel="50000">
                                          <p:stCondLst>
                                            <p:cond delay="1668"/>
                                          </p:stCondLst>
                                        </p:cTn>
                                        <p:tgtEl>
                                          <p:spTgt spid="25"/>
                                        </p:tgtEl>
                                      </p:cBhvr>
                                      <p:to x="100000" y="100000"/>
                                    </p:animScale>
                                    <p:animScale>
                                      <p:cBhvr>
                                        <p:cTn id="323" dur="26">
                                          <p:stCondLst>
                                            <p:cond delay="1808"/>
                                          </p:stCondLst>
                                        </p:cTn>
                                        <p:tgtEl>
                                          <p:spTgt spid="25"/>
                                        </p:tgtEl>
                                      </p:cBhvr>
                                      <p:to x="100000" y="95000"/>
                                    </p:animScale>
                                    <p:animScale>
                                      <p:cBhvr>
                                        <p:cTn id="324" dur="166" decel="50000">
                                          <p:stCondLst>
                                            <p:cond delay="1834"/>
                                          </p:stCondLst>
                                        </p:cTn>
                                        <p:tgtEl>
                                          <p:spTgt spid="25"/>
                                        </p:tgtEl>
                                      </p:cBhvr>
                                      <p:to x="100000" y="100000"/>
                                    </p:animScale>
                                  </p:childTnLst>
                                </p:cTn>
                              </p:par>
                              <p:par>
                                <p:cTn id="325" presetID="26" presetClass="entr" presetSubtype="0" fill="hold" grpId="0" nodeType="withEffect">
                                  <p:stCondLst>
                                    <p:cond delay="0"/>
                                  </p:stCondLst>
                                  <p:childTnLst>
                                    <p:set>
                                      <p:cBhvr>
                                        <p:cTn id="326" dur="1" fill="hold">
                                          <p:stCondLst>
                                            <p:cond delay="0"/>
                                          </p:stCondLst>
                                        </p:cTn>
                                        <p:tgtEl>
                                          <p:spTgt spid="26"/>
                                        </p:tgtEl>
                                        <p:attrNameLst>
                                          <p:attrName>style.visibility</p:attrName>
                                        </p:attrNameLst>
                                      </p:cBhvr>
                                      <p:to>
                                        <p:strVal val="visible"/>
                                      </p:to>
                                    </p:set>
                                    <p:animEffect transition="in" filter="wipe(down)">
                                      <p:cBhvr>
                                        <p:cTn id="327" dur="580">
                                          <p:stCondLst>
                                            <p:cond delay="0"/>
                                          </p:stCondLst>
                                        </p:cTn>
                                        <p:tgtEl>
                                          <p:spTgt spid="26"/>
                                        </p:tgtEl>
                                      </p:cBhvr>
                                    </p:animEffect>
                                    <p:anim calcmode="lin" valueType="num">
                                      <p:cBhvr>
                                        <p:cTn id="328" dur="1822"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329" dur="664"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330" dur="664" tmFilter="0, 0; 0.125,0.2665; 0.25,0.4; 0.375,0.465; 0.5,0.5;  0.625,0.535; 0.75,0.6; 0.875,0.7335; 1,1">
                                          <p:stCondLst>
                                            <p:cond delay="664"/>
                                          </p:stCondLst>
                                        </p:cTn>
                                        <p:tgtEl>
                                          <p:spTgt spid="26"/>
                                        </p:tgtEl>
                                        <p:attrNameLst>
                                          <p:attrName>ppt_y</p:attrName>
                                        </p:attrNameLst>
                                      </p:cBhvr>
                                      <p:tavLst>
                                        <p:tav tm="0" fmla="#ppt_y-sin(pi*$)/9">
                                          <p:val>
                                            <p:fltVal val="0"/>
                                          </p:val>
                                        </p:tav>
                                        <p:tav tm="100000">
                                          <p:val>
                                            <p:fltVal val="1"/>
                                          </p:val>
                                        </p:tav>
                                      </p:tavLst>
                                    </p:anim>
                                    <p:anim calcmode="lin" valueType="num">
                                      <p:cBhvr>
                                        <p:cTn id="331" dur="332" tmFilter="0, 0; 0.125,0.2665; 0.25,0.4; 0.375,0.465; 0.5,0.5;  0.625,0.535; 0.75,0.6; 0.875,0.7335; 1,1">
                                          <p:stCondLst>
                                            <p:cond delay="1324"/>
                                          </p:stCondLst>
                                        </p:cTn>
                                        <p:tgtEl>
                                          <p:spTgt spid="26"/>
                                        </p:tgtEl>
                                        <p:attrNameLst>
                                          <p:attrName>ppt_y</p:attrName>
                                        </p:attrNameLst>
                                      </p:cBhvr>
                                      <p:tavLst>
                                        <p:tav tm="0" fmla="#ppt_y-sin(pi*$)/27">
                                          <p:val>
                                            <p:fltVal val="0"/>
                                          </p:val>
                                        </p:tav>
                                        <p:tav tm="100000">
                                          <p:val>
                                            <p:fltVal val="1"/>
                                          </p:val>
                                        </p:tav>
                                      </p:tavLst>
                                    </p:anim>
                                    <p:anim calcmode="lin" valueType="num">
                                      <p:cBhvr>
                                        <p:cTn id="332" dur="164" tmFilter="0, 0; 0.125,0.2665; 0.25,0.4; 0.375,0.465; 0.5,0.5;  0.625,0.535; 0.75,0.6; 0.875,0.7335; 1,1">
                                          <p:stCondLst>
                                            <p:cond delay="1656"/>
                                          </p:stCondLst>
                                        </p:cTn>
                                        <p:tgtEl>
                                          <p:spTgt spid="26"/>
                                        </p:tgtEl>
                                        <p:attrNameLst>
                                          <p:attrName>ppt_y</p:attrName>
                                        </p:attrNameLst>
                                      </p:cBhvr>
                                      <p:tavLst>
                                        <p:tav tm="0" fmla="#ppt_y-sin(pi*$)/81">
                                          <p:val>
                                            <p:fltVal val="0"/>
                                          </p:val>
                                        </p:tav>
                                        <p:tav tm="100000">
                                          <p:val>
                                            <p:fltVal val="1"/>
                                          </p:val>
                                        </p:tav>
                                      </p:tavLst>
                                    </p:anim>
                                    <p:animScale>
                                      <p:cBhvr>
                                        <p:cTn id="333" dur="26">
                                          <p:stCondLst>
                                            <p:cond delay="650"/>
                                          </p:stCondLst>
                                        </p:cTn>
                                        <p:tgtEl>
                                          <p:spTgt spid="26"/>
                                        </p:tgtEl>
                                      </p:cBhvr>
                                      <p:to x="100000" y="60000"/>
                                    </p:animScale>
                                    <p:animScale>
                                      <p:cBhvr>
                                        <p:cTn id="334" dur="166" decel="50000">
                                          <p:stCondLst>
                                            <p:cond delay="676"/>
                                          </p:stCondLst>
                                        </p:cTn>
                                        <p:tgtEl>
                                          <p:spTgt spid="26"/>
                                        </p:tgtEl>
                                      </p:cBhvr>
                                      <p:to x="100000" y="100000"/>
                                    </p:animScale>
                                    <p:animScale>
                                      <p:cBhvr>
                                        <p:cTn id="335" dur="26">
                                          <p:stCondLst>
                                            <p:cond delay="1312"/>
                                          </p:stCondLst>
                                        </p:cTn>
                                        <p:tgtEl>
                                          <p:spTgt spid="26"/>
                                        </p:tgtEl>
                                      </p:cBhvr>
                                      <p:to x="100000" y="80000"/>
                                    </p:animScale>
                                    <p:animScale>
                                      <p:cBhvr>
                                        <p:cTn id="336" dur="166" decel="50000">
                                          <p:stCondLst>
                                            <p:cond delay="1338"/>
                                          </p:stCondLst>
                                        </p:cTn>
                                        <p:tgtEl>
                                          <p:spTgt spid="26"/>
                                        </p:tgtEl>
                                      </p:cBhvr>
                                      <p:to x="100000" y="100000"/>
                                    </p:animScale>
                                    <p:animScale>
                                      <p:cBhvr>
                                        <p:cTn id="337" dur="26">
                                          <p:stCondLst>
                                            <p:cond delay="1642"/>
                                          </p:stCondLst>
                                        </p:cTn>
                                        <p:tgtEl>
                                          <p:spTgt spid="26"/>
                                        </p:tgtEl>
                                      </p:cBhvr>
                                      <p:to x="100000" y="90000"/>
                                    </p:animScale>
                                    <p:animScale>
                                      <p:cBhvr>
                                        <p:cTn id="338" dur="166" decel="50000">
                                          <p:stCondLst>
                                            <p:cond delay="1668"/>
                                          </p:stCondLst>
                                        </p:cTn>
                                        <p:tgtEl>
                                          <p:spTgt spid="26"/>
                                        </p:tgtEl>
                                      </p:cBhvr>
                                      <p:to x="100000" y="100000"/>
                                    </p:animScale>
                                    <p:animScale>
                                      <p:cBhvr>
                                        <p:cTn id="339" dur="26">
                                          <p:stCondLst>
                                            <p:cond delay="1808"/>
                                          </p:stCondLst>
                                        </p:cTn>
                                        <p:tgtEl>
                                          <p:spTgt spid="26"/>
                                        </p:tgtEl>
                                      </p:cBhvr>
                                      <p:to x="100000" y="95000"/>
                                    </p:animScale>
                                    <p:animScale>
                                      <p:cBhvr>
                                        <p:cTn id="340" dur="166" decel="50000">
                                          <p:stCondLst>
                                            <p:cond delay="1834"/>
                                          </p:stCondLst>
                                        </p:cTn>
                                        <p:tgtEl>
                                          <p:spTgt spid="26"/>
                                        </p:tgtEl>
                                      </p:cBhvr>
                                      <p:to x="100000" y="100000"/>
                                    </p:animScale>
                                  </p:childTnLst>
                                </p:cTn>
                              </p:par>
                              <p:par>
                                <p:cTn id="341" presetID="26" presetClass="entr" presetSubtype="0" fill="hold" grpId="0" nodeType="withEffect">
                                  <p:stCondLst>
                                    <p:cond delay="0"/>
                                  </p:stCondLst>
                                  <p:childTnLst>
                                    <p:set>
                                      <p:cBhvr>
                                        <p:cTn id="342" dur="1" fill="hold">
                                          <p:stCondLst>
                                            <p:cond delay="0"/>
                                          </p:stCondLst>
                                        </p:cTn>
                                        <p:tgtEl>
                                          <p:spTgt spid="27"/>
                                        </p:tgtEl>
                                        <p:attrNameLst>
                                          <p:attrName>style.visibility</p:attrName>
                                        </p:attrNameLst>
                                      </p:cBhvr>
                                      <p:to>
                                        <p:strVal val="visible"/>
                                      </p:to>
                                    </p:set>
                                    <p:animEffect transition="in" filter="wipe(down)">
                                      <p:cBhvr>
                                        <p:cTn id="343" dur="580">
                                          <p:stCondLst>
                                            <p:cond delay="0"/>
                                          </p:stCondLst>
                                        </p:cTn>
                                        <p:tgtEl>
                                          <p:spTgt spid="27"/>
                                        </p:tgtEl>
                                      </p:cBhvr>
                                    </p:animEffect>
                                    <p:anim calcmode="lin" valueType="num">
                                      <p:cBhvr>
                                        <p:cTn id="344" dur="1822"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345" dur="664"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346" dur="664" tmFilter="0, 0; 0.125,0.2665; 0.25,0.4; 0.375,0.465; 0.5,0.5;  0.625,0.535; 0.75,0.6; 0.875,0.7335; 1,1">
                                          <p:stCondLst>
                                            <p:cond delay="664"/>
                                          </p:stCondLst>
                                        </p:cTn>
                                        <p:tgtEl>
                                          <p:spTgt spid="27"/>
                                        </p:tgtEl>
                                        <p:attrNameLst>
                                          <p:attrName>ppt_y</p:attrName>
                                        </p:attrNameLst>
                                      </p:cBhvr>
                                      <p:tavLst>
                                        <p:tav tm="0" fmla="#ppt_y-sin(pi*$)/9">
                                          <p:val>
                                            <p:fltVal val="0"/>
                                          </p:val>
                                        </p:tav>
                                        <p:tav tm="100000">
                                          <p:val>
                                            <p:fltVal val="1"/>
                                          </p:val>
                                        </p:tav>
                                      </p:tavLst>
                                    </p:anim>
                                    <p:anim calcmode="lin" valueType="num">
                                      <p:cBhvr>
                                        <p:cTn id="347" dur="332" tmFilter="0, 0; 0.125,0.2665; 0.25,0.4; 0.375,0.465; 0.5,0.5;  0.625,0.535; 0.75,0.6; 0.875,0.7335; 1,1">
                                          <p:stCondLst>
                                            <p:cond delay="1324"/>
                                          </p:stCondLst>
                                        </p:cTn>
                                        <p:tgtEl>
                                          <p:spTgt spid="27"/>
                                        </p:tgtEl>
                                        <p:attrNameLst>
                                          <p:attrName>ppt_y</p:attrName>
                                        </p:attrNameLst>
                                      </p:cBhvr>
                                      <p:tavLst>
                                        <p:tav tm="0" fmla="#ppt_y-sin(pi*$)/27">
                                          <p:val>
                                            <p:fltVal val="0"/>
                                          </p:val>
                                        </p:tav>
                                        <p:tav tm="100000">
                                          <p:val>
                                            <p:fltVal val="1"/>
                                          </p:val>
                                        </p:tav>
                                      </p:tavLst>
                                    </p:anim>
                                    <p:anim calcmode="lin" valueType="num">
                                      <p:cBhvr>
                                        <p:cTn id="348" dur="164" tmFilter="0, 0; 0.125,0.2665; 0.25,0.4; 0.375,0.465; 0.5,0.5;  0.625,0.535; 0.75,0.6; 0.875,0.7335; 1,1">
                                          <p:stCondLst>
                                            <p:cond delay="1656"/>
                                          </p:stCondLst>
                                        </p:cTn>
                                        <p:tgtEl>
                                          <p:spTgt spid="27"/>
                                        </p:tgtEl>
                                        <p:attrNameLst>
                                          <p:attrName>ppt_y</p:attrName>
                                        </p:attrNameLst>
                                      </p:cBhvr>
                                      <p:tavLst>
                                        <p:tav tm="0" fmla="#ppt_y-sin(pi*$)/81">
                                          <p:val>
                                            <p:fltVal val="0"/>
                                          </p:val>
                                        </p:tav>
                                        <p:tav tm="100000">
                                          <p:val>
                                            <p:fltVal val="1"/>
                                          </p:val>
                                        </p:tav>
                                      </p:tavLst>
                                    </p:anim>
                                    <p:animScale>
                                      <p:cBhvr>
                                        <p:cTn id="349" dur="26">
                                          <p:stCondLst>
                                            <p:cond delay="650"/>
                                          </p:stCondLst>
                                        </p:cTn>
                                        <p:tgtEl>
                                          <p:spTgt spid="27"/>
                                        </p:tgtEl>
                                      </p:cBhvr>
                                      <p:to x="100000" y="60000"/>
                                    </p:animScale>
                                    <p:animScale>
                                      <p:cBhvr>
                                        <p:cTn id="350" dur="166" decel="50000">
                                          <p:stCondLst>
                                            <p:cond delay="676"/>
                                          </p:stCondLst>
                                        </p:cTn>
                                        <p:tgtEl>
                                          <p:spTgt spid="27"/>
                                        </p:tgtEl>
                                      </p:cBhvr>
                                      <p:to x="100000" y="100000"/>
                                    </p:animScale>
                                    <p:animScale>
                                      <p:cBhvr>
                                        <p:cTn id="351" dur="26">
                                          <p:stCondLst>
                                            <p:cond delay="1312"/>
                                          </p:stCondLst>
                                        </p:cTn>
                                        <p:tgtEl>
                                          <p:spTgt spid="27"/>
                                        </p:tgtEl>
                                      </p:cBhvr>
                                      <p:to x="100000" y="80000"/>
                                    </p:animScale>
                                    <p:animScale>
                                      <p:cBhvr>
                                        <p:cTn id="352" dur="166" decel="50000">
                                          <p:stCondLst>
                                            <p:cond delay="1338"/>
                                          </p:stCondLst>
                                        </p:cTn>
                                        <p:tgtEl>
                                          <p:spTgt spid="27"/>
                                        </p:tgtEl>
                                      </p:cBhvr>
                                      <p:to x="100000" y="100000"/>
                                    </p:animScale>
                                    <p:animScale>
                                      <p:cBhvr>
                                        <p:cTn id="353" dur="26">
                                          <p:stCondLst>
                                            <p:cond delay="1642"/>
                                          </p:stCondLst>
                                        </p:cTn>
                                        <p:tgtEl>
                                          <p:spTgt spid="27"/>
                                        </p:tgtEl>
                                      </p:cBhvr>
                                      <p:to x="100000" y="90000"/>
                                    </p:animScale>
                                    <p:animScale>
                                      <p:cBhvr>
                                        <p:cTn id="354" dur="166" decel="50000">
                                          <p:stCondLst>
                                            <p:cond delay="1668"/>
                                          </p:stCondLst>
                                        </p:cTn>
                                        <p:tgtEl>
                                          <p:spTgt spid="27"/>
                                        </p:tgtEl>
                                      </p:cBhvr>
                                      <p:to x="100000" y="100000"/>
                                    </p:animScale>
                                    <p:animScale>
                                      <p:cBhvr>
                                        <p:cTn id="355" dur="26">
                                          <p:stCondLst>
                                            <p:cond delay="1808"/>
                                          </p:stCondLst>
                                        </p:cTn>
                                        <p:tgtEl>
                                          <p:spTgt spid="27"/>
                                        </p:tgtEl>
                                      </p:cBhvr>
                                      <p:to x="100000" y="95000"/>
                                    </p:animScale>
                                    <p:animScale>
                                      <p:cBhvr>
                                        <p:cTn id="356" dur="166" decel="50000">
                                          <p:stCondLst>
                                            <p:cond delay="1834"/>
                                          </p:stCondLst>
                                        </p:cTn>
                                        <p:tgtEl>
                                          <p:spTgt spid="27"/>
                                        </p:tgtEl>
                                      </p:cBhvr>
                                      <p:to x="100000" y="100000"/>
                                    </p:animScale>
                                  </p:childTnLst>
                                </p:cTn>
                              </p:par>
                              <p:par>
                                <p:cTn id="357" presetID="26" presetClass="entr" presetSubtype="0" fill="hold" grpId="0" nodeType="withEffect">
                                  <p:stCondLst>
                                    <p:cond delay="0"/>
                                  </p:stCondLst>
                                  <p:childTnLst>
                                    <p:set>
                                      <p:cBhvr>
                                        <p:cTn id="358" dur="1" fill="hold">
                                          <p:stCondLst>
                                            <p:cond delay="0"/>
                                          </p:stCondLst>
                                        </p:cTn>
                                        <p:tgtEl>
                                          <p:spTgt spid="28"/>
                                        </p:tgtEl>
                                        <p:attrNameLst>
                                          <p:attrName>style.visibility</p:attrName>
                                        </p:attrNameLst>
                                      </p:cBhvr>
                                      <p:to>
                                        <p:strVal val="visible"/>
                                      </p:to>
                                    </p:set>
                                    <p:animEffect transition="in" filter="wipe(down)">
                                      <p:cBhvr>
                                        <p:cTn id="359" dur="580">
                                          <p:stCondLst>
                                            <p:cond delay="0"/>
                                          </p:stCondLst>
                                        </p:cTn>
                                        <p:tgtEl>
                                          <p:spTgt spid="28"/>
                                        </p:tgtEl>
                                      </p:cBhvr>
                                    </p:animEffect>
                                    <p:anim calcmode="lin" valueType="num">
                                      <p:cBhvr>
                                        <p:cTn id="360" dur="1822"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361" dur="664"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362" dur="664" tmFilter="0, 0; 0.125,0.2665; 0.25,0.4; 0.375,0.465; 0.5,0.5;  0.625,0.535; 0.75,0.6; 0.875,0.7335; 1,1">
                                          <p:stCondLst>
                                            <p:cond delay="664"/>
                                          </p:stCondLst>
                                        </p:cTn>
                                        <p:tgtEl>
                                          <p:spTgt spid="28"/>
                                        </p:tgtEl>
                                        <p:attrNameLst>
                                          <p:attrName>ppt_y</p:attrName>
                                        </p:attrNameLst>
                                      </p:cBhvr>
                                      <p:tavLst>
                                        <p:tav tm="0" fmla="#ppt_y-sin(pi*$)/9">
                                          <p:val>
                                            <p:fltVal val="0"/>
                                          </p:val>
                                        </p:tav>
                                        <p:tav tm="100000">
                                          <p:val>
                                            <p:fltVal val="1"/>
                                          </p:val>
                                        </p:tav>
                                      </p:tavLst>
                                    </p:anim>
                                    <p:anim calcmode="lin" valueType="num">
                                      <p:cBhvr>
                                        <p:cTn id="363" dur="332" tmFilter="0, 0; 0.125,0.2665; 0.25,0.4; 0.375,0.465; 0.5,0.5;  0.625,0.535; 0.75,0.6; 0.875,0.7335; 1,1">
                                          <p:stCondLst>
                                            <p:cond delay="1324"/>
                                          </p:stCondLst>
                                        </p:cTn>
                                        <p:tgtEl>
                                          <p:spTgt spid="28"/>
                                        </p:tgtEl>
                                        <p:attrNameLst>
                                          <p:attrName>ppt_y</p:attrName>
                                        </p:attrNameLst>
                                      </p:cBhvr>
                                      <p:tavLst>
                                        <p:tav tm="0" fmla="#ppt_y-sin(pi*$)/27">
                                          <p:val>
                                            <p:fltVal val="0"/>
                                          </p:val>
                                        </p:tav>
                                        <p:tav tm="100000">
                                          <p:val>
                                            <p:fltVal val="1"/>
                                          </p:val>
                                        </p:tav>
                                      </p:tavLst>
                                    </p:anim>
                                    <p:anim calcmode="lin" valueType="num">
                                      <p:cBhvr>
                                        <p:cTn id="364" dur="164" tmFilter="0, 0; 0.125,0.2665; 0.25,0.4; 0.375,0.465; 0.5,0.5;  0.625,0.535; 0.75,0.6; 0.875,0.7335; 1,1">
                                          <p:stCondLst>
                                            <p:cond delay="1656"/>
                                          </p:stCondLst>
                                        </p:cTn>
                                        <p:tgtEl>
                                          <p:spTgt spid="28"/>
                                        </p:tgtEl>
                                        <p:attrNameLst>
                                          <p:attrName>ppt_y</p:attrName>
                                        </p:attrNameLst>
                                      </p:cBhvr>
                                      <p:tavLst>
                                        <p:tav tm="0" fmla="#ppt_y-sin(pi*$)/81">
                                          <p:val>
                                            <p:fltVal val="0"/>
                                          </p:val>
                                        </p:tav>
                                        <p:tav tm="100000">
                                          <p:val>
                                            <p:fltVal val="1"/>
                                          </p:val>
                                        </p:tav>
                                      </p:tavLst>
                                    </p:anim>
                                    <p:animScale>
                                      <p:cBhvr>
                                        <p:cTn id="365" dur="26">
                                          <p:stCondLst>
                                            <p:cond delay="650"/>
                                          </p:stCondLst>
                                        </p:cTn>
                                        <p:tgtEl>
                                          <p:spTgt spid="28"/>
                                        </p:tgtEl>
                                      </p:cBhvr>
                                      <p:to x="100000" y="60000"/>
                                    </p:animScale>
                                    <p:animScale>
                                      <p:cBhvr>
                                        <p:cTn id="366" dur="166" decel="50000">
                                          <p:stCondLst>
                                            <p:cond delay="676"/>
                                          </p:stCondLst>
                                        </p:cTn>
                                        <p:tgtEl>
                                          <p:spTgt spid="28"/>
                                        </p:tgtEl>
                                      </p:cBhvr>
                                      <p:to x="100000" y="100000"/>
                                    </p:animScale>
                                    <p:animScale>
                                      <p:cBhvr>
                                        <p:cTn id="367" dur="26">
                                          <p:stCondLst>
                                            <p:cond delay="1312"/>
                                          </p:stCondLst>
                                        </p:cTn>
                                        <p:tgtEl>
                                          <p:spTgt spid="28"/>
                                        </p:tgtEl>
                                      </p:cBhvr>
                                      <p:to x="100000" y="80000"/>
                                    </p:animScale>
                                    <p:animScale>
                                      <p:cBhvr>
                                        <p:cTn id="368" dur="166" decel="50000">
                                          <p:stCondLst>
                                            <p:cond delay="1338"/>
                                          </p:stCondLst>
                                        </p:cTn>
                                        <p:tgtEl>
                                          <p:spTgt spid="28"/>
                                        </p:tgtEl>
                                      </p:cBhvr>
                                      <p:to x="100000" y="100000"/>
                                    </p:animScale>
                                    <p:animScale>
                                      <p:cBhvr>
                                        <p:cTn id="369" dur="26">
                                          <p:stCondLst>
                                            <p:cond delay="1642"/>
                                          </p:stCondLst>
                                        </p:cTn>
                                        <p:tgtEl>
                                          <p:spTgt spid="28"/>
                                        </p:tgtEl>
                                      </p:cBhvr>
                                      <p:to x="100000" y="90000"/>
                                    </p:animScale>
                                    <p:animScale>
                                      <p:cBhvr>
                                        <p:cTn id="370" dur="166" decel="50000">
                                          <p:stCondLst>
                                            <p:cond delay="1668"/>
                                          </p:stCondLst>
                                        </p:cTn>
                                        <p:tgtEl>
                                          <p:spTgt spid="28"/>
                                        </p:tgtEl>
                                      </p:cBhvr>
                                      <p:to x="100000" y="100000"/>
                                    </p:animScale>
                                    <p:animScale>
                                      <p:cBhvr>
                                        <p:cTn id="371" dur="26">
                                          <p:stCondLst>
                                            <p:cond delay="1808"/>
                                          </p:stCondLst>
                                        </p:cTn>
                                        <p:tgtEl>
                                          <p:spTgt spid="28"/>
                                        </p:tgtEl>
                                      </p:cBhvr>
                                      <p:to x="100000" y="95000"/>
                                    </p:animScale>
                                    <p:animScale>
                                      <p:cBhvr>
                                        <p:cTn id="372" dur="166" decel="50000">
                                          <p:stCondLst>
                                            <p:cond delay="1834"/>
                                          </p:stCondLst>
                                        </p:cTn>
                                        <p:tgtEl>
                                          <p:spTgt spid="28"/>
                                        </p:tgtEl>
                                      </p:cBhvr>
                                      <p:to x="100000" y="100000"/>
                                    </p:animScale>
                                  </p:childTnLst>
                                </p:cTn>
                              </p:par>
                              <p:par>
                                <p:cTn id="373" presetID="26" presetClass="entr" presetSubtype="0" fill="hold" grpId="0" nodeType="withEffect">
                                  <p:stCondLst>
                                    <p:cond delay="0"/>
                                  </p:stCondLst>
                                  <p:childTnLst>
                                    <p:set>
                                      <p:cBhvr>
                                        <p:cTn id="374" dur="1" fill="hold">
                                          <p:stCondLst>
                                            <p:cond delay="0"/>
                                          </p:stCondLst>
                                        </p:cTn>
                                        <p:tgtEl>
                                          <p:spTgt spid="29"/>
                                        </p:tgtEl>
                                        <p:attrNameLst>
                                          <p:attrName>style.visibility</p:attrName>
                                        </p:attrNameLst>
                                      </p:cBhvr>
                                      <p:to>
                                        <p:strVal val="visible"/>
                                      </p:to>
                                    </p:set>
                                    <p:animEffect transition="in" filter="wipe(down)">
                                      <p:cBhvr>
                                        <p:cTn id="375" dur="580">
                                          <p:stCondLst>
                                            <p:cond delay="0"/>
                                          </p:stCondLst>
                                        </p:cTn>
                                        <p:tgtEl>
                                          <p:spTgt spid="29"/>
                                        </p:tgtEl>
                                      </p:cBhvr>
                                    </p:animEffect>
                                    <p:anim calcmode="lin" valueType="num">
                                      <p:cBhvr>
                                        <p:cTn id="376" dur="1822"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377" dur="664"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378" dur="664" tmFilter="0, 0; 0.125,0.2665; 0.25,0.4; 0.375,0.465; 0.5,0.5;  0.625,0.535; 0.75,0.6; 0.875,0.7335; 1,1">
                                          <p:stCondLst>
                                            <p:cond delay="664"/>
                                          </p:stCondLst>
                                        </p:cTn>
                                        <p:tgtEl>
                                          <p:spTgt spid="29"/>
                                        </p:tgtEl>
                                        <p:attrNameLst>
                                          <p:attrName>ppt_y</p:attrName>
                                        </p:attrNameLst>
                                      </p:cBhvr>
                                      <p:tavLst>
                                        <p:tav tm="0" fmla="#ppt_y-sin(pi*$)/9">
                                          <p:val>
                                            <p:fltVal val="0"/>
                                          </p:val>
                                        </p:tav>
                                        <p:tav tm="100000">
                                          <p:val>
                                            <p:fltVal val="1"/>
                                          </p:val>
                                        </p:tav>
                                      </p:tavLst>
                                    </p:anim>
                                    <p:anim calcmode="lin" valueType="num">
                                      <p:cBhvr>
                                        <p:cTn id="379" dur="332" tmFilter="0, 0; 0.125,0.2665; 0.25,0.4; 0.375,0.465; 0.5,0.5;  0.625,0.535; 0.75,0.6; 0.875,0.7335; 1,1">
                                          <p:stCondLst>
                                            <p:cond delay="1324"/>
                                          </p:stCondLst>
                                        </p:cTn>
                                        <p:tgtEl>
                                          <p:spTgt spid="29"/>
                                        </p:tgtEl>
                                        <p:attrNameLst>
                                          <p:attrName>ppt_y</p:attrName>
                                        </p:attrNameLst>
                                      </p:cBhvr>
                                      <p:tavLst>
                                        <p:tav tm="0" fmla="#ppt_y-sin(pi*$)/27">
                                          <p:val>
                                            <p:fltVal val="0"/>
                                          </p:val>
                                        </p:tav>
                                        <p:tav tm="100000">
                                          <p:val>
                                            <p:fltVal val="1"/>
                                          </p:val>
                                        </p:tav>
                                      </p:tavLst>
                                    </p:anim>
                                    <p:anim calcmode="lin" valueType="num">
                                      <p:cBhvr>
                                        <p:cTn id="380" dur="164" tmFilter="0, 0; 0.125,0.2665; 0.25,0.4; 0.375,0.465; 0.5,0.5;  0.625,0.535; 0.75,0.6; 0.875,0.7335; 1,1">
                                          <p:stCondLst>
                                            <p:cond delay="1656"/>
                                          </p:stCondLst>
                                        </p:cTn>
                                        <p:tgtEl>
                                          <p:spTgt spid="29"/>
                                        </p:tgtEl>
                                        <p:attrNameLst>
                                          <p:attrName>ppt_y</p:attrName>
                                        </p:attrNameLst>
                                      </p:cBhvr>
                                      <p:tavLst>
                                        <p:tav tm="0" fmla="#ppt_y-sin(pi*$)/81">
                                          <p:val>
                                            <p:fltVal val="0"/>
                                          </p:val>
                                        </p:tav>
                                        <p:tav tm="100000">
                                          <p:val>
                                            <p:fltVal val="1"/>
                                          </p:val>
                                        </p:tav>
                                      </p:tavLst>
                                    </p:anim>
                                    <p:animScale>
                                      <p:cBhvr>
                                        <p:cTn id="381" dur="26">
                                          <p:stCondLst>
                                            <p:cond delay="650"/>
                                          </p:stCondLst>
                                        </p:cTn>
                                        <p:tgtEl>
                                          <p:spTgt spid="29"/>
                                        </p:tgtEl>
                                      </p:cBhvr>
                                      <p:to x="100000" y="60000"/>
                                    </p:animScale>
                                    <p:animScale>
                                      <p:cBhvr>
                                        <p:cTn id="382" dur="166" decel="50000">
                                          <p:stCondLst>
                                            <p:cond delay="676"/>
                                          </p:stCondLst>
                                        </p:cTn>
                                        <p:tgtEl>
                                          <p:spTgt spid="29"/>
                                        </p:tgtEl>
                                      </p:cBhvr>
                                      <p:to x="100000" y="100000"/>
                                    </p:animScale>
                                    <p:animScale>
                                      <p:cBhvr>
                                        <p:cTn id="383" dur="26">
                                          <p:stCondLst>
                                            <p:cond delay="1312"/>
                                          </p:stCondLst>
                                        </p:cTn>
                                        <p:tgtEl>
                                          <p:spTgt spid="29"/>
                                        </p:tgtEl>
                                      </p:cBhvr>
                                      <p:to x="100000" y="80000"/>
                                    </p:animScale>
                                    <p:animScale>
                                      <p:cBhvr>
                                        <p:cTn id="384" dur="166" decel="50000">
                                          <p:stCondLst>
                                            <p:cond delay="1338"/>
                                          </p:stCondLst>
                                        </p:cTn>
                                        <p:tgtEl>
                                          <p:spTgt spid="29"/>
                                        </p:tgtEl>
                                      </p:cBhvr>
                                      <p:to x="100000" y="100000"/>
                                    </p:animScale>
                                    <p:animScale>
                                      <p:cBhvr>
                                        <p:cTn id="385" dur="26">
                                          <p:stCondLst>
                                            <p:cond delay="1642"/>
                                          </p:stCondLst>
                                        </p:cTn>
                                        <p:tgtEl>
                                          <p:spTgt spid="29"/>
                                        </p:tgtEl>
                                      </p:cBhvr>
                                      <p:to x="100000" y="90000"/>
                                    </p:animScale>
                                    <p:animScale>
                                      <p:cBhvr>
                                        <p:cTn id="386" dur="166" decel="50000">
                                          <p:stCondLst>
                                            <p:cond delay="1668"/>
                                          </p:stCondLst>
                                        </p:cTn>
                                        <p:tgtEl>
                                          <p:spTgt spid="29"/>
                                        </p:tgtEl>
                                      </p:cBhvr>
                                      <p:to x="100000" y="100000"/>
                                    </p:animScale>
                                    <p:animScale>
                                      <p:cBhvr>
                                        <p:cTn id="387" dur="26">
                                          <p:stCondLst>
                                            <p:cond delay="1808"/>
                                          </p:stCondLst>
                                        </p:cTn>
                                        <p:tgtEl>
                                          <p:spTgt spid="29"/>
                                        </p:tgtEl>
                                      </p:cBhvr>
                                      <p:to x="100000" y="95000"/>
                                    </p:animScale>
                                    <p:animScale>
                                      <p:cBhvr>
                                        <p:cTn id="388" dur="166" decel="50000">
                                          <p:stCondLst>
                                            <p:cond delay="1834"/>
                                          </p:stCondLst>
                                        </p:cTn>
                                        <p:tgtEl>
                                          <p:spTgt spid="29"/>
                                        </p:tgtEl>
                                      </p:cBhvr>
                                      <p:to x="100000" y="100000"/>
                                    </p:animScale>
                                  </p:childTnLst>
                                </p:cTn>
                              </p:par>
                              <p:par>
                                <p:cTn id="389" presetID="26" presetClass="entr" presetSubtype="0" fill="hold" grpId="0" nodeType="withEffect">
                                  <p:stCondLst>
                                    <p:cond delay="0"/>
                                  </p:stCondLst>
                                  <p:childTnLst>
                                    <p:set>
                                      <p:cBhvr>
                                        <p:cTn id="390" dur="1" fill="hold">
                                          <p:stCondLst>
                                            <p:cond delay="0"/>
                                          </p:stCondLst>
                                        </p:cTn>
                                        <p:tgtEl>
                                          <p:spTgt spid="30"/>
                                        </p:tgtEl>
                                        <p:attrNameLst>
                                          <p:attrName>style.visibility</p:attrName>
                                        </p:attrNameLst>
                                      </p:cBhvr>
                                      <p:to>
                                        <p:strVal val="visible"/>
                                      </p:to>
                                    </p:set>
                                    <p:animEffect transition="in" filter="wipe(down)">
                                      <p:cBhvr>
                                        <p:cTn id="391" dur="580">
                                          <p:stCondLst>
                                            <p:cond delay="0"/>
                                          </p:stCondLst>
                                        </p:cTn>
                                        <p:tgtEl>
                                          <p:spTgt spid="30"/>
                                        </p:tgtEl>
                                      </p:cBhvr>
                                    </p:animEffect>
                                    <p:anim calcmode="lin" valueType="num">
                                      <p:cBhvr>
                                        <p:cTn id="392" dur="1822"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393" dur="664"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394" dur="664" tmFilter="0, 0; 0.125,0.2665; 0.25,0.4; 0.375,0.465; 0.5,0.5;  0.625,0.535; 0.75,0.6; 0.875,0.7335; 1,1">
                                          <p:stCondLst>
                                            <p:cond delay="664"/>
                                          </p:stCondLst>
                                        </p:cTn>
                                        <p:tgtEl>
                                          <p:spTgt spid="30"/>
                                        </p:tgtEl>
                                        <p:attrNameLst>
                                          <p:attrName>ppt_y</p:attrName>
                                        </p:attrNameLst>
                                      </p:cBhvr>
                                      <p:tavLst>
                                        <p:tav tm="0" fmla="#ppt_y-sin(pi*$)/9">
                                          <p:val>
                                            <p:fltVal val="0"/>
                                          </p:val>
                                        </p:tav>
                                        <p:tav tm="100000">
                                          <p:val>
                                            <p:fltVal val="1"/>
                                          </p:val>
                                        </p:tav>
                                      </p:tavLst>
                                    </p:anim>
                                    <p:anim calcmode="lin" valueType="num">
                                      <p:cBhvr>
                                        <p:cTn id="395" dur="332" tmFilter="0, 0; 0.125,0.2665; 0.25,0.4; 0.375,0.465; 0.5,0.5;  0.625,0.535; 0.75,0.6; 0.875,0.7335; 1,1">
                                          <p:stCondLst>
                                            <p:cond delay="1324"/>
                                          </p:stCondLst>
                                        </p:cTn>
                                        <p:tgtEl>
                                          <p:spTgt spid="30"/>
                                        </p:tgtEl>
                                        <p:attrNameLst>
                                          <p:attrName>ppt_y</p:attrName>
                                        </p:attrNameLst>
                                      </p:cBhvr>
                                      <p:tavLst>
                                        <p:tav tm="0" fmla="#ppt_y-sin(pi*$)/27">
                                          <p:val>
                                            <p:fltVal val="0"/>
                                          </p:val>
                                        </p:tav>
                                        <p:tav tm="100000">
                                          <p:val>
                                            <p:fltVal val="1"/>
                                          </p:val>
                                        </p:tav>
                                      </p:tavLst>
                                    </p:anim>
                                    <p:anim calcmode="lin" valueType="num">
                                      <p:cBhvr>
                                        <p:cTn id="396" dur="164" tmFilter="0, 0; 0.125,0.2665; 0.25,0.4; 0.375,0.465; 0.5,0.5;  0.625,0.535; 0.75,0.6; 0.875,0.7335; 1,1">
                                          <p:stCondLst>
                                            <p:cond delay="1656"/>
                                          </p:stCondLst>
                                        </p:cTn>
                                        <p:tgtEl>
                                          <p:spTgt spid="30"/>
                                        </p:tgtEl>
                                        <p:attrNameLst>
                                          <p:attrName>ppt_y</p:attrName>
                                        </p:attrNameLst>
                                      </p:cBhvr>
                                      <p:tavLst>
                                        <p:tav tm="0" fmla="#ppt_y-sin(pi*$)/81">
                                          <p:val>
                                            <p:fltVal val="0"/>
                                          </p:val>
                                        </p:tav>
                                        <p:tav tm="100000">
                                          <p:val>
                                            <p:fltVal val="1"/>
                                          </p:val>
                                        </p:tav>
                                      </p:tavLst>
                                    </p:anim>
                                    <p:animScale>
                                      <p:cBhvr>
                                        <p:cTn id="397" dur="26">
                                          <p:stCondLst>
                                            <p:cond delay="650"/>
                                          </p:stCondLst>
                                        </p:cTn>
                                        <p:tgtEl>
                                          <p:spTgt spid="30"/>
                                        </p:tgtEl>
                                      </p:cBhvr>
                                      <p:to x="100000" y="60000"/>
                                    </p:animScale>
                                    <p:animScale>
                                      <p:cBhvr>
                                        <p:cTn id="398" dur="166" decel="50000">
                                          <p:stCondLst>
                                            <p:cond delay="676"/>
                                          </p:stCondLst>
                                        </p:cTn>
                                        <p:tgtEl>
                                          <p:spTgt spid="30"/>
                                        </p:tgtEl>
                                      </p:cBhvr>
                                      <p:to x="100000" y="100000"/>
                                    </p:animScale>
                                    <p:animScale>
                                      <p:cBhvr>
                                        <p:cTn id="399" dur="26">
                                          <p:stCondLst>
                                            <p:cond delay="1312"/>
                                          </p:stCondLst>
                                        </p:cTn>
                                        <p:tgtEl>
                                          <p:spTgt spid="30"/>
                                        </p:tgtEl>
                                      </p:cBhvr>
                                      <p:to x="100000" y="80000"/>
                                    </p:animScale>
                                    <p:animScale>
                                      <p:cBhvr>
                                        <p:cTn id="400" dur="166" decel="50000">
                                          <p:stCondLst>
                                            <p:cond delay="1338"/>
                                          </p:stCondLst>
                                        </p:cTn>
                                        <p:tgtEl>
                                          <p:spTgt spid="30"/>
                                        </p:tgtEl>
                                      </p:cBhvr>
                                      <p:to x="100000" y="100000"/>
                                    </p:animScale>
                                    <p:animScale>
                                      <p:cBhvr>
                                        <p:cTn id="401" dur="26">
                                          <p:stCondLst>
                                            <p:cond delay="1642"/>
                                          </p:stCondLst>
                                        </p:cTn>
                                        <p:tgtEl>
                                          <p:spTgt spid="30"/>
                                        </p:tgtEl>
                                      </p:cBhvr>
                                      <p:to x="100000" y="90000"/>
                                    </p:animScale>
                                    <p:animScale>
                                      <p:cBhvr>
                                        <p:cTn id="402" dur="166" decel="50000">
                                          <p:stCondLst>
                                            <p:cond delay="1668"/>
                                          </p:stCondLst>
                                        </p:cTn>
                                        <p:tgtEl>
                                          <p:spTgt spid="30"/>
                                        </p:tgtEl>
                                      </p:cBhvr>
                                      <p:to x="100000" y="100000"/>
                                    </p:animScale>
                                    <p:animScale>
                                      <p:cBhvr>
                                        <p:cTn id="403" dur="26">
                                          <p:stCondLst>
                                            <p:cond delay="1808"/>
                                          </p:stCondLst>
                                        </p:cTn>
                                        <p:tgtEl>
                                          <p:spTgt spid="30"/>
                                        </p:tgtEl>
                                      </p:cBhvr>
                                      <p:to x="100000" y="95000"/>
                                    </p:animScale>
                                    <p:animScale>
                                      <p:cBhvr>
                                        <p:cTn id="404" dur="166" decel="50000">
                                          <p:stCondLst>
                                            <p:cond delay="1834"/>
                                          </p:stCondLst>
                                        </p:cTn>
                                        <p:tgtEl>
                                          <p:spTgt spid="30"/>
                                        </p:tgtEl>
                                      </p:cBhvr>
                                      <p:to x="100000" y="100000"/>
                                    </p:animScale>
                                  </p:childTnLst>
                                </p:cTn>
                              </p:par>
                              <p:par>
                                <p:cTn id="405" presetID="26" presetClass="entr" presetSubtype="0" fill="hold" grpId="0" nodeType="withEffect">
                                  <p:stCondLst>
                                    <p:cond delay="0"/>
                                  </p:stCondLst>
                                  <p:childTnLst>
                                    <p:set>
                                      <p:cBhvr>
                                        <p:cTn id="406" dur="1" fill="hold">
                                          <p:stCondLst>
                                            <p:cond delay="0"/>
                                          </p:stCondLst>
                                        </p:cTn>
                                        <p:tgtEl>
                                          <p:spTgt spid="31"/>
                                        </p:tgtEl>
                                        <p:attrNameLst>
                                          <p:attrName>style.visibility</p:attrName>
                                        </p:attrNameLst>
                                      </p:cBhvr>
                                      <p:to>
                                        <p:strVal val="visible"/>
                                      </p:to>
                                    </p:set>
                                    <p:animEffect transition="in" filter="wipe(down)">
                                      <p:cBhvr>
                                        <p:cTn id="407" dur="580">
                                          <p:stCondLst>
                                            <p:cond delay="0"/>
                                          </p:stCondLst>
                                        </p:cTn>
                                        <p:tgtEl>
                                          <p:spTgt spid="31"/>
                                        </p:tgtEl>
                                      </p:cBhvr>
                                    </p:animEffect>
                                    <p:anim calcmode="lin" valueType="num">
                                      <p:cBhvr>
                                        <p:cTn id="408" dur="1822" tmFilter="0,0; 0.14,0.36; 0.43,0.73; 0.71,0.91; 1.0,1.0">
                                          <p:stCondLst>
                                            <p:cond delay="0"/>
                                          </p:stCondLst>
                                        </p:cTn>
                                        <p:tgtEl>
                                          <p:spTgt spid="31"/>
                                        </p:tgtEl>
                                        <p:attrNameLst>
                                          <p:attrName>ppt_x</p:attrName>
                                        </p:attrNameLst>
                                      </p:cBhvr>
                                      <p:tavLst>
                                        <p:tav tm="0">
                                          <p:val>
                                            <p:strVal val="#ppt_x-0.25"/>
                                          </p:val>
                                        </p:tav>
                                        <p:tav tm="100000">
                                          <p:val>
                                            <p:strVal val="#ppt_x"/>
                                          </p:val>
                                        </p:tav>
                                      </p:tavLst>
                                    </p:anim>
                                    <p:anim calcmode="lin" valueType="num">
                                      <p:cBhvr>
                                        <p:cTn id="409" dur="664" tmFilter="0.0,0.0; 0.25,0.07; 0.50,0.2; 0.75,0.467; 1.0,1.0">
                                          <p:stCondLst>
                                            <p:cond delay="0"/>
                                          </p:stCondLst>
                                        </p:cTn>
                                        <p:tgtEl>
                                          <p:spTgt spid="31"/>
                                        </p:tgtEl>
                                        <p:attrNameLst>
                                          <p:attrName>ppt_y</p:attrName>
                                        </p:attrNameLst>
                                      </p:cBhvr>
                                      <p:tavLst>
                                        <p:tav tm="0" fmla="#ppt_y-sin(pi*$)/3">
                                          <p:val>
                                            <p:fltVal val="0.5"/>
                                          </p:val>
                                        </p:tav>
                                        <p:tav tm="100000">
                                          <p:val>
                                            <p:fltVal val="1"/>
                                          </p:val>
                                        </p:tav>
                                      </p:tavLst>
                                    </p:anim>
                                    <p:anim calcmode="lin" valueType="num">
                                      <p:cBhvr>
                                        <p:cTn id="410" dur="664" tmFilter="0, 0; 0.125,0.2665; 0.25,0.4; 0.375,0.465; 0.5,0.5;  0.625,0.535; 0.75,0.6; 0.875,0.7335; 1,1">
                                          <p:stCondLst>
                                            <p:cond delay="664"/>
                                          </p:stCondLst>
                                        </p:cTn>
                                        <p:tgtEl>
                                          <p:spTgt spid="31"/>
                                        </p:tgtEl>
                                        <p:attrNameLst>
                                          <p:attrName>ppt_y</p:attrName>
                                        </p:attrNameLst>
                                      </p:cBhvr>
                                      <p:tavLst>
                                        <p:tav tm="0" fmla="#ppt_y-sin(pi*$)/9">
                                          <p:val>
                                            <p:fltVal val="0"/>
                                          </p:val>
                                        </p:tav>
                                        <p:tav tm="100000">
                                          <p:val>
                                            <p:fltVal val="1"/>
                                          </p:val>
                                        </p:tav>
                                      </p:tavLst>
                                    </p:anim>
                                    <p:anim calcmode="lin" valueType="num">
                                      <p:cBhvr>
                                        <p:cTn id="411" dur="332" tmFilter="0, 0; 0.125,0.2665; 0.25,0.4; 0.375,0.465; 0.5,0.5;  0.625,0.535; 0.75,0.6; 0.875,0.7335; 1,1">
                                          <p:stCondLst>
                                            <p:cond delay="1324"/>
                                          </p:stCondLst>
                                        </p:cTn>
                                        <p:tgtEl>
                                          <p:spTgt spid="31"/>
                                        </p:tgtEl>
                                        <p:attrNameLst>
                                          <p:attrName>ppt_y</p:attrName>
                                        </p:attrNameLst>
                                      </p:cBhvr>
                                      <p:tavLst>
                                        <p:tav tm="0" fmla="#ppt_y-sin(pi*$)/27">
                                          <p:val>
                                            <p:fltVal val="0"/>
                                          </p:val>
                                        </p:tav>
                                        <p:tav tm="100000">
                                          <p:val>
                                            <p:fltVal val="1"/>
                                          </p:val>
                                        </p:tav>
                                      </p:tavLst>
                                    </p:anim>
                                    <p:anim calcmode="lin" valueType="num">
                                      <p:cBhvr>
                                        <p:cTn id="412" dur="164" tmFilter="0, 0; 0.125,0.2665; 0.25,0.4; 0.375,0.465; 0.5,0.5;  0.625,0.535; 0.75,0.6; 0.875,0.7335; 1,1">
                                          <p:stCondLst>
                                            <p:cond delay="1656"/>
                                          </p:stCondLst>
                                        </p:cTn>
                                        <p:tgtEl>
                                          <p:spTgt spid="31"/>
                                        </p:tgtEl>
                                        <p:attrNameLst>
                                          <p:attrName>ppt_y</p:attrName>
                                        </p:attrNameLst>
                                      </p:cBhvr>
                                      <p:tavLst>
                                        <p:tav tm="0" fmla="#ppt_y-sin(pi*$)/81">
                                          <p:val>
                                            <p:fltVal val="0"/>
                                          </p:val>
                                        </p:tav>
                                        <p:tav tm="100000">
                                          <p:val>
                                            <p:fltVal val="1"/>
                                          </p:val>
                                        </p:tav>
                                      </p:tavLst>
                                    </p:anim>
                                    <p:animScale>
                                      <p:cBhvr>
                                        <p:cTn id="413" dur="26">
                                          <p:stCondLst>
                                            <p:cond delay="650"/>
                                          </p:stCondLst>
                                        </p:cTn>
                                        <p:tgtEl>
                                          <p:spTgt spid="31"/>
                                        </p:tgtEl>
                                      </p:cBhvr>
                                      <p:to x="100000" y="60000"/>
                                    </p:animScale>
                                    <p:animScale>
                                      <p:cBhvr>
                                        <p:cTn id="414" dur="166" decel="50000">
                                          <p:stCondLst>
                                            <p:cond delay="676"/>
                                          </p:stCondLst>
                                        </p:cTn>
                                        <p:tgtEl>
                                          <p:spTgt spid="31"/>
                                        </p:tgtEl>
                                      </p:cBhvr>
                                      <p:to x="100000" y="100000"/>
                                    </p:animScale>
                                    <p:animScale>
                                      <p:cBhvr>
                                        <p:cTn id="415" dur="26">
                                          <p:stCondLst>
                                            <p:cond delay="1312"/>
                                          </p:stCondLst>
                                        </p:cTn>
                                        <p:tgtEl>
                                          <p:spTgt spid="31"/>
                                        </p:tgtEl>
                                      </p:cBhvr>
                                      <p:to x="100000" y="80000"/>
                                    </p:animScale>
                                    <p:animScale>
                                      <p:cBhvr>
                                        <p:cTn id="416" dur="166" decel="50000">
                                          <p:stCondLst>
                                            <p:cond delay="1338"/>
                                          </p:stCondLst>
                                        </p:cTn>
                                        <p:tgtEl>
                                          <p:spTgt spid="31"/>
                                        </p:tgtEl>
                                      </p:cBhvr>
                                      <p:to x="100000" y="100000"/>
                                    </p:animScale>
                                    <p:animScale>
                                      <p:cBhvr>
                                        <p:cTn id="417" dur="26">
                                          <p:stCondLst>
                                            <p:cond delay="1642"/>
                                          </p:stCondLst>
                                        </p:cTn>
                                        <p:tgtEl>
                                          <p:spTgt spid="31"/>
                                        </p:tgtEl>
                                      </p:cBhvr>
                                      <p:to x="100000" y="90000"/>
                                    </p:animScale>
                                    <p:animScale>
                                      <p:cBhvr>
                                        <p:cTn id="418" dur="166" decel="50000">
                                          <p:stCondLst>
                                            <p:cond delay="1668"/>
                                          </p:stCondLst>
                                        </p:cTn>
                                        <p:tgtEl>
                                          <p:spTgt spid="31"/>
                                        </p:tgtEl>
                                      </p:cBhvr>
                                      <p:to x="100000" y="100000"/>
                                    </p:animScale>
                                    <p:animScale>
                                      <p:cBhvr>
                                        <p:cTn id="419" dur="26">
                                          <p:stCondLst>
                                            <p:cond delay="1808"/>
                                          </p:stCondLst>
                                        </p:cTn>
                                        <p:tgtEl>
                                          <p:spTgt spid="31"/>
                                        </p:tgtEl>
                                      </p:cBhvr>
                                      <p:to x="100000" y="95000"/>
                                    </p:animScale>
                                    <p:animScale>
                                      <p:cBhvr>
                                        <p:cTn id="420" dur="166" decel="50000">
                                          <p:stCondLst>
                                            <p:cond delay="1834"/>
                                          </p:stCondLst>
                                        </p:cTn>
                                        <p:tgtEl>
                                          <p:spTgt spid="31"/>
                                        </p:tgtEl>
                                      </p:cBhvr>
                                      <p:to x="100000" y="100000"/>
                                    </p:animScale>
                                  </p:childTnLst>
                                </p:cTn>
                              </p:par>
                              <p:par>
                                <p:cTn id="421" presetID="26" presetClass="entr" presetSubtype="0" fill="hold" grpId="0" nodeType="withEffect">
                                  <p:stCondLst>
                                    <p:cond delay="0"/>
                                  </p:stCondLst>
                                  <p:childTnLst>
                                    <p:set>
                                      <p:cBhvr>
                                        <p:cTn id="422" dur="1" fill="hold">
                                          <p:stCondLst>
                                            <p:cond delay="0"/>
                                          </p:stCondLst>
                                        </p:cTn>
                                        <p:tgtEl>
                                          <p:spTgt spid="1024"/>
                                        </p:tgtEl>
                                        <p:attrNameLst>
                                          <p:attrName>style.visibility</p:attrName>
                                        </p:attrNameLst>
                                      </p:cBhvr>
                                      <p:to>
                                        <p:strVal val="visible"/>
                                      </p:to>
                                    </p:set>
                                    <p:animEffect transition="in" filter="wipe(down)">
                                      <p:cBhvr>
                                        <p:cTn id="423" dur="580">
                                          <p:stCondLst>
                                            <p:cond delay="0"/>
                                          </p:stCondLst>
                                        </p:cTn>
                                        <p:tgtEl>
                                          <p:spTgt spid="1024"/>
                                        </p:tgtEl>
                                      </p:cBhvr>
                                    </p:animEffect>
                                    <p:anim calcmode="lin" valueType="num">
                                      <p:cBhvr>
                                        <p:cTn id="424" dur="1822" tmFilter="0,0; 0.14,0.36; 0.43,0.73; 0.71,0.91; 1.0,1.0">
                                          <p:stCondLst>
                                            <p:cond delay="0"/>
                                          </p:stCondLst>
                                        </p:cTn>
                                        <p:tgtEl>
                                          <p:spTgt spid="1024"/>
                                        </p:tgtEl>
                                        <p:attrNameLst>
                                          <p:attrName>ppt_x</p:attrName>
                                        </p:attrNameLst>
                                      </p:cBhvr>
                                      <p:tavLst>
                                        <p:tav tm="0">
                                          <p:val>
                                            <p:strVal val="#ppt_x-0.25"/>
                                          </p:val>
                                        </p:tav>
                                        <p:tav tm="100000">
                                          <p:val>
                                            <p:strVal val="#ppt_x"/>
                                          </p:val>
                                        </p:tav>
                                      </p:tavLst>
                                    </p:anim>
                                    <p:anim calcmode="lin" valueType="num">
                                      <p:cBhvr>
                                        <p:cTn id="425" dur="664" tmFilter="0.0,0.0; 0.25,0.07; 0.50,0.2; 0.75,0.467; 1.0,1.0">
                                          <p:stCondLst>
                                            <p:cond delay="0"/>
                                          </p:stCondLst>
                                        </p:cTn>
                                        <p:tgtEl>
                                          <p:spTgt spid="1024"/>
                                        </p:tgtEl>
                                        <p:attrNameLst>
                                          <p:attrName>ppt_y</p:attrName>
                                        </p:attrNameLst>
                                      </p:cBhvr>
                                      <p:tavLst>
                                        <p:tav tm="0" fmla="#ppt_y-sin(pi*$)/3">
                                          <p:val>
                                            <p:fltVal val="0.5"/>
                                          </p:val>
                                        </p:tav>
                                        <p:tav tm="100000">
                                          <p:val>
                                            <p:fltVal val="1"/>
                                          </p:val>
                                        </p:tav>
                                      </p:tavLst>
                                    </p:anim>
                                    <p:anim calcmode="lin" valueType="num">
                                      <p:cBhvr>
                                        <p:cTn id="426" dur="664" tmFilter="0, 0; 0.125,0.2665; 0.25,0.4; 0.375,0.465; 0.5,0.5;  0.625,0.535; 0.75,0.6; 0.875,0.7335; 1,1">
                                          <p:stCondLst>
                                            <p:cond delay="664"/>
                                          </p:stCondLst>
                                        </p:cTn>
                                        <p:tgtEl>
                                          <p:spTgt spid="1024"/>
                                        </p:tgtEl>
                                        <p:attrNameLst>
                                          <p:attrName>ppt_y</p:attrName>
                                        </p:attrNameLst>
                                      </p:cBhvr>
                                      <p:tavLst>
                                        <p:tav tm="0" fmla="#ppt_y-sin(pi*$)/9">
                                          <p:val>
                                            <p:fltVal val="0"/>
                                          </p:val>
                                        </p:tav>
                                        <p:tav tm="100000">
                                          <p:val>
                                            <p:fltVal val="1"/>
                                          </p:val>
                                        </p:tav>
                                      </p:tavLst>
                                    </p:anim>
                                    <p:anim calcmode="lin" valueType="num">
                                      <p:cBhvr>
                                        <p:cTn id="427" dur="332" tmFilter="0, 0; 0.125,0.2665; 0.25,0.4; 0.375,0.465; 0.5,0.5;  0.625,0.535; 0.75,0.6; 0.875,0.7335; 1,1">
                                          <p:stCondLst>
                                            <p:cond delay="1324"/>
                                          </p:stCondLst>
                                        </p:cTn>
                                        <p:tgtEl>
                                          <p:spTgt spid="1024"/>
                                        </p:tgtEl>
                                        <p:attrNameLst>
                                          <p:attrName>ppt_y</p:attrName>
                                        </p:attrNameLst>
                                      </p:cBhvr>
                                      <p:tavLst>
                                        <p:tav tm="0" fmla="#ppt_y-sin(pi*$)/27">
                                          <p:val>
                                            <p:fltVal val="0"/>
                                          </p:val>
                                        </p:tav>
                                        <p:tav tm="100000">
                                          <p:val>
                                            <p:fltVal val="1"/>
                                          </p:val>
                                        </p:tav>
                                      </p:tavLst>
                                    </p:anim>
                                    <p:anim calcmode="lin" valueType="num">
                                      <p:cBhvr>
                                        <p:cTn id="428" dur="164" tmFilter="0, 0; 0.125,0.2665; 0.25,0.4; 0.375,0.465; 0.5,0.5;  0.625,0.535; 0.75,0.6; 0.875,0.7335; 1,1">
                                          <p:stCondLst>
                                            <p:cond delay="1656"/>
                                          </p:stCondLst>
                                        </p:cTn>
                                        <p:tgtEl>
                                          <p:spTgt spid="1024"/>
                                        </p:tgtEl>
                                        <p:attrNameLst>
                                          <p:attrName>ppt_y</p:attrName>
                                        </p:attrNameLst>
                                      </p:cBhvr>
                                      <p:tavLst>
                                        <p:tav tm="0" fmla="#ppt_y-sin(pi*$)/81">
                                          <p:val>
                                            <p:fltVal val="0"/>
                                          </p:val>
                                        </p:tav>
                                        <p:tav tm="100000">
                                          <p:val>
                                            <p:fltVal val="1"/>
                                          </p:val>
                                        </p:tav>
                                      </p:tavLst>
                                    </p:anim>
                                    <p:animScale>
                                      <p:cBhvr>
                                        <p:cTn id="429" dur="26">
                                          <p:stCondLst>
                                            <p:cond delay="650"/>
                                          </p:stCondLst>
                                        </p:cTn>
                                        <p:tgtEl>
                                          <p:spTgt spid="1024"/>
                                        </p:tgtEl>
                                      </p:cBhvr>
                                      <p:to x="100000" y="60000"/>
                                    </p:animScale>
                                    <p:animScale>
                                      <p:cBhvr>
                                        <p:cTn id="430" dur="166" decel="50000">
                                          <p:stCondLst>
                                            <p:cond delay="676"/>
                                          </p:stCondLst>
                                        </p:cTn>
                                        <p:tgtEl>
                                          <p:spTgt spid="1024"/>
                                        </p:tgtEl>
                                      </p:cBhvr>
                                      <p:to x="100000" y="100000"/>
                                    </p:animScale>
                                    <p:animScale>
                                      <p:cBhvr>
                                        <p:cTn id="431" dur="26">
                                          <p:stCondLst>
                                            <p:cond delay="1312"/>
                                          </p:stCondLst>
                                        </p:cTn>
                                        <p:tgtEl>
                                          <p:spTgt spid="1024"/>
                                        </p:tgtEl>
                                      </p:cBhvr>
                                      <p:to x="100000" y="80000"/>
                                    </p:animScale>
                                    <p:animScale>
                                      <p:cBhvr>
                                        <p:cTn id="432" dur="166" decel="50000">
                                          <p:stCondLst>
                                            <p:cond delay="1338"/>
                                          </p:stCondLst>
                                        </p:cTn>
                                        <p:tgtEl>
                                          <p:spTgt spid="1024"/>
                                        </p:tgtEl>
                                      </p:cBhvr>
                                      <p:to x="100000" y="100000"/>
                                    </p:animScale>
                                    <p:animScale>
                                      <p:cBhvr>
                                        <p:cTn id="433" dur="26">
                                          <p:stCondLst>
                                            <p:cond delay="1642"/>
                                          </p:stCondLst>
                                        </p:cTn>
                                        <p:tgtEl>
                                          <p:spTgt spid="1024"/>
                                        </p:tgtEl>
                                      </p:cBhvr>
                                      <p:to x="100000" y="90000"/>
                                    </p:animScale>
                                    <p:animScale>
                                      <p:cBhvr>
                                        <p:cTn id="434" dur="166" decel="50000">
                                          <p:stCondLst>
                                            <p:cond delay="1668"/>
                                          </p:stCondLst>
                                        </p:cTn>
                                        <p:tgtEl>
                                          <p:spTgt spid="1024"/>
                                        </p:tgtEl>
                                      </p:cBhvr>
                                      <p:to x="100000" y="100000"/>
                                    </p:animScale>
                                    <p:animScale>
                                      <p:cBhvr>
                                        <p:cTn id="435" dur="26">
                                          <p:stCondLst>
                                            <p:cond delay="1808"/>
                                          </p:stCondLst>
                                        </p:cTn>
                                        <p:tgtEl>
                                          <p:spTgt spid="1024"/>
                                        </p:tgtEl>
                                      </p:cBhvr>
                                      <p:to x="100000" y="95000"/>
                                    </p:animScale>
                                    <p:animScale>
                                      <p:cBhvr>
                                        <p:cTn id="436" dur="166" decel="50000">
                                          <p:stCondLst>
                                            <p:cond delay="1834"/>
                                          </p:stCondLst>
                                        </p:cTn>
                                        <p:tgtEl>
                                          <p:spTgt spid="1024"/>
                                        </p:tgtEl>
                                      </p:cBhvr>
                                      <p:to x="100000" y="100000"/>
                                    </p:animScale>
                                  </p:childTnLst>
                                </p:cTn>
                              </p:par>
                              <p:par>
                                <p:cTn id="437" presetID="26" presetClass="entr" presetSubtype="0" fill="hold" grpId="0" nodeType="withEffect">
                                  <p:stCondLst>
                                    <p:cond delay="0"/>
                                  </p:stCondLst>
                                  <p:childTnLst>
                                    <p:set>
                                      <p:cBhvr>
                                        <p:cTn id="438" dur="1" fill="hold">
                                          <p:stCondLst>
                                            <p:cond delay="0"/>
                                          </p:stCondLst>
                                        </p:cTn>
                                        <p:tgtEl>
                                          <p:spTgt spid="1025"/>
                                        </p:tgtEl>
                                        <p:attrNameLst>
                                          <p:attrName>style.visibility</p:attrName>
                                        </p:attrNameLst>
                                      </p:cBhvr>
                                      <p:to>
                                        <p:strVal val="visible"/>
                                      </p:to>
                                    </p:set>
                                    <p:animEffect transition="in" filter="wipe(down)">
                                      <p:cBhvr>
                                        <p:cTn id="439" dur="580">
                                          <p:stCondLst>
                                            <p:cond delay="0"/>
                                          </p:stCondLst>
                                        </p:cTn>
                                        <p:tgtEl>
                                          <p:spTgt spid="1025"/>
                                        </p:tgtEl>
                                      </p:cBhvr>
                                    </p:animEffect>
                                    <p:anim calcmode="lin" valueType="num">
                                      <p:cBhvr>
                                        <p:cTn id="440" dur="1822" tmFilter="0,0; 0.14,0.36; 0.43,0.73; 0.71,0.91; 1.0,1.0">
                                          <p:stCondLst>
                                            <p:cond delay="0"/>
                                          </p:stCondLst>
                                        </p:cTn>
                                        <p:tgtEl>
                                          <p:spTgt spid="1025"/>
                                        </p:tgtEl>
                                        <p:attrNameLst>
                                          <p:attrName>ppt_x</p:attrName>
                                        </p:attrNameLst>
                                      </p:cBhvr>
                                      <p:tavLst>
                                        <p:tav tm="0">
                                          <p:val>
                                            <p:strVal val="#ppt_x-0.25"/>
                                          </p:val>
                                        </p:tav>
                                        <p:tav tm="100000">
                                          <p:val>
                                            <p:strVal val="#ppt_x"/>
                                          </p:val>
                                        </p:tav>
                                      </p:tavLst>
                                    </p:anim>
                                    <p:anim calcmode="lin" valueType="num">
                                      <p:cBhvr>
                                        <p:cTn id="441" dur="664" tmFilter="0.0,0.0; 0.25,0.07; 0.50,0.2; 0.75,0.467; 1.0,1.0">
                                          <p:stCondLst>
                                            <p:cond delay="0"/>
                                          </p:stCondLst>
                                        </p:cTn>
                                        <p:tgtEl>
                                          <p:spTgt spid="1025"/>
                                        </p:tgtEl>
                                        <p:attrNameLst>
                                          <p:attrName>ppt_y</p:attrName>
                                        </p:attrNameLst>
                                      </p:cBhvr>
                                      <p:tavLst>
                                        <p:tav tm="0" fmla="#ppt_y-sin(pi*$)/3">
                                          <p:val>
                                            <p:fltVal val="0.5"/>
                                          </p:val>
                                        </p:tav>
                                        <p:tav tm="100000">
                                          <p:val>
                                            <p:fltVal val="1"/>
                                          </p:val>
                                        </p:tav>
                                      </p:tavLst>
                                    </p:anim>
                                    <p:anim calcmode="lin" valueType="num">
                                      <p:cBhvr>
                                        <p:cTn id="442" dur="664" tmFilter="0, 0; 0.125,0.2665; 0.25,0.4; 0.375,0.465; 0.5,0.5;  0.625,0.535; 0.75,0.6; 0.875,0.7335; 1,1">
                                          <p:stCondLst>
                                            <p:cond delay="664"/>
                                          </p:stCondLst>
                                        </p:cTn>
                                        <p:tgtEl>
                                          <p:spTgt spid="1025"/>
                                        </p:tgtEl>
                                        <p:attrNameLst>
                                          <p:attrName>ppt_y</p:attrName>
                                        </p:attrNameLst>
                                      </p:cBhvr>
                                      <p:tavLst>
                                        <p:tav tm="0" fmla="#ppt_y-sin(pi*$)/9">
                                          <p:val>
                                            <p:fltVal val="0"/>
                                          </p:val>
                                        </p:tav>
                                        <p:tav tm="100000">
                                          <p:val>
                                            <p:fltVal val="1"/>
                                          </p:val>
                                        </p:tav>
                                      </p:tavLst>
                                    </p:anim>
                                    <p:anim calcmode="lin" valueType="num">
                                      <p:cBhvr>
                                        <p:cTn id="443" dur="332" tmFilter="0, 0; 0.125,0.2665; 0.25,0.4; 0.375,0.465; 0.5,0.5;  0.625,0.535; 0.75,0.6; 0.875,0.7335; 1,1">
                                          <p:stCondLst>
                                            <p:cond delay="1324"/>
                                          </p:stCondLst>
                                        </p:cTn>
                                        <p:tgtEl>
                                          <p:spTgt spid="1025"/>
                                        </p:tgtEl>
                                        <p:attrNameLst>
                                          <p:attrName>ppt_y</p:attrName>
                                        </p:attrNameLst>
                                      </p:cBhvr>
                                      <p:tavLst>
                                        <p:tav tm="0" fmla="#ppt_y-sin(pi*$)/27">
                                          <p:val>
                                            <p:fltVal val="0"/>
                                          </p:val>
                                        </p:tav>
                                        <p:tav tm="100000">
                                          <p:val>
                                            <p:fltVal val="1"/>
                                          </p:val>
                                        </p:tav>
                                      </p:tavLst>
                                    </p:anim>
                                    <p:anim calcmode="lin" valueType="num">
                                      <p:cBhvr>
                                        <p:cTn id="444" dur="164" tmFilter="0, 0; 0.125,0.2665; 0.25,0.4; 0.375,0.465; 0.5,0.5;  0.625,0.535; 0.75,0.6; 0.875,0.7335; 1,1">
                                          <p:stCondLst>
                                            <p:cond delay="1656"/>
                                          </p:stCondLst>
                                        </p:cTn>
                                        <p:tgtEl>
                                          <p:spTgt spid="1025"/>
                                        </p:tgtEl>
                                        <p:attrNameLst>
                                          <p:attrName>ppt_y</p:attrName>
                                        </p:attrNameLst>
                                      </p:cBhvr>
                                      <p:tavLst>
                                        <p:tav tm="0" fmla="#ppt_y-sin(pi*$)/81">
                                          <p:val>
                                            <p:fltVal val="0"/>
                                          </p:val>
                                        </p:tav>
                                        <p:tav tm="100000">
                                          <p:val>
                                            <p:fltVal val="1"/>
                                          </p:val>
                                        </p:tav>
                                      </p:tavLst>
                                    </p:anim>
                                    <p:animScale>
                                      <p:cBhvr>
                                        <p:cTn id="445" dur="26">
                                          <p:stCondLst>
                                            <p:cond delay="650"/>
                                          </p:stCondLst>
                                        </p:cTn>
                                        <p:tgtEl>
                                          <p:spTgt spid="1025"/>
                                        </p:tgtEl>
                                      </p:cBhvr>
                                      <p:to x="100000" y="60000"/>
                                    </p:animScale>
                                    <p:animScale>
                                      <p:cBhvr>
                                        <p:cTn id="446" dur="166" decel="50000">
                                          <p:stCondLst>
                                            <p:cond delay="676"/>
                                          </p:stCondLst>
                                        </p:cTn>
                                        <p:tgtEl>
                                          <p:spTgt spid="1025"/>
                                        </p:tgtEl>
                                      </p:cBhvr>
                                      <p:to x="100000" y="100000"/>
                                    </p:animScale>
                                    <p:animScale>
                                      <p:cBhvr>
                                        <p:cTn id="447" dur="26">
                                          <p:stCondLst>
                                            <p:cond delay="1312"/>
                                          </p:stCondLst>
                                        </p:cTn>
                                        <p:tgtEl>
                                          <p:spTgt spid="1025"/>
                                        </p:tgtEl>
                                      </p:cBhvr>
                                      <p:to x="100000" y="80000"/>
                                    </p:animScale>
                                    <p:animScale>
                                      <p:cBhvr>
                                        <p:cTn id="448" dur="166" decel="50000">
                                          <p:stCondLst>
                                            <p:cond delay="1338"/>
                                          </p:stCondLst>
                                        </p:cTn>
                                        <p:tgtEl>
                                          <p:spTgt spid="1025"/>
                                        </p:tgtEl>
                                      </p:cBhvr>
                                      <p:to x="100000" y="100000"/>
                                    </p:animScale>
                                    <p:animScale>
                                      <p:cBhvr>
                                        <p:cTn id="449" dur="26">
                                          <p:stCondLst>
                                            <p:cond delay="1642"/>
                                          </p:stCondLst>
                                        </p:cTn>
                                        <p:tgtEl>
                                          <p:spTgt spid="1025"/>
                                        </p:tgtEl>
                                      </p:cBhvr>
                                      <p:to x="100000" y="90000"/>
                                    </p:animScale>
                                    <p:animScale>
                                      <p:cBhvr>
                                        <p:cTn id="450" dur="166" decel="50000">
                                          <p:stCondLst>
                                            <p:cond delay="1668"/>
                                          </p:stCondLst>
                                        </p:cTn>
                                        <p:tgtEl>
                                          <p:spTgt spid="1025"/>
                                        </p:tgtEl>
                                      </p:cBhvr>
                                      <p:to x="100000" y="100000"/>
                                    </p:animScale>
                                    <p:animScale>
                                      <p:cBhvr>
                                        <p:cTn id="451" dur="26">
                                          <p:stCondLst>
                                            <p:cond delay="1808"/>
                                          </p:stCondLst>
                                        </p:cTn>
                                        <p:tgtEl>
                                          <p:spTgt spid="1025"/>
                                        </p:tgtEl>
                                      </p:cBhvr>
                                      <p:to x="100000" y="95000"/>
                                    </p:animScale>
                                    <p:animScale>
                                      <p:cBhvr>
                                        <p:cTn id="452" dur="166" decel="50000">
                                          <p:stCondLst>
                                            <p:cond delay="1834"/>
                                          </p:stCondLst>
                                        </p:cTn>
                                        <p:tgtEl>
                                          <p:spTgt spid="1025"/>
                                        </p:tgtEl>
                                      </p:cBhvr>
                                      <p:to x="100000" y="100000"/>
                                    </p:animScale>
                                  </p:childTnLst>
                                </p:cTn>
                              </p:par>
                              <p:par>
                                <p:cTn id="453" presetID="26" presetClass="entr" presetSubtype="0" fill="hold" grpId="0" nodeType="withEffect">
                                  <p:stCondLst>
                                    <p:cond delay="0"/>
                                  </p:stCondLst>
                                  <p:childTnLst>
                                    <p:set>
                                      <p:cBhvr>
                                        <p:cTn id="454" dur="1" fill="hold">
                                          <p:stCondLst>
                                            <p:cond delay="0"/>
                                          </p:stCondLst>
                                        </p:cTn>
                                        <p:tgtEl>
                                          <p:spTgt spid="1027"/>
                                        </p:tgtEl>
                                        <p:attrNameLst>
                                          <p:attrName>style.visibility</p:attrName>
                                        </p:attrNameLst>
                                      </p:cBhvr>
                                      <p:to>
                                        <p:strVal val="visible"/>
                                      </p:to>
                                    </p:set>
                                    <p:animEffect transition="in" filter="wipe(down)">
                                      <p:cBhvr>
                                        <p:cTn id="455" dur="580">
                                          <p:stCondLst>
                                            <p:cond delay="0"/>
                                          </p:stCondLst>
                                        </p:cTn>
                                        <p:tgtEl>
                                          <p:spTgt spid="1027"/>
                                        </p:tgtEl>
                                      </p:cBhvr>
                                    </p:animEffect>
                                    <p:anim calcmode="lin" valueType="num">
                                      <p:cBhvr>
                                        <p:cTn id="456" dur="1822" tmFilter="0,0; 0.14,0.36; 0.43,0.73; 0.71,0.91; 1.0,1.0">
                                          <p:stCondLst>
                                            <p:cond delay="0"/>
                                          </p:stCondLst>
                                        </p:cTn>
                                        <p:tgtEl>
                                          <p:spTgt spid="1027"/>
                                        </p:tgtEl>
                                        <p:attrNameLst>
                                          <p:attrName>ppt_x</p:attrName>
                                        </p:attrNameLst>
                                      </p:cBhvr>
                                      <p:tavLst>
                                        <p:tav tm="0">
                                          <p:val>
                                            <p:strVal val="#ppt_x-0.25"/>
                                          </p:val>
                                        </p:tav>
                                        <p:tav tm="100000">
                                          <p:val>
                                            <p:strVal val="#ppt_x"/>
                                          </p:val>
                                        </p:tav>
                                      </p:tavLst>
                                    </p:anim>
                                    <p:anim calcmode="lin" valueType="num">
                                      <p:cBhvr>
                                        <p:cTn id="457" dur="664" tmFilter="0.0,0.0; 0.25,0.07; 0.50,0.2; 0.75,0.467; 1.0,1.0">
                                          <p:stCondLst>
                                            <p:cond delay="0"/>
                                          </p:stCondLst>
                                        </p:cTn>
                                        <p:tgtEl>
                                          <p:spTgt spid="1027"/>
                                        </p:tgtEl>
                                        <p:attrNameLst>
                                          <p:attrName>ppt_y</p:attrName>
                                        </p:attrNameLst>
                                      </p:cBhvr>
                                      <p:tavLst>
                                        <p:tav tm="0" fmla="#ppt_y-sin(pi*$)/3">
                                          <p:val>
                                            <p:fltVal val="0.5"/>
                                          </p:val>
                                        </p:tav>
                                        <p:tav tm="100000">
                                          <p:val>
                                            <p:fltVal val="1"/>
                                          </p:val>
                                        </p:tav>
                                      </p:tavLst>
                                    </p:anim>
                                    <p:anim calcmode="lin" valueType="num">
                                      <p:cBhvr>
                                        <p:cTn id="458" dur="664" tmFilter="0, 0; 0.125,0.2665; 0.25,0.4; 0.375,0.465; 0.5,0.5;  0.625,0.535; 0.75,0.6; 0.875,0.7335; 1,1">
                                          <p:stCondLst>
                                            <p:cond delay="664"/>
                                          </p:stCondLst>
                                        </p:cTn>
                                        <p:tgtEl>
                                          <p:spTgt spid="1027"/>
                                        </p:tgtEl>
                                        <p:attrNameLst>
                                          <p:attrName>ppt_y</p:attrName>
                                        </p:attrNameLst>
                                      </p:cBhvr>
                                      <p:tavLst>
                                        <p:tav tm="0" fmla="#ppt_y-sin(pi*$)/9">
                                          <p:val>
                                            <p:fltVal val="0"/>
                                          </p:val>
                                        </p:tav>
                                        <p:tav tm="100000">
                                          <p:val>
                                            <p:fltVal val="1"/>
                                          </p:val>
                                        </p:tav>
                                      </p:tavLst>
                                    </p:anim>
                                    <p:anim calcmode="lin" valueType="num">
                                      <p:cBhvr>
                                        <p:cTn id="459" dur="332" tmFilter="0, 0; 0.125,0.2665; 0.25,0.4; 0.375,0.465; 0.5,0.5;  0.625,0.535; 0.75,0.6; 0.875,0.7335; 1,1">
                                          <p:stCondLst>
                                            <p:cond delay="1324"/>
                                          </p:stCondLst>
                                        </p:cTn>
                                        <p:tgtEl>
                                          <p:spTgt spid="1027"/>
                                        </p:tgtEl>
                                        <p:attrNameLst>
                                          <p:attrName>ppt_y</p:attrName>
                                        </p:attrNameLst>
                                      </p:cBhvr>
                                      <p:tavLst>
                                        <p:tav tm="0" fmla="#ppt_y-sin(pi*$)/27">
                                          <p:val>
                                            <p:fltVal val="0"/>
                                          </p:val>
                                        </p:tav>
                                        <p:tav tm="100000">
                                          <p:val>
                                            <p:fltVal val="1"/>
                                          </p:val>
                                        </p:tav>
                                      </p:tavLst>
                                    </p:anim>
                                    <p:anim calcmode="lin" valueType="num">
                                      <p:cBhvr>
                                        <p:cTn id="460" dur="164" tmFilter="0, 0; 0.125,0.2665; 0.25,0.4; 0.375,0.465; 0.5,0.5;  0.625,0.535; 0.75,0.6; 0.875,0.7335; 1,1">
                                          <p:stCondLst>
                                            <p:cond delay="1656"/>
                                          </p:stCondLst>
                                        </p:cTn>
                                        <p:tgtEl>
                                          <p:spTgt spid="1027"/>
                                        </p:tgtEl>
                                        <p:attrNameLst>
                                          <p:attrName>ppt_y</p:attrName>
                                        </p:attrNameLst>
                                      </p:cBhvr>
                                      <p:tavLst>
                                        <p:tav tm="0" fmla="#ppt_y-sin(pi*$)/81">
                                          <p:val>
                                            <p:fltVal val="0"/>
                                          </p:val>
                                        </p:tav>
                                        <p:tav tm="100000">
                                          <p:val>
                                            <p:fltVal val="1"/>
                                          </p:val>
                                        </p:tav>
                                      </p:tavLst>
                                    </p:anim>
                                    <p:animScale>
                                      <p:cBhvr>
                                        <p:cTn id="461" dur="26">
                                          <p:stCondLst>
                                            <p:cond delay="650"/>
                                          </p:stCondLst>
                                        </p:cTn>
                                        <p:tgtEl>
                                          <p:spTgt spid="1027"/>
                                        </p:tgtEl>
                                      </p:cBhvr>
                                      <p:to x="100000" y="60000"/>
                                    </p:animScale>
                                    <p:animScale>
                                      <p:cBhvr>
                                        <p:cTn id="462" dur="166" decel="50000">
                                          <p:stCondLst>
                                            <p:cond delay="676"/>
                                          </p:stCondLst>
                                        </p:cTn>
                                        <p:tgtEl>
                                          <p:spTgt spid="1027"/>
                                        </p:tgtEl>
                                      </p:cBhvr>
                                      <p:to x="100000" y="100000"/>
                                    </p:animScale>
                                    <p:animScale>
                                      <p:cBhvr>
                                        <p:cTn id="463" dur="26">
                                          <p:stCondLst>
                                            <p:cond delay="1312"/>
                                          </p:stCondLst>
                                        </p:cTn>
                                        <p:tgtEl>
                                          <p:spTgt spid="1027"/>
                                        </p:tgtEl>
                                      </p:cBhvr>
                                      <p:to x="100000" y="80000"/>
                                    </p:animScale>
                                    <p:animScale>
                                      <p:cBhvr>
                                        <p:cTn id="464" dur="166" decel="50000">
                                          <p:stCondLst>
                                            <p:cond delay="1338"/>
                                          </p:stCondLst>
                                        </p:cTn>
                                        <p:tgtEl>
                                          <p:spTgt spid="1027"/>
                                        </p:tgtEl>
                                      </p:cBhvr>
                                      <p:to x="100000" y="100000"/>
                                    </p:animScale>
                                    <p:animScale>
                                      <p:cBhvr>
                                        <p:cTn id="465" dur="26">
                                          <p:stCondLst>
                                            <p:cond delay="1642"/>
                                          </p:stCondLst>
                                        </p:cTn>
                                        <p:tgtEl>
                                          <p:spTgt spid="1027"/>
                                        </p:tgtEl>
                                      </p:cBhvr>
                                      <p:to x="100000" y="90000"/>
                                    </p:animScale>
                                    <p:animScale>
                                      <p:cBhvr>
                                        <p:cTn id="466" dur="166" decel="50000">
                                          <p:stCondLst>
                                            <p:cond delay="1668"/>
                                          </p:stCondLst>
                                        </p:cTn>
                                        <p:tgtEl>
                                          <p:spTgt spid="1027"/>
                                        </p:tgtEl>
                                      </p:cBhvr>
                                      <p:to x="100000" y="100000"/>
                                    </p:animScale>
                                    <p:animScale>
                                      <p:cBhvr>
                                        <p:cTn id="467" dur="26">
                                          <p:stCondLst>
                                            <p:cond delay="1808"/>
                                          </p:stCondLst>
                                        </p:cTn>
                                        <p:tgtEl>
                                          <p:spTgt spid="1027"/>
                                        </p:tgtEl>
                                      </p:cBhvr>
                                      <p:to x="100000" y="95000"/>
                                    </p:animScale>
                                    <p:animScale>
                                      <p:cBhvr>
                                        <p:cTn id="468" dur="166" decel="50000">
                                          <p:stCondLst>
                                            <p:cond delay="1834"/>
                                          </p:stCondLst>
                                        </p:cTn>
                                        <p:tgtEl>
                                          <p:spTgt spid="1027"/>
                                        </p:tgtEl>
                                      </p:cBhvr>
                                      <p:to x="100000" y="100000"/>
                                    </p:animScale>
                                  </p:childTnLst>
                                </p:cTn>
                              </p:par>
                              <p:par>
                                <p:cTn id="469" presetID="26" presetClass="entr" presetSubtype="0" fill="hold" grpId="0" nodeType="withEffect">
                                  <p:stCondLst>
                                    <p:cond delay="0"/>
                                  </p:stCondLst>
                                  <p:childTnLst>
                                    <p:set>
                                      <p:cBhvr>
                                        <p:cTn id="470" dur="1" fill="hold">
                                          <p:stCondLst>
                                            <p:cond delay="0"/>
                                          </p:stCondLst>
                                        </p:cTn>
                                        <p:tgtEl>
                                          <p:spTgt spid="1028"/>
                                        </p:tgtEl>
                                        <p:attrNameLst>
                                          <p:attrName>style.visibility</p:attrName>
                                        </p:attrNameLst>
                                      </p:cBhvr>
                                      <p:to>
                                        <p:strVal val="visible"/>
                                      </p:to>
                                    </p:set>
                                    <p:animEffect transition="in" filter="wipe(down)">
                                      <p:cBhvr>
                                        <p:cTn id="471" dur="580">
                                          <p:stCondLst>
                                            <p:cond delay="0"/>
                                          </p:stCondLst>
                                        </p:cTn>
                                        <p:tgtEl>
                                          <p:spTgt spid="1028"/>
                                        </p:tgtEl>
                                      </p:cBhvr>
                                    </p:animEffect>
                                    <p:anim calcmode="lin" valueType="num">
                                      <p:cBhvr>
                                        <p:cTn id="472" dur="1822" tmFilter="0,0; 0.14,0.36; 0.43,0.73; 0.71,0.91; 1.0,1.0">
                                          <p:stCondLst>
                                            <p:cond delay="0"/>
                                          </p:stCondLst>
                                        </p:cTn>
                                        <p:tgtEl>
                                          <p:spTgt spid="1028"/>
                                        </p:tgtEl>
                                        <p:attrNameLst>
                                          <p:attrName>ppt_x</p:attrName>
                                        </p:attrNameLst>
                                      </p:cBhvr>
                                      <p:tavLst>
                                        <p:tav tm="0">
                                          <p:val>
                                            <p:strVal val="#ppt_x-0.25"/>
                                          </p:val>
                                        </p:tav>
                                        <p:tav tm="100000">
                                          <p:val>
                                            <p:strVal val="#ppt_x"/>
                                          </p:val>
                                        </p:tav>
                                      </p:tavLst>
                                    </p:anim>
                                    <p:anim calcmode="lin" valueType="num">
                                      <p:cBhvr>
                                        <p:cTn id="473" dur="664" tmFilter="0.0,0.0; 0.25,0.07; 0.50,0.2; 0.75,0.467; 1.0,1.0">
                                          <p:stCondLst>
                                            <p:cond delay="0"/>
                                          </p:stCondLst>
                                        </p:cTn>
                                        <p:tgtEl>
                                          <p:spTgt spid="1028"/>
                                        </p:tgtEl>
                                        <p:attrNameLst>
                                          <p:attrName>ppt_y</p:attrName>
                                        </p:attrNameLst>
                                      </p:cBhvr>
                                      <p:tavLst>
                                        <p:tav tm="0" fmla="#ppt_y-sin(pi*$)/3">
                                          <p:val>
                                            <p:fltVal val="0.5"/>
                                          </p:val>
                                        </p:tav>
                                        <p:tav tm="100000">
                                          <p:val>
                                            <p:fltVal val="1"/>
                                          </p:val>
                                        </p:tav>
                                      </p:tavLst>
                                    </p:anim>
                                    <p:anim calcmode="lin" valueType="num">
                                      <p:cBhvr>
                                        <p:cTn id="474" dur="664" tmFilter="0, 0; 0.125,0.2665; 0.25,0.4; 0.375,0.465; 0.5,0.5;  0.625,0.535; 0.75,0.6; 0.875,0.7335; 1,1">
                                          <p:stCondLst>
                                            <p:cond delay="664"/>
                                          </p:stCondLst>
                                        </p:cTn>
                                        <p:tgtEl>
                                          <p:spTgt spid="1028"/>
                                        </p:tgtEl>
                                        <p:attrNameLst>
                                          <p:attrName>ppt_y</p:attrName>
                                        </p:attrNameLst>
                                      </p:cBhvr>
                                      <p:tavLst>
                                        <p:tav tm="0" fmla="#ppt_y-sin(pi*$)/9">
                                          <p:val>
                                            <p:fltVal val="0"/>
                                          </p:val>
                                        </p:tav>
                                        <p:tav tm="100000">
                                          <p:val>
                                            <p:fltVal val="1"/>
                                          </p:val>
                                        </p:tav>
                                      </p:tavLst>
                                    </p:anim>
                                    <p:anim calcmode="lin" valueType="num">
                                      <p:cBhvr>
                                        <p:cTn id="475" dur="332" tmFilter="0, 0; 0.125,0.2665; 0.25,0.4; 0.375,0.465; 0.5,0.5;  0.625,0.535; 0.75,0.6; 0.875,0.7335; 1,1">
                                          <p:stCondLst>
                                            <p:cond delay="1324"/>
                                          </p:stCondLst>
                                        </p:cTn>
                                        <p:tgtEl>
                                          <p:spTgt spid="1028"/>
                                        </p:tgtEl>
                                        <p:attrNameLst>
                                          <p:attrName>ppt_y</p:attrName>
                                        </p:attrNameLst>
                                      </p:cBhvr>
                                      <p:tavLst>
                                        <p:tav tm="0" fmla="#ppt_y-sin(pi*$)/27">
                                          <p:val>
                                            <p:fltVal val="0"/>
                                          </p:val>
                                        </p:tav>
                                        <p:tav tm="100000">
                                          <p:val>
                                            <p:fltVal val="1"/>
                                          </p:val>
                                        </p:tav>
                                      </p:tavLst>
                                    </p:anim>
                                    <p:anim calcmode="lin" valueType="num">
                                      <p:cBhvr>
                                        <p:cTn id="476" dur="164" tmFilter="0, 0; 0.125,0.2665; 0.25,0.4; 0.375,0.465; 0.5,0.5;  0.625,0.535; 0.75,0.6; 0.875,0.7335; 1,1">
                                          <p:stCondLst>
                                            <p:cond delay="1656"/>
                                          </p:stCondLst>
                                        </p:cTn>
                                        <p:tgtEl>
                                          <p:spTgt spid="1028"/>
                                        </p:tgtEl>
                                        <p:attrNameLst>
                                          <p:attrName>ppt_y</p:attrName>
                                        </p:attrNameLst>
                                      </p:cBhvr>
                                      <p:tavLst>
                                        <p:tav tm="0" fmla="#ppt_y-sin(pi*$)/81">
                                          <p:val>
                                            <p:fltVal val="0"/>
                                          </p:val>
                                        </p:tav>
                                        <p:tav tm="100000">
                                          <p:val>
                                            <p:fltVal val="1"/>
                                          </p:val>
                                        </p:tav>
                                      </p:tavLst>
                                    </p:anim>
                                    <p:animScale>
                                      <p:cBhvr>
                                        <p:cTn id="477" dur="26">
                                          <p:stCondLst>
                                            <p:cond delay="650"/>
                                          </p:stCondLst>
                                        </p:cTn>
                                        <p:tgtEl>
                                          <p:spTgt spid="1028"/>
                                        </p:tgtEl>
                                      </p:cBhvr>
                                      <p:to x="100000" y="60000"/>
                                    </p:animScale>
                                    <p:animScale>
                                      <p:cBhvr>
                                        <p:cTn id="478" dur="166" decel="50000">
                                          <p:stCondLst>
                                            <p:cond delay="676"/>
                                          </p:stCondLst>
                                        </p:cTn>
                                        <p:tgtEl>
                                          <p:spTgt spid="1028"/>
                                        </p:tgtEl>
                                      </p:cBhvr>
                                      <p:to x="100000" y="100000"/>
                                    </p:animScale>
                                    <p:animScale>
                                      <p:cBhvr>
                                        <p:cTn id="479" dur="26">
                                          <p:stCondLst>
                                            <p:cond delay="1312"/>
                                          </p:stCondLst>
                                        </p:cTn>
                                        <p:tgtEl>
                                          <p:spTgt spid="1028"/>
                                        </p:tgtEl>
                                      </p:cBhvr>
                                      <p:to x="100000" y="80000"/>
                                    </p:animScale>
                                    <p:animScale>
                                      <p:cBhvr>
                                        <p:cTn id="480" dur="166" decel="50000">
                                          <p:stCondLst>
                                            <p:cond delay="1338"/>
                                          </p:stCondLst>
                                        </p:cTn>
                                        <p:tgtEl>
                                          <p:spTgt spid="1028"/>
                                        </p:tgtEl>
                                      </p:cBhvr>
                                      <p:to x="100000" y="100000"/>
                                    </p:animScale>
                                    <p:animScale>
                                      <p:cBhvr>
                                        <p:cTn id="481" dur="26">
                                          <p:stCondLst>
                                            <p:cond delay="1642"/>
                                          </p:stCondLst>
                                        </p:cTn>
                                        <p:tgtEl>
                                          <p:spTgt spid="1028"/>
                                        </p:tgtEl>
                                      </p:cBhvr>
                                      <p:to x="100000" y="90000"/>
                                    </p:animScale>
                                    <p:animScale>
                                      <p:cBhvr>
                                        <p:cTn id="482" dur="166" decel="50000">
                                          <p:stCondLst>
                                            <p:cond delay="1668"/>
                                          </p:stCondLst>
                                        </p:cTn>
                                        <p:tgtEl>
                                          <p:spTgt spid="1028"/>
                                        </p:tgtEl>
                                      </p:cBhvr>
                                      <p:to x="100000" y="100000"/>
                                    </p:animScale>
                                    <p:animScale>
                                      <p:cBhvr>
                                        <p:cTn id="483" dur="26">
                                          <p:stCondLst>
                                            <p:cond delay="1808"/>
                                          </p:stCondLst>
                                        </p:cTn>
                                        <p:tgtEl>
                                          <p:spTgt spid="1028"/>
                                        </p:tgtEl>
                                      </p:cBhvr>
                                      <p:to x="100000" y="95000"/>
                                    </p:animScale>
                                    <p:animScale>
                                      <p:cBhvr>
                                        <p:cTn id="484" dur="166" decel="50000">
                                          <p:stCondLst>
                                            <p:cond delay="1834"/>
                                          </p:stCondLst>
                                        </p:cTn>
                                        <p:tgtEl>
                                          <p:spTgt spid="1028"/>
                                        </p:tgtEl>
                                      </p:cBhvr>
                                      <p:to x="100000" y="100000"/>
                                    </p:animScale>
                                  </p:childTnLst>
                                </p:cTn>
                              </p:par>
                              <p:par>
                                <p:cTn id="485" presetID="26" presetClass="entr" presetSubtype="0" fill="hold" grpId="0" nodeType="withEffect">
                                  <p:stCondLst>
                                    <p:cond delay="0"/>
                                  </p:stCondLst>
                                  <p:childTnLst>
                                    <p:set>
                                      <p:cBhvr>
                                        <p:cTn id="486" dur="1" fill="hold">
                                          <p:stCondLst>
                                            <p:cond delay="0"/>
                                          </p:stCondLst>
                                        </p:cTn>
                                        <p:tgtEl>
                                          <p:spTgt spid="1029"/>
                                        </p:tgtEl>
                                        <p:attrNameLst>
                                          <p:attrName>style.visibility</p:attrName>
                                        </p:attrNameLst>
                                      </p:cBhvr>
                                      <p:to>
                                        <p:strVal val="visible"/>
                                      </p:to>
                                    </p:set>
                                    <p:animEffect transition="in" filter="wipe(down)">
                                      <p:cBhvr>
                                        <p:cTn id="487" dur="580">
                                          <p:stCondLst>
                                            <p:cond delay="0"/>
                                          </p:stCondLst>
                                        </p:cTn>
                                        <p:tgtEl>
                                          <p:spTgt spid="1029"/>
                                        </p:tgtEl>
                                      </p:cBhvr>
                                    </p:animEffect>
                                    <p:anim calcmode="lin" valueType="num">
                                      <p:cBhvr>
                                        <p:cTn id="488" dur="1822" tmFilter="0,0; 0.14,0.36; 0.43,0.73; 0.71,0.91; 1.0,1.0">
                                          <p:stCondLst>
                                            <p:cond delay="0"/>
                                          </p:stCondLst>
                                        </p:cTn>
                                        <p:tgtEl>
                                          <p:spTgt spid="1029"/>
                                        </p:tgtEl>
                                        <p:attrNameLst>
                                          <p:attrName>ppt_x</p:attrName>
                                        </p:attrNameLst>
                                      </p:cBhvr>
                                      <p:tavLst>
                                        <p:tav tm="0">
                                          <p:val>
                                            <p:strVal val="#ppt_x-0.25"/>
                                          </p:val>
                                        </p:tav>
                                        <p:tav tm="100000">
                                          <p:val>
                                            <p:strVal val="#ppt_x"/>
                                          </p:val>
                                        </p:tav>
                                      </p:tavLst>
                                    </p:anim>
                                    <p:anim calcmode="lin" valueType="num">
                                      <p:cBhvr>
                                        <p:cTn id="489" dur="664" tmFilter="0.0,0.0; 0.25,0.07; 0.50,0.2; 0.75,0.467; 1.0,1.0">
                                          <p:stCondLst>
                                            <p:cond delay="0"/>
                                          </p:stCondLst>
                                        </p:cTn>
                                        <p:tgtEl>
                                          <p:spTgt spid="1029"/>
                                        </p:tgtEl>
                                        <p:attrNameLst>
                                          <p:attrName>ppt_y</p:attrName>
                                        </p:attrNameLst>
                                      </p:cBhvr>
                                      <p:tavLst>
                                        <p:tav tm="0" fmla="#ppt_y-sin(pi*$)/3">
                                          <p:val>
                                            <p:fltVal val="0.5"/>
                                          </p:val>
                                        </p:tav>
                                        <p:tav tm="100000">
                                          <p:val>
                                            <p:fltVal val="1"/>
                                          </p:val>
                                        </p:tav>
                                      </p:tavLst>
                                    </p:anim>
                                    <p:anim calcmode="lin" valueType="num">
                                      <p:cBhvr>
                                        <p:cTn id="490" dur="664" tmFilter="0, 0; 0.125,0.2665; 0.25,0.4; 0.375,0.465; 0.5,0.5;  0.625,0.535; 0.75,0.6; 0.875,0.7335; 1,1">
                                          <p:stCondLst>
                                            <p:cond delay="664"/>
                                          </p:stCondLst>
                                        </p:cTn>
                                        <p:tgtEl>
                                          <p:spTgt spid="1029"/>
                                        </p:tgtEl>
                                        <p:attrNameLst>
                                          <p:attrName>ppt_y</p:attrName>
                                        </p:attrNameLst>
                                      </p:cBhvr>
                                      <p:tavLst>
                                        <p:tav tm="0" fmla="#ppt_y-sin(pi*$)/9">
                                          <p:val>
                                            <p:fltVal val="0"/>
                                          </p:val>
                                        </p:tav>
                                        <p:tav tm="100000">
                                          <p:val>
                                            <p:fltVal val="1"/>
                                          </p:val>
                                        </p:tav>
                                      </p:tavLst>
                                    </p:anim>
                                    <p:anim calcmode="lin" valueType="num">
                                      <p:cBhvr>
                                        <p:cTn id="491" dur="332" tmFilter="0, 0; 0.125,0.2665; 0.25,0.4; 0.375,0.465; 0.5,0.5;  0.625,0.535; 0.75,0.6; 0.875,0.7335; 1,1">
                                          <p:stCondLst>
                                            <p:cond delay="1324"/>
                                          </p:stCondLst>
                                        </p:cTn>
                                        <p:tgtEl>
                                          <p:spTgt spid="1029"/>
                                        </p:tgtEl>
                                        <p:attrNameLst>
                                          <p:attrName>ppt_y</p:attrName>
                                        </p:attrNameLst>
                                      </p:cBhvr>
                                      <p:tavLst>
                                        <p:tav tm="0" fmla="#ppt_y-sin(pi*$)/27">
                                          <p:val>
                                            <p:fltVal val="0"/>
                                          </p:val>
                                        </p:tav>
                                        <p:tav tm="100000">
                                          <p:val>
                                            <p:fltVal val="1"/>
                                          </p:val>
                                        </p:tav>
                                      </p:tavLst>
                                    </p:anim>
                                    <p:anim calcmode="lin" valueType="num">
                                      <p:cBhvr>
                                        <p:cTn id="492" dur="164" tmFilter="0, 0; 0.125,0.2665; 0.25,0.4; 0.375,0.465; 0.5,0.5;  0.625,0.535; 0.75,0.6; 0.875,0.7335; 1,1">
                                          <p:stCondLst>
                                            <p:cond delay="1656"/>
                                          </p:stCondLst>
                                        </p:cTn>
                                        <p:tgtEl>
                                          <p:spTgt spid="1029"/>
                                        </p:tgtEl>
                                        <p:attrNameLst>
                                          <p:attrName>ppt_y</p:attrName>
                                        </p:attrNameLst>
                                      </p:cBhvr>
                                      <p:tavLst>
                                        <p:tav tm="0" fmla="#ppt_y-sin(pi*$)/81">
                                          <p:val>
                                            <p:fltVal val="0"/>
                                          </p:val>
                                        </p:tav>
                                        <p:tav tm="100000">
                                          <p:val>
                                            <p:fltVal val="1"/>
                                          </p:val>
                                        </p:tav>
                                      </p:tavLst>
                                    </p:anim>
                                    <p:animScale>
                                      <p:cBhvr>
                                        <p:cTn id="493" dur="26">
                                          <p:stCondLst>
                                            <p:cond delay="650"/>
                                          </p:stCondLst>
                                        </p:cTn>
                                        <p:tgtEl>
                                          <p:spTgt spid="1029"/>
                                        </p:tgtEl>
                                      </p:cBhvr>
                                      <p:to x="100000" y="60000"/>
                                    </p:animScale>
                                    <p:animScale>
                                      <p:cBhvr>
                                        <p:cTn id="494" dur="166" decel="50000">
                                          <p:stCondLst>
                                            <p:cond delay="676"/>
                                          </p:stCondLst>
                                        </p:cTn>
                                        <p:tgtEl>
                                          <p:spTgt spid="1029"/>
                                        </p:tgtEl>
                                      </p:cBhvr>
                                      <p:to x="100000" y="100000"/>
                                    </p:animScale>
                                    <p:animScale>
                                      <p:cBhvr>
                                        <p:cTn id="495" dur="26">
                                          <p:stCondLst>
                                            <p:cond delay="1312"/>
                                          </p:stCondLst>
                                        </p:cTn>
                                        <p:tgtEl>
                                          <p:spTgt spid="1029"/>
                                        </p:tgtEl>
                                      </p:cBhvr>
                                      <p:to x="100000" y="80000"/>
                                    </p:animScale>
                                    <p:animScale>
                                      <p:cBhvr>
                                        <p:cTn id="496" dur="166" decel="50000">
                                          <p:stCondLst>
                                            <p:cond delay="1338"/>
                                          </p:stCondLst>
                                        </p:cTn>
                                        <p:tgtEl>
                                          <p:spTgt spid="1029"/>
                                        </p:tgtEl>
                                      </p:cBhvr>
                                      <p:to x="100000" y="100000"/>
                                    </p:animScale>
                                    <p:animScale>
                                      <p:cBhvr>
                                        <p:cTn id="497" dur="26">
                                          <p:stCondLst>
                                            <p:cond delay="1642"/>
                                          </p:stCondLst>
                                        </p:cTn>
                                        <p:tgtEl>
                                          <p:spTgt spid="1029"/>
                                        </p:tgtEl>
                                      </p:cBhvr>
                                      <p:to x="100000" y="90000"/>
                                    </p:animScale>
                                    <p:animScale>
                                      <p:cBhvr>
                                        <p:cTn id="498" dur="166" decel="50000">
                                          <p:stCondLst>
                                            <p:cond delay="1668"/>
                                          </p:stCondLst>
                                        </p:cTn>
                                        <p:tgtEl>
                                          <p:spTgt spid="1029"/>
                                        </p:tgtEl>
                                      </p:cBhvr>
                                      <p:to x="100000" y="100000"/>
                                    </p:animScale>
                                    <p:animScale>
                                      <p:cBhvr>
                                        <p:cTn id="499" dur="26">
                                          <p:stCondLst>
                                            <p:cond delay="1808"/>
                                          </p:stCondLst>
                                        </p:cTn>
                                        <p:tgtEl>
                                          <p:spTgt spid="1029"/>
                                        </p:tgtEl>
                                      </p:cBhvr>
                                      <p:to x="100000" y="95000"/>
                                    </p:animScale>
                                    <p:animScale>
                                      <p:cBhvr>
                                        <p:cTn id="500" dur="166" decel="50000">
                                          <p:stCondLst>
                                            <p:cond delay="1834"/>
                                          </p:stCondLst>
                                        </p:cTn>
                                        <p:tgtEl>
                                          <p:spTgt spid="1029"/>
                                        </p:tgtEl>
                                      </p:cBhvr>
                                      <p:to x="100000" y="100000"/>
                                    </p:animScale>
                                  </p:childTnLst>
                                </p:cTn>
                              </p:par>
                              <p:par>
                                <p:cTn id="501" presetID="26" presetClass="entr" presetSubtype="0" fill="hold" grpId="0" nodeType="withEffect">
                                  <p:stCondLst>
                                    <p:cond delay="0"/>
                                  </p:stCondLst>
                                  <p:childTnLst>
                                    <p:set>
                                      <p:cBhvr>
                                        <p:cTn id="502" dur="1" fill="hold">
                                          <p:stCondLst>
                                            <p:cond delay="0"/>
                                          </p:stCondLst>
                                        </p:cTn>
                                        <p:tgtEl>
                                          <p:spTgt spid="1030"/>
                                        </p:tgtEl>
                                        <p:attrNameLst>
                                          <p:attrName>style.visibility</p:attrName>
                                        </p:attrNameLst>
                                      </p:cBhvr>
                                      <p:to>
                                        <p:strVal val="visible"/>
                                      </p:to>
                                    </p:set>
                                    <p:animEffect transition="in" filter="wipe(down)">
                                      <p:cBhvr>
                                        <p:cTn id="503" dur="580">
                                          <p:stCondLst>
                                            <p:cond delay="0"/>
                                          </p:stCondLst>
                                        </p:cTn>
                                        <p:tgtEl>
                                          <p:spTgt spid="1030"/>
                                        </p:tgtEl>
                                      </p:cBhvr>
                                    </p:animEffect>
                                    <p:anim calcmode="lin" valueType="num">
                                      <p:cBhvr>
                                        <p:cTn id="504" dur="1822" tmFilter="0,0; 0.14,0.36; 0.43,0.73; 0.71,0.91; 1.0,1.0">
                                          <p:stCondLst>
                                            <p:cond delay="0"/>
                                          </p:stCondLst>
                                        </p:cTn>
                                        <p:tgtEl>
                                          <p:spTgt spid="1030"/>
                                        </p:tgtEl>
                                        <p:attrNameLst>
                                          <p:attrName>ppt_x</p:attrName>
                                        </p:attrNameLst>
                                      </p:cBhvr>
                                      <p:tavLst>
                                        <p:tav tm="0">
                                          <p:val>
                                            <p:strVal val="#ppt_x-0.25"/>
                                          </p:val>
                                        </p:tav>
                                        <p:tav tm="100000">
                                          <p:val>
                                            <p:strVal val="#ppt_x"/>
                                          </p:val>
                                        </p:tav>
                                      </p:tavLst>
                                    </p:anim>
                                    <p:anim calcmode="lin" valueType="num">
                                      <p:cBhvr>
                                        <p:cTn id="505" dur="664" tmFilter="0.0,0.0; 0.25,0.07; 0.50,0.2; 0.75,0.467; 1.0,1.0">
                                          <p:stCondLst>
                                            <p:cond delay="0"/>
                                          </p:stCondLst>
                                        </p:cTn>
                                        <p:tgtEl>
                                          <p:spTgt spid="1030"/>
                                        </p:tgtEl>
                                        <p:attrNameLst>
                                          <p:attrName>ppt_y</p:attrName>
                                        </p:attrNameLst>
                                      </p:cBhvr>
                                      <p:tavLst>
                                        <p:tav tm="0" fmla="#ppt_y-sin(pi*$)/3">
                                          <p:val>
                                            <p:fltVal val="0.5"/>
                                          </p:val>
                                        </p:tav>
                                        <p:tav tm="100000">
                                          <p:val>
                                            <p:fltVal val="1"/>
                                          </p:val>
                                        </p:tav>
                                      </p:tavLst>
                                    </p:anim>
                                    <p:anim calcmode="lin" valueType="num">
                                      <p:cBhvr>
                                        <p:cTn id="506" dur="664" tmFilter="0, 0; 0.125,0.2665; 0.25,0.4; 0.375,0.465; 0.5,0.5;  0.625,0.535; 0.75,0.6; 0.875,0.7335; 1,1">
                                          <p:stCondLst>
                                            <p:cond delay="664"/>
                                          </p:stCondLst>
                                        </p:cTn>
                                        <p:tgtEl>
                                          <p:spTgt spid="1030"/>
                                        </p:tgtEl>
                                        <p:attrNameLst>
                                          <p:attrName>ppt_y</p:attrName>
                                        </p:attrNameLst>
                                      </p:cBhvr>
                                      <p:tavLst>
                                        <p:tav tm="0" fmla="#ppt_y-sin(pi*$)/9">
                                          <p:val>
                                            <p:fltVal val="0"/>
                                          </p:val>
                                        </p:tav>
                                        <p:tav tm="100000">
                                          <p:val>
                                            <p:fltVal val="1"/>
                                          </p:val>
                                        </p:tav>
                                      </p:tavLst>
                                    </p:anim>
                                    <p:anim calcmode="lin" valueType="num">
                                      <p:cBhvr>
                                        <p:cTn id="507" dur="332" tmFilter="0, 0; 0.125,0.2665; 0.25,0.4; 0.375,0.465; 0.5,0.5;  0.625,0.535; 0.75,0.6; 0.875,0.7335; 1,1">
                                          <p:stCondLst>
                                            <p:cond delay="1324"/>
                                          </p:stCondLst>
                                        </p:cTn>
                                        <p:tgtEl>
                                          <p:spTgt spid="1030"/>
                                        </p:tgtEl>
                                        <p:attrNameLst>
                                          <p:attrName>ppt_y</p:attrName>
                                        </p:attrNameLst>
                                      </p:cBhvr>
                                      <p:tavLst>
                                        <p:tav tm="0" fmla="#ppt_y-sin(pi*$)/27">
                                          <p:val>
                                            <p:fltVal val="0"/>
                                          </p:val>
                                        </p:tav>
                                        <p:tav tm="100000">
                                          <p:val>
                                            <p:fltVal val="1"/>
                                          </p:val>
                                        </p:tav>
                                      </p:tavLst>
                                    </p:anim>
                                    <p:anim calcmode="lin" valueType="num">
                                      <p:cBhvr>
                                        <p:cTn id="508" dur="164" tmFilter="0, 0; 0.125,0.2665; 0.25,0.4; 0.375,0.465; 0.5,0.5;  0.625,0.535; 0.75,0.6; 0.875,0.7335; 1,1">
                                          <p:stCondLst>
                                            <p:cond delay="1656"/>
                                          </p:stCondLst>
                                        </p:cTn>
                                        <p:tgtEl>
                                          <p:spTgt spid="1030"/>
                                        </p:tgtEl>
                                        <p:attrNameLst>
                                          <p:attrName>ppt_y</p:attrName>
                                        </p:attrNameLst>
                                      </p:cBhvr>
                                      <p:tavLst>
                                        <p:tav tm="0" fmla="#ppt_y-sin(pi*$)/81">
                                          <p:val>
                                            <p:fltVal val="0"/>
                                          </p:val>
                                        </p:tav>
                                        <p:tav tm="100000">
                                          <p:val>
                                            <p:fltVal val="1"/>
                                          </p:val>
                                        </p:tav>
                                      </p:tavLst>
                                    </p:anim>
                                    <p:animScale>
                                      <p:cBhvr>
                                        <p:cTn id="509" dur="26">
                                          <p:stCondLst>
                                            <p:cond delay="650"/>
                                          </p:stCondLst>
                                        </p:cTn>
                                        <p:tgtEl>
                                          <p:spTgt spid="1030"/>
                                        </p:tgtEl>
                                      </p:cBhvr>
                                      <p:to x="100000" y="60000"/>
                                    </p:animScale>
                                    <p:animScale>
                                      <p:cBhvr>
                                        <p:cTn id="510" dur="166" decel="50000">
                                          <p:stCondLst>
                                            <p:cond delay="676"/>
                                          </p:stCondLst>
                                        </p:cTn>
                                        <p:tgtEl>
                                          <p:spTgt spid="1030"/>
                                        </p:tgtEl>
                                      </p:cBhvr>
                                      <p:to x="100000" y="100000"/>
                                    </p:animScale>
                                    <p:animScale>
                                      <p:cBhvr>
                                        <p:cTn id="511" dur="26">
                                          <p:stCondLst>
                                            <p:cond delay="1312"/>
                                          </p:stCondLst>
                                        </p:cTn>
                                        <p:tgtEl>
                                          <p:spTgt spid="1030"/>
                                        </p:tgtEl>
                                      </p:cBhvr>
                                      <p:to x="100000" y="80000"/>
                                    </p:animScale>
                                    <p:animScale>
                                      <p:cBhvr>
                                        <p:cTn id="512" dur="166" decel="50000">
                                          <p:stCondLst>
                                            <p:cond delay="1338"/>
                                          </p:stCondLst>
                                        </p:cTn>
                                        <p:tgtEl>
                                          <p:spTgt spid="1030"/>
                                        </p:tgtEl>
                                      </p:cBhvr>
                                      <p:to x="100000" y="100000"/>
                                    </p:animScale>
                                    <p:animScale>
                                      <p:cBhvr>
                                        <p:cTn id="513" dur="26">
                                          <p:stCondLst>
                                            <p:cond delay="1642"/>
                                          </p:stCondLst>
                                        </p:cTn>
                                        <p:tgtEl>
                                          <p:spTgt spid="1030"/>
                                        </p:tgtEl>
                                      </p:cBhvr>
                                      <p:to x="100000" y="90000"/>
                                    </p:animScale>
                                    <p:animScale>
                                      <p:cBhvr>
                                        <p:cTn id="514" dur="166" decel="50000">
                                          <p:stCondLst>
                                            <p:cond delay="1668"/>
                                          </p:stCondLst>
                                        </p:cTn>
                                        <p:tgtEl>
                                          <p:spTgt spid="1030"/>
                                        </p:tgtEl>
                                      </p:cBhvr>
                                      <p:to x="100000" y="100000"/>
                                    </p:animScale>
                                    <p:animScale>
                                      <p:cBhvr>
                                        <p:cTn id="515" dur="26">
                                          <p:stCondLst>
                                            <p:cond delay="1808"/>
                                          </p:stCondLst>
                                        </p:cTn>
                                        <p:tgtEl>
                                          <p:spTgt spid="1030"/>
                                        </p:tgtEl>
                                      </p:cBhvr>
                                      <p:to x="100000" y="95000"/>
                                    </p:animScale>
                                    <p:animScale>
                                      <p:cBhvr>
                                        <p:cTn id="516" dur="166" decel="50000">
                                          <p:stCondLst>
                                            <p:cond delay="1834"/>
                                          </p:stCondLst>
                                        </p:cTn>
                                        <p:tgtEl>
                                          <p:spTgt spid="1030"/>
                                        </p:tgtEl>
                                      </p:cBhvr>
                                      <p:to x="100000" y="100000"/>
                                    </p:animScale>
                                  </p:childTnLst>
                                </p:cTn>
                              </p:par>
                              <p:par>
                                <p:cTn id="517" presetID="26" presetClass="entr" presetSubtype="0" fill="hold" grpId="0" nodeType="withEffect">
                                  <p:stCondLst>
                                    <p:cond delay="0"/>
                                  </p:stCondLst>
                                  <p:childTnLst>
                                    <p:set>
                                      <p:cBhvr>
                                        <p:cTn id="518" dur="1" fill="hold">
                                          <p:stCondLst>
                                            <p:cond delay="0"/>
                                          </p:stCondLst>
                                        </p:cTn>
                                        <p:tgtEl>
                                          <p:spTgt spid="1031"/>
                                        </p:tgtEl>
                                        <p:attrNameLst>
                                          <p:attrName>style.visibility</p:attrName>
                                        </p:attrNameLst>
                                      </p:cBhvr>
                                      <p:to>
                                        <p:strVal val="visible"/>
                                      </p:to>
                                    </p:set>
                                    <p:animEffect transition="in" filter="wipe(down)">
                                      <p:cBhvr>
                                        <p:cTn id="519" dur="580">
                                          <p:stCondLst>
                                            <p:cond delay="0"/>
                                          </p:stCondLst>
                                        </p:cTn>
                                        <p:tgtEl>
                                          <p:spTgt spid="1031"/>
                                        </p:tgtEl>
                                      </p:cBhvr>
                                    </p:animEffect>
                                    <p:anim calcmode="lin" valueType="num">
                                      <p:cBhvr>
                                        <p:cTn id="520" dur="1822" tmFilter="0,0; 0.14,0.36; 0.43,0.73; 0.71,0.91; 1.0,1.0">
                                          <p:stCondLst>
                                            <p:cond delay="0"/>
                                          </p:stCondLst>
                                        </p:cTn>
                                        <p:tgtEl>
                                          <p:spTgt spid="1031"/>
                                        </p:tgtEl>
                                        <p:attrNameLst>
                                          <p:attrName>ppt_x</p:attrName>
                                        </p:attrNameLst>
                                      </p:cBhvr>
                                      <p:tavLst>
                                        <p:tav tm="0">
                                          <p:val>
                                            <p:strVal val="#ppt_x-0.25"/>
                                          </p:val>
                                        </p:tav>
                                        <p:tav tm="100000">
                                          <p:val>
                                            <p:strVal val="#ppt_x"/>
                                          </p:val>
                                        </p:tav>
                                      </p:tavLst>
                                    </p:anim>
                                    <p:anim calcmode="lin" valueType="num">
                                      <p:cBhvr>
                                        <p:cTn id="521" dur="664" tmFilter="0.0,0.0; 0.25,0.07; 0.50,0.2; 0.75,0.467; 1.0,1.0">
                                          <p:stCondLst>
                                            <p:cond delay="0"/>
                                          </p:stCondLst>
                                        </p:cTn>
                                        <p:tgtEl>
                                          <p:spTgt spid="1031"/>
                                        </p:tgtEl>
                                        <p:attrNameLst>
                                          <p:attrName>ppt_y</p:attrName>
                                        </p:attrNameLst>
                                      </p:cBhvr>
                                      <p:tavLst>
                                        <p:tav tm="0" fmla="#ppt_y-sin(pi*$)/3">
                                          <p:val>
                                            <p:fltVal val="0.5"/>
                                          </p:val>
                                        </p:tav>
                                        <p:tav tm="100000">
                                          <p:val>
                                            <p:fltVal val="1"/>
                                          </p:val>
                                        </p:tav>
                                      </p:tavLst>
                                    </p:anim>
                                    <p:anim calcmode="lin" valueType="num">
                                      <p:cBhvr>
                                        <p:cTn id="522" dur="664" tmFilter="0, 0; 0.125,0.2665; 0.25,0.4; 0.375,0.465; 0.5,0.5;  0.625,0.535; 0.75,0.6; 0.875,0.7335; 1,1">
                                          <p:stCondLst>
                                            <p:cond delay="664"/>
                                          </p:stCondLst>
                                        </p:cTn>
                                        <p:tgtEl>
                                          <p:spTgt spid="1031"/>
                                        </p:tgtEl>
                                        <p:attrNameLst>
                                          <p:attrName>ppt_y</p:attrName>
                                        </p:attrNameLst>
                                      </p:cBhvr>
                                      <p:tavLst>
                                        <p:tav tm="0" fmla="#ppt_y-sin(pi*$)/9">
                                          <p:val>
                                            <p:fltVal val="0"/>
                                          </p:val>
                                        </p:tav>
                                        <p:tav tm="100000">
                                          <p:val>
                                            <p:fltVal val="1"/>
                                          </p:val>
                                        </p:tav>
                                      </p:tavLst>
                                    </p:anim>
                                    <p:anim calcmode="lin" valueType="num">
                                      <p:cBhvr>
                                        <p:cTn id="523" dur="332" tmFilter="0, 0; 0.125,0.2665; 0.25,0.4; 0.375,0.465; 0.5,0.5;  0.625,0.535; 0.75,0.6; 0.875,0.7335; 1,1">
                                          <p:stCondLst>
                                            <p:cond delay="1324"/>
                                          </p:stCondLst>
                                        </p:cTn>
                                        <p:tgtEl>
                                          <p:spTgt spid="1031"/>
                                        </p:tgtEl>
                                        <p:attrNameLst>
                                          <p:attrName>ppt_y</p:attrName>
                                        </p:attrNameLst>
                                      </p:cBhvr>
                                      <p:tavLst>
                                        <p:tav tm="0" fmla="#ppt_y-sin(pi*$)/27">
                                          <p:val>
                                            <p:fltVal val="0"/>
                                          </p:val>
                                        </p:tav>
                                        <p:tav tm="100000">
                                          <p:val>
                                            <p:fltVal val="1"/>
                                          </p:val>
                                        </p:tav>
                                      </p:tavLst>
                                    </p:anim>
                                    <p:anim calcmode="lin" valueType="num">
                                      <p:cBhvr>
                                        <p:cTn id="524" dur="164" tmFilter="0, 0; 0.125,0.2665; 0.25,0.4; 0.375,0.465; 0.5,0.5;  0.625,0.535; 0.75,0.6; 0.875,0.7335; 1,1">
                                          <p:stCondLst>
                                            <p:cond delay="1656"/>
                                          </p:stCondLst>
                                        </p:cTn>
                                        <p:tgtEl>
                                          <p:spTgt spid="1031"/>
                                        </p:tgtEl>
                                        <p:attrNameLst>
                                          <p:attrName>ppt_y</p:attrName>
                                        </p:attrNameLst>
                                      </p:cBhvr>
                                      <p:tavLst>
                                        <p:tav tm="0" fmla="#ppt_y-sin(pi*$)/81">
                                          <p:val>
                                            <p:fltVal val="0"/>
                                          </p:val>
                                        </p:tav>
                                        <p:tav tm="100000">
                                          <p:val>
                                            <p:fltVal val="1"/>
                                          </p:val>
                                        </p:tav>
                                      </p:tavLst>
                                    </p:anim>
                                    <p:animScale>
                                      <p:cBhvr>
                                        <p:cTn id="525" dur="26">
                                          <p:stCondLst>
                                            <p:cond delay="650"/>
                                          </p:stCondLst>
                                        </p:cTn>
                                        <p:tgtEl>
                                          <p:spTgt spid="1031"/>
                                        </p:tgtEl>
                                      </p:cBhvr>
                                      <p:to x="100000" y="60000"/>
                                    </p:animScale>
                                    <p:animScale>
                                      <p:cBhvr>
                                        <p:cTn id="526" dur="166" decel="50000">
                                          <p:stCondLst>
                                            <p:cond delay="676"/>
                                          </p:stCondLst>
                                        </p:cTn>
                                        <p:tgtEl>
                                          <p:spTgt spid="1031"/>
                                        </p:tgtEl>
                                      </p:cBhvr>
                                      <p:to x="100000" y="100000"/>
                                    </p:animScale>
                                    <p:animScale>
                                      <p:cBhvr>
                                        <p:cTn id="527" dur="26">
                                          <p:stCondLst>
                                            <p:cond delay="1312"/>
                                          </p:stCondLst>
                                        </p:cTn>
                                        <p:tgtEl>
                                          <p:spTgt spid="1031"/>
                                        </p:tgtEl>
                                      </p:cBhvr>
                                      <p:to x="100000" y="80000"/>
                                    </p:animScale>
                                    <p:animScale>
                                      <p:cBhvr>
                                        <p:cTn id="528" dur="166" decel="50000">
                                          <p:stCondLst>
                                            <p:cond delay="1338"/>
                                          </p:stCondLst>
                                        </p:cTn>
                                        <p:tgtEl>
                                          <p:spTgt spid="1031"/>
                                        </p:tgtEl>
                                      </p:cBhvr>
                                      <p:to x="100000" y="100000"/>
                                    </p:animScale>
                                    <p:animScale>
                                      <p:cBhvr>
                                        <p:cTn id="529" dur="26">
                                          <p:stCondLst>
                                            <p:cond delay="1642"/>
                                          </p:stCondLst>
                                        </p:cTn>
                                        <p:tgtEl>
                                          <p:spTgt spid="1031"/>
                                        </p:tgtEl>
                                      </p:cBhvr>
                                      <p:to x="100000" y="90000"/>
                                    </p:animScale>
                                    <p:animScale>
                                      <p:cBhvr>
                                        <p:cTn id="530" dur="166" decel="50000">
                                          <p:stCondLst>
                                            <p:cond delay="1668"/>
                                          </p:stCondLst>
                                        </p:cTn>
                                        <p:tgtEl>
                                          <p:spTgt spid="1031"/>
                                        </p:tgtEl>
                                      </p:cBhvr>
                                      <p:to x="100000" y="100000"/>
                                    </p:animScale>
                                    <p:animScale>
                                      <p:cBhvr>
                                        <p:cTn id="531" dur="26">
                                          <p:stCondLst>
                                            <p:cond delay="1808"/>
                                          </p:stCondLst>
                                        </p:cTn>
                                        <p:tgtEl>
                                          <p:spTgt spid="1031"/>
                                        </p:tgtEl>
                                      </p:cBhvr>
                                      <p:to x="100000" y="95000"/>
                                    </p:animScale>
                                    <p:animScale>
                                      <p:cBhvr>
                                        <p:cTn id="532" dur="166" decel="50000">
                                          <p:stCondLst>
                                            <p:cond delay="1834"/>
                                          </p:stCondLst>
                                        </p:cTn>
                                        <p:tgtEl>
                                          <p:spTgt spid="1031"/>
                                        </p:tgtEl>
                                      </p:cBhvr>
                                      <p:to x="100000" y="100000"/>
                                    </p:animScale>
                                  </p:childTnLst>
                                </p:cTn>
                              </p:par>
                              <p:par>
                                <p:cTn id="533" presetID="26" presetClass="entr" presetSubtype="0" fill="hold" grpId="0" nodeType="withEffect">
                                  <p:stCondLst>
                                    <p:cond delay="0"/>
                                  </p:stCondLst>
                                  <p:childTnLst>
                                    <p:set>
                                      <p:cBhvr>
                                        <p:cTn id="534" dur="1" fill="hold">
                                          <p:stCondLst>
                                            <p:cond delay="0"/>
                                          </p:stCondLst>
                                        </p:cTn>
                                        <p:tgtEl>
                                          <p:spTgt spid="1032"/>
                                        </p:tgtEl>
                                        <p:attrNameLst>
                                          <p:attrName>style.visibility</p:attrName>
                                        </p:attrNameLst>
                                      </p:cBhvr>
                                      <p:to>
                                        <p:strVal val="visible"/>
                                      </p:to>
                                    </p:set>
                                    <p:animEffect transition="in" filter="wipe(down)">
                                      <p:cBhvr>
                                        <p:cTn id="535" dur="580">
                                          <p:stCondLst>
                                            <p:cond delay="0"/>
                                          </p:stCondLst>
                                        </p:cTn>
                                        <p:tgtEl>
                                          <p:spTgt spid="1032"/>
                                        </p:tgtEl>
                                      </p:cBhvr>
                                    </p:animEffect>
                                    <p:anim calcmode="lin" valueType="num">
                                      <p:cBhvr>
                                        <p:cTn id="536" dur="1822" tmFilter="0,0; 0.14,0.36; 0.43,0.73; 0.71,0.91; 1.0,1.0">
                                          <p:stCondLst>
                                            <p:cond delay="0"/>
                                          </p:stCondLst>
                                        </p:cTn>
                                        <p:tgtEl>
                                          <p:spTgt spid="1032"/>
                                        </p:tgtEl>
                                        <p:attrNameLst>
                                          <p:attrName>ppt_x</p:attrName>
                                        </p:attrNameLst>
                                      </p:cBhvr>
                                      <p:tavLst>
                                        <p:tav tm="0">
                                          <p:val>
                                            <p:strVal val="#ppt_x-0.25"/>
                                          </p:val>
                                        </p:tav>
                                        <p:tav tm="100000">
                                          <p:val>
                                            <p:strVal val="#ppt_x"/>
                                          </p:val>
                                        </p:tav>
                                      </p:tavLst>
                                    </p:anim>
                                    <p:anim calcmode="lin" valueType="num">
                                      <p:cBhvr>
                                        <p:cTn id="537" dur="664" tmFilter="0.0,0.0; 0.25,0.07; 0.50,0.2; 0.75,0.467; 1.0,1.0">
                                          <p:stCondLst>
                                            <p:cond delay="0"/>
                                          </p:stCondLst>
                                        </p:cTn>
                                        <p:tgtEl>
                                          <p:spTgt spid="1032"/>
                                        </p:tgtEl>
                                        <p:attrNameLst>
                                          <p:attrName>ppt_y</p:attrName>
                                        </p:attrNameLst>
                                      </p:cBhvr>
                                      <p:tavLst>
                                        <p:tav tm="0" fmla="#ppt_y-sin(pi*$)/3">
                                          <p:val>
                                            <p:fltVal val="0.5"/>
                                          </p:val>
                                        </p:tav>
                                        <p:tav tm="100000">
                                          <p:val>
                                            <p:fltVal val="1"/>
                                          </p:val>
                                        </p:tav>
                                      </p:tavLst>
                                    </p:anim>
                                    <p:anim calcmode="lin" valueType="num">
                                      <p:cBhvr>
                                        <p:cTn id="538" dur="664" tmFilter="0, 0; 0.125,0.2665; 0.25,0.4; 0.375,0.465; 0.5,0.5;  0.625,0.535; 0.75,0.6; 0.875,0.7335; 1,1">
                                          <p:stCondLst>
                                            <p:cond delay="664"/>
                                          </p:stCondLst>
                                        </p:cTn>
                                        <p:tgtEl>
                                          <p:spTgt spid="1032"/>
                                        </p:tgtEl>
                                        <p:attrNameLst>
                                          <p:attrName>ppt_y</p:attrName>
                                        </p:attrNameLst>
                                      </p:cBhvr>
                                      <p:tavLst>
                                        <p:tav tm="0" fmla="#ppt_y-sin(pi*$)/9">
                                          <p:val>
                                            <p:fltVal val="0"/>
                                          </p:val>
                                        </p:tav>
                                        <p:tav tm="100000">
                                          <p:val>
                                            <p:fltVal val="1"/>
                                          </p:val>
                                        </p:tav>
                                      </p:tavLst>
                                    </p:anim>
                                    <p:anim calcmode="lin" valueType="num">
                                      <p:cBhvr>
                                        <p:cTn id="539" dur="332" tmFilter="0, 0; 0.125,0.2665; 0.25,0.4; 0.375,0.465; 0.5,0.5;  0.625,0.535; 0.75,0.6; 0.875,0.7335; 1,1">
                                          <p:stCondLst>
                                            <p:cond delay="1324"/>
                                          </p:stCondLst>
                                        </p:cTn>
                                        <p:tgtEl>
                                          <p:spTgt spid="1032"/>
                                        </p:tgtEl>
                                        <p:attrNameLst>
                                          <p:attrName>ppt_y</p:attrName>
                                        </p:attrNameLst>
                                      </p:cBhvr>
                                      <p:tavLst>
                                        <p:tav tm="0" fmla="#ppt_y-sin(pi*$)/27">
                                          <p:val>
                                            <p:fltVal val="0"/>
                                          </p:val>
                                        </p:tav>
                                        <p:tav tm="100000">
                                          <p:val>
                                            <p:fltVal val="1"/>
                                          </p:val>
                                        </p:tav>
                                      </p:tavLst>
                                    </p:anim>
                                    <p:anim calcmode="lin" valueType="num">
                                      <p:cBhvr>
                                        <p:cTn id="540" dur="164" tmFilter="0, 0; 0.125,0.2665; 0.25,0.4; 0.375,0.465; 0.5,0.5;  0.625,0.535; 0.75,0.6; 0.875,0.7335; 1,1">
                                          <p:stCondLst>
                                            <p:cond delay="1656"/>
                                          </p:stCondLst>
                                        </p:cTn>
                                        <p:tgtEl>
                                          <p:spTgt spid="1032"/>
                                        </p:tgtEl>
                                        <p:attrNameLst>
                                          <p:attrName>ppt_y</p:attrName>
                                        </p:attrNameLst>
                                      </p:cBhvr>
                                      <p:tavLst>
                                        <p:tav tm="0" fmla="#ppt_y-sin(pi*$)/81">
                                          <p:val>
                                            <p:fltVal val="0"/>
                                          </p:val>
                                        </p:tav>
                                        <p:tav tm="100000">
                                          <p:val>
                                            <p:fltVal val="1"/>
                                          </p:val>
                                        </p:tav>
                                      </p:tavLst>
                                    </p:anim>
                                    <p:animScale>
                                      <p:cBhvr>
                                        <p:cTn id="541" dur="26">
                                          <p:stCondLst>
                                            <p:cond delay="650"/>
                                          </p:stCondLst>
                                        </p:cTn>
                                        <p:tgtEl>
                                          <p:spTgt spid="1032"/>
                                        </p:tgtEl>
                                      </p:cBhvr>
                                      <p:to x="100000" y="60000"/>
                                    </p:animScale>
                                    <p:animScale>
                                      <p:cBhvr>
                                        <p:cTn id="542" dur="166" decel="50000">
                                          <p:stCondLst>
                                            <p:cond delay="676"/>
                                          </p:stCondLst>
                                        </p:cTn>
                                        <p:tgtEl>
                                          <p:spTgt spid="1032"/>
                                        </p:tgtEl>
                                      </p:cBhvr>
                                      <p:to x="100000" y="100000"/>
                                    </p:animScale>
                                    <p:animScale>
                                      <p:cBhvr>
                                        <p:cTn id="543" dur="26">
                                          <p:stCondLst>
                                            <p:cond delay="1312"/>
                                          </p:stCondLst>
                                        </p:cTn>
                                        <p:tgtEl>
                                          <p:spTgt spid="1032"/>
                                        </p:tgtEl>
                                      </p:cBhvr>
                                      <p:to x="100000" y="80000"/>
                                    </p:animScale>
                                    <p:animScale>
                                      <p:cBhvr>
                                        <p:cTn id="544" dur="166" decel="50000">
                                          <p:stCondLst>
                                            <p:cond delay="1338"/>
                                          </p:stCondLst>
                                        </p:cTn>
                                        <p:tgtEl>
                                          <p:spTgt spid="1032"/>
                                        </p:tgtEl>
                                      </p:cBhvr>
                                      <p:to x="100000" y="100000"/>
                                    </p:animScale>
                                    <p:animScale>
                                      <p:cBhvr>
                                        <p:cTn id="545" dur="26">
                                          <p:stCondLst>
                                            <p:cond delay="1642"/>
                                          </p:stCondLst>
                                        </p:cTn>
                                        <p:tgtEl>
                                          <p:spTgt spid="1032"/>
                                        </p:tgtEl>
                                      </p:cBhvr>
                                      <p:to x="100000" y="90000"/>
                                    </p:animScale>
                                    <p:animScale>
                                      <p:cBhvr>
                                        <p:cTn id="546" dur="166" decel="50000">
                                          <p:stCondLst>
                                            <p:cond delay="1668"/>
                                          </p:stCondLst>
                                        </p:cTn>
                                        <p:tgtEl>
                                          <p:spTgt spid="1032"/>
                                        </p:tgtEl>
                                      </p:cBhvr>
                                      <p:to x="100000" y="100000"/>
                                    </p:animScale>
                                    <p:animScale>
                                      <p:cBhvr>
                                        <p:cTn id="547" dur="26">
                                          <p:stCondLst>
                                            <p:cond delay="1808"/>
                                          </p:stCondLst>
                                        </p:cTn>
                                        <p:tgtEl>
                                          <p:spTgt spid="1032"/>
                                        </p:tgtEl>
                                      </p:cBhvr>
                                      <p:to x="100000" y="95000"/>
                                    </p:animScale>
                                    <p:animScale>
                                      <p:cBhvr>
                                        <p:cTn id="548" dur="166" decel="50000">
                                          <p:stCondLst>
                                            <p:cond delay="1834"/>
                                          </p:stCondLst>
                                        </p:cTn>
                                        <p:tgtEl>
                                          <p:spTgt spid="1032"/>
                                        </p:tgtEl>
                                      </p:cBhvr>
                                      <p:to x="100000" y="100000"/>
                                    </p:animScale>
                                  </p:childTnLst>
                                </p:cTn>
                              </p:par>
                              <p:par>
                                <p:cTn id="549" presetID="26" presetClass="entr" presetSubtype="0" fill="hold" grpId="0" nodeType="withEffect">
                                  <p:stCondLst>
                                    <p:cond delay="0"/>
                                  </p:stCondLst>
                                  <p:childTnLst>
                                    <p:set>
                                      <p:cBhvr>
                                        <p:cTn id="550" dur="1" fill="hold">
                                          <p:stCondLst>
                                            <p:cond delay="0"/>
                                          </p:stCondLst>
                                        </p:cTn>
                                        <p:tgtEl>
                                          <p:spTgt spid="1033"/>
                                        </p:tgtEl>
                                        <p:attrNameLst>
                                          <p:attrName>style.visibility</p:attrName>
                                        </p:attrNameLst>
                                      </p:cBhvr>
                                      <p:to>
                                        <p:strVal val="visible"/>
                                      </p:to>
                                    </p:set>
                                    <p:animEffect transition="in" filter="wipe(down)">
                                      <p:cBhvr>
                                        <p:cTn id="551" dur="580">
                                          <p:stCondLst>
                                            <p:cond delay="0"/>
                                          </p:stCondLst>
                                        </p:cTn>
                                        <p:tgtEl>
                                          <p:spTgt spid="1033"/>
                                        </p:tgtEl>
                                      </p:cBhvr>
                                    </p:animEffect>
                                    <p:anim calcmode="lin" valueType="num">
                                      <p:cBhvr>
                                        <p:cTn id="552" dur="1822" tmFilter="0,0; 0.14,0.36; 0.43,0.73; 0.71,0.91; 1.0,1.0">
                                          <p:stCondLst>
                                            <p:cond delay="0"/>
                                          </p:stCondLst>
                                        </p:cTn>
                                        <p:tgtEl>
                                          <p:spTgt spid="1033"/>
                                        </p:tgtEl>
                                        <p:attrNameLst>
                                          <p:attrName>ppt_x</p:attrName>
                                        </p:attrNameLst>
                                      </p:cBhvr>
                                      <p:tavLst>
                                        <p:tav tm="0">
                                          <p:val>
                                            <p:strVal val="#ppt_x-0.25"/>
                                          </p:val>
                                        </p:tav>
                                        <p:tav tm="100000">
                                          <p:val>
                                            <p:strVal val="#ppt_x"/>
                                          </p:val>
                                        </p:tav>
                                      </p:tavLst>
                                    </p:anim>
                                    <p:anim calcmode="lin" valueType="num">
                                      <p:cBhvr>
                                        <p:cTn id="553" dur="664" tmFilter="0.0,0.0; 0.25,0.07; 0.50,0.2; 0.75,0.467; 1.0,1.0">
                                          <p:stCondLst>
                                            <p:cond delay="0"/>
                                          </p:stCondLst>
                                        </p:cTn>
                                        <p:tgtEl>
                                          <p:spTgt spid="1033"/>
                                        </p:tgtEl>
                                        <p:attrNameLst>
                                          <p:attrName>ppt_y</p:attrName>
                                        </p:attrNameLst>
                                      </p:cBhvr>
                                      <p:tavLst>
                                        <p:tav tm="0" fmla="#ppt_y-sin(pi*$)/3">
                                          <p:val>
                                            <p:fltVal val="0.5"/>
                                          </p:val>
                                        </p:tav>
                                        <p:tav tm="100000">
                                          <p:val>
                                            <p:fltVal val="1"/>
                                          </p:val>
                                        </p:tav>
                                      </p:tavLst>
                                    </p:anim>
                                    <p:anim calcmode="lin" valueType="num">
                                      <p:cBhvr>
                                        <p:cTn id="554" dur="664" tmFilter="0, 0; 0.125,0.2665; 0.25,0.4; 0.375,0.465; 0.5,0.5;  0.625,0.535; 0.75,0.6; 0.875,0.7335; 1,1">
                                          <p:stCondLst>
                                            <p:cond delay="664"/>
                                          </p:stCondLst>
                                        </p:cTn>
                                        <p:tgtEl>
                                          <p:spTgt spid="1033"/>
                                        </p:tgtEl>
                                        <p:attrNameLst>
                                          <p:attrName>ppt_y</p:attrName>
                                        </p:attrNameLst>
                                      </p:cBhvr>
                                      <p:tavLst>
                                        <p:tav tm="0" fmla="#ppt_y-sin(pi*$)/9">
                                          <p:val>
                                            <p:fltVal val="0"/>
                                          </p:val>
                                        </p:tav>
                                        <p:tav tm="100000">
                                          <p:val>
                                            <p:fltVal val="1"/>
                                          </p:val>
                                        </p:tav>
                                      </p:tavLst>
                                    </p:anim>
                                    <p:anim calcmode="lin" valueType="num">
                                      <p:cBhvr>
                                        <p:cTn id="555" dur="332" tmFilter="0, 0; 0.125,0.2665; 0.25,0.4; 0.375,0.465; 0.5,0.5;  0.625,0.535; 0.75,0.6; 0.875,0.7335; 1,1">
                                          <p:stCondLst>
                                            <p:cond delay="1324"/>
                                          </p:stCondLst>
                                        </p:cTn>
                                        <p:tgtEl>
                                          <p:spTgt spid="1033"/>
                                        </p:tgtEl>
                                        <p:attrNameLst>
                                          <p:attrName>ppt_y</p:attrName>
                                        </p:attrNameLst>
                                      </p:cBhvr>
                                      <p:tavLst>
                                        <p:tav tm="0" fmla="#ppt_y-sin(pi*$)/27">
                                          <p:val>
                                            <p:fltVal val="0"/>
                                          </p:val>
                                        </p:tav>
                                        <p:tav tm="100000">
                                          <p:val>
                                            <p:fltVal val="1"/>
                                          </p:val>
                                        </p:tav>
                                      </p:tavLst>
                                    </p:anim>
                                    <p:anim calcmode="lin" valueType="num">
                                      <p:cBhvr>
                                        <p:cTn id="556" dur="164" tmFilter="0, 0; 0.125,0.2665; 0.25,0.4; 0.375,0.465; 0.5,0.5;  0.625,0.535; 0.75,0.6; 0.875,0.7335; 1,1">
                                          <p:stCondLst>
                                            <p:cond delay="1656"/>
                                          </p:stCondLst>
                                        </p:cTn>
                                        <p:tgtEl>
                                          <p:spTgt spid="1033"/>
                                        </p:tgtEl>
                                        <p:attrNameLst>
                                          <p:attrName>ppt_y</p:attrName>
                                        </p:attrNameLst>
                                      </p:cBhvr>
                                      <p:tavLst>
                                        <p:tav tm="0" fmla="#ppt_y-sin(pi*$)/81">
                                          <p:val>
                                            <p:fltVal val="0"/>
                                          </p:val>
                                        </p:tav>
                                        <p:tav tm="100000">
                                          <p:val>
                                            <p:fltVal val="1"/>
                                          </p:val>
                                        </p:tav>
                                      </p:tavLst>
                                    </p:anim>
                                    <p:animScale>
                                      <p:cBhvr>
                                        <p:cTn id="557" dur="26">
                                          <p:stCondLst>
                                            <p:cond delay="650"/>
                                          </p:stCondLst>
                                        </p:cTn>
                                        <p:tgtEl>
                                          <p:spTgt spid="1033"/>
                                        </p:tgtEl>
                                      </p:cBhvr>
                                      <p:to x="100000" y="60000"/>
                                    </p:animScale>
                                    <p:animScale>
                                      <p:cBhvr>
                                        <p:cTn id="558" dur="166" decel="50000">
                                          <p:stCondLst>
                                            <p:cond delay="676"/>
                                          </p:stCondLst>
                                        </p:cTn>
                                        <p:tgtEl>
                                          <p:spTgt spid="1033"/>
                                        </p:tgtEl>
                                      </p:cBhvr>
                                      <p:to x="100000" y="100000"/>
                                    </p:animScale>
                                    <p:animScale>
                                      <p:cBhvr>
                                        <p:cTn id="559" dur="26">
                                          <p:stCondLst>
                                            <p:cond delay="1312"/>
                                          </p:stCondLst>
                                        </p:cTn>
                                        <p:tgtEl>
                                          <p:spTgt spid="1033"/>
                                        </p:tgtEl>
                                      </p:cBhvr>
                                      <p:to x="100000" y="80000"/>
                                    </p:animScale>
                                    <p:animScale>
                                      <p:cBhvr>
                                        <p:cTn id="560" dur="166" decel="50000">
                                          <p:stCondLst>
                                            <p:cond delay="1338"/>
                                          </p:stCondLst>
                                        </p:cTn>
                                        <p:tgtEl>
                                          <p:spTgt spid="1033"/>
                                        </p:tgtEl>
                                      </p:cBhvr>
                                      <p:to x="100000" y="100000"/>
                                    </p:animScale>
                                    <p:animScale>
                                      <p:cBhvr>
                                        <p:cTn id="561" dur="26">
                                          <p:stCondLst>
                                            <p:cond delay="1642"/>
                                          </p:stCondLst>
                                        </p:cTn>
                                        <p:tgtEl>
                                          <p:spTgt spid="1033"/>
                                        </p:tgtEl>
                                      </p:cBhvr>
                                      <p:to x="100000" y="90000"/>
                                    </p:animScale>
                                    <p:animScale>
                                      <p:cBhvr>
                                        <p:cTn id="562" dur="166" decel="50000">
                                          <p:stCondLst>
                                            <p:cond delay="1668"/>
                                          </p:stCondLst>
                                        </p:cTn>
                                        <p:tgtEl>
                                          <p:spTgt spid="1033"/>
                                        </p:tgtEl>
                                      </p:cBhvr>
                                      <p:to x="100000" y="100000"/>
                                    </p:animScale>
                                    <p:animScale>
                                      <p:cBhvr>
                                        <p:cTn id="563" dur="26">
                                          <p:stCondLst>
                                            <p:cond delay="1808"/>
                                          </p:stCondLst>
                                        </p:cTn>
                                        <p:tgtEl>
                                          <p:spTgt spid="1033"/>
                                        </p:tgtEl>
                                      </p:cBhvr>
                                      <p:to x="100000" y="95000"/>
                                    </p:animScale>
                                    <p:animScale>
                                      <p:cBhvr>
                                        <p:cTn id="564" dur="166" decel="50000">
                                          <p:stCondLst>
                                            <p:cond delay="1834"/>
                                          </p:stCondLst>
                                        </p:cTn>
                                        <p:tgtEl>
                                          <p:spTgt spid="1033"/>
                                        </p:tgtEl>
                                      </p:cBhvr>
                                      <p:to x="100000" y="100000"/>
                                    </p:animScale>
                                  </p:childTnLst>
                                </p:cTn>
                              </p:par>
                              <p:par>
                                <p:cTn id="565" presetID="26" presetClass="entr" presetSubtype="0" fill="hold" grpId="0" nodeType="withEffect">
                                  <p:stCondLst>
                                    <p:cond delay="0"/>
                                  </p:stCondLst>
                                  <p:childTnLst>
                                    <p:set>
                                      <p:cBhvr>
                                        <p:cTn id="566" dur="1" fill="hold">
                                          <p:stCondLst>
                                            <p:cond delay="0"/>
                                          </p:stCondLst>
                                        </p:cTn>
                                        <p:tgtEl>
                                          <p:spTgt spid="1034"/>
                                        </p:tgtEl>
                                        <p:attrNameLst>
                                          <p:attrName>style.visibility</p:attrName>
                                        </p:attrNameLst>
                                      </p:cBhvr>
                                      <p:to>
                                        <p:strVal val="visible"/>
                                      </p:to>
                                    </p:set>
                                    <p:animEffect transition="in" filter="wipe(down)">
                                      <p:cBhvr>
                                        <p:cTn id="567" dur="580">
                                          <p:stCondLst>
                                            <p:cond delay="0"/>
                                          </p:stCondLst>
                                        </p:cTn>
                                        <p:tgtEl>
                                          <p:spTgt spid="1034"/>
                                        </p:tgtEl>
                                      </p:cBhvr>
                                    </p:animEffect>
                                    <p:anim calcmode="lin" valueType="num">
                                      <p:cBhvr>
                                        <p:cTn id="568" dur="1822" tmFilter="0,0; 0.14,0.36; 0.43,0.73; 0.71,0.91; 1.0,1.0">
                                          <p:stCondLst>
                                            <p:cond delay="0"/>
                                          </p:stCondLst>
                                        </p:cTn>
                                        <p:tgtEl>
                                          <p:spTgt spid="1034"/>
                                        </p:tgtEl>
                                        <p:attrNameLst>
                                          <p:attrName>ppt_x</p:attrName>
                                        </p:attrNameLst>
                                      </p:cBhvr>
                                      <p:tavLst>
                                        <p:tav tm="0">
                                          <p:val>
                                            <p:strVal val="#ppt_x-0.25"/>
                                          </p:val>
                                        </p:tav>
                                        <p:tav tm="100000">
                                          <p:val>
                                            <p:strVal val="#ppt_x"/>
                                          </p:val>
                                        </p:tav>
                                      </p:tavLst>
                                    </p:anim>
                                    <p:anim calcmode="lin" valueType="num">
                                      <p:cBhvr>
                                        <p:cTn id="569" dur="664" tmFilter="0.0,0.0; 0.25,0.07; 0.50,0.2; 0.75,0.467; 1.0,1.0">
                                          <p:stCondLst>
                                            <p:cond delay="0"/>
                                          </p:stCondLst>
                                        </p:cTn>
                                        <p:tgtEl>
                                          <p:spTgt spid="1034"/>
                                        </p:tgtEl>
                                        <p:attrNameLst>
                                          <p:attrName>ppt_y</p:attrName>
                                        </p:attrNameLst>
                                      </p:cBhvr>
                                      <p:tavLst>
                                        <p:tav tm="0" fmla="#ppt_y-sin(pi*$)/3">
                                          <p:val>
                                            <p:fltVal val="0.5"/>
                                          </p:val>
                                        </p:tav>
                                        <p:tav tm="100000">
                                          <p:val>
                                            <p:fltVal val="1"/>
                                          </p:val>
                                        </p:tav>
                                      </p:tavLst>
                                    </p:anim>
                                    <p:anim calcmode="lin" valueType="num">
                                      <p:cBhvr>
                                        <p:cTn id="570" dur="664" tmFilter="0, 0; 0.125,0.2665; 0.25,0.4; 0.375,0.465; 0.5,0.5;  0.625,0.535; 0.75,0.6; 0.875,0.7335; 1,1">
                                          <p:stCondLst>
                                            <p:cond delay="664"/>
                                          </p:stCondLst>
                                        </p:cTn>
                                        <p:tgtEl>
                                          <p:spTgt spid="1034"/>
                                        </p:tgtEl>
                                        <p:attrNameLst>
                                          <p:attrName>ppt_y</p:attrName>
                                        </p:attrNameLst>
                                      </p:cBhvr>
                                      <p:tavLst>
                                        <p:tav tm="0" fmla="#ppt_y-sin(pi*$)/9">
                                          <p:val>
                                            <p:fltVal val="0"/>
                                          </p:val>
                                        </p:tav>
                                        <p:tav tm="100000">
                                          <p:val>
                                            <p:fltVal val="1"/>
                                          </p:val>
                                        </p:tav>
                                      </p:tavLst>
                                    </p:anim>
                                    <p:anim calcmode="lin" valueType="num">
                                      <p:cBhvr>
                                        <p:cTn id="571" dur="332" tmFilter="0, 0; 0.125,0.2665; 0.25,0.4; 0.375,0.465; 0.5,0.5;  0.625,0.535; 0.75,0.6; 0.875,0.7335; 1,1">
                                          <p:stCondLst>
                                            <p:cond delay="1324"/>
                                          </p:stCondLst>
                                        </p:cTn>
                                        <p:tgtEl>
                                          <p:spTgt spid="1034"/>
                                        </p:tgtEl>
                                        <p:attrNameLst>
                                          <p:attrName>ppt_y</p:attrName>
                                        </p:attrNameLst>
                                      </p:cBhvr>
                                      <p:tavLst>
                                        <p:tav tm="0" fmla="#ppt_y-sin(pi*$)/27">
                                          <p:val>
                                            <p:fltVal val="0"/>
                                          </p:val>
                                        </p:tav>
                                        <p:tav tm="100000">
                                          <p:val>
                                            <p:fltVal val="1"/>
                                          </p:val>
                                        </p:tav>
                                      </p:tavLst>
                                    </p:anim>
                                    <p:anim calcmode="lin" valueType="num">
                                      <p:cBhvr>
                                        <p:cTn id="572" dur="164" tmFilter="0, 0; 0.125,0.2665; 0.25,0.4; 0.375,0.465; 0.5,0.5;  0.625,0.535; 0.75,0.6; 0.875,0.7335; 1,1">
                                          <p:stCondLst>
                                            <p:cond delay="1656"/>
                                          </p:stCondLst>
                                        </p:cTn>
                                        <p:tgtEl>
                                          <p:spTgt spid="1034"/>
                                        </p:tgtEl>
                                        <p:attrNameLst>
                                          <p:attrName>ppt_y</p:attrName>
                                        </p:attrNameLst>
                                      </p:cBhvr>
                                      <p:tavLst>
                                        <p:tav tm="0" fmla="#ppt_y-sin(pi*$)/81">
                                          <p:val>
                                            <p:fltVal val="0"/>
                                          </p:val>
                                        </p:tav>
                                        <p:tav tm="100000">
                                          <p:val>
                                            <p:fltVal val="1"/>
                                          </p:val>
                                        </p:tav>
                                      </p:tavLst>
                                    </p:anim>
                                    <p:animScale>
                                      <p:cBhvr>
                                        <p:cTn id="573" dur="26">
                                          <p:stCondLst>
                                            <p:cond delay="650"/>
                                          </p:stCondLst>
                                        </p:cTn>
                                        <p:tgtEl>
                                          <p:spTgt spid="1034"/>
                                        </p:tgtEl>
                                      </p:cBhvr>
                                      <p:to x="100000" y="60000"/>
                                    </p:animScale>
                                    <p:animScale>
                                      <p:cBhvr>
                                        <p:cTn id="574" dur="166" decel="50000">
                                          <p:stCondLst>
                                            <p:cond delay="676"/>
                                          </p:stCondLst>
                                        </p:cTn>
                                        <p:tgtEl>
                                          <p:spTgt spid="1034"/>
                                        </p:tgtEl>
                                      </p:cBhvr>
                                      <p:to x="100000" y="100000"/>
                                    </p:animScale>
                                    <p:animScale>
                                      <p:cBhvr>
                                        <p:cTn id="575" dur="26">
                                          <p:stCondLst>
                                            <p:cond delay="1312"/>
                                          </p:stCondLst>
                                        </p:cTn>
                                        <p:tgtEl>
                                          <p:spTgt spid="1034"/>
                                        </p:tgtEl>
                                      </p:cBhvr>
                                      <p:to x="100000" y="80000"/>
                                    </p:animScale>
                                    <p:animScale>
                                      <p:cBhvr>
                                        <p:cTn id="576" dur="166" decel="50000">
                                          <p:stCondLst>
                                            <p:cond delay="1338"/>
                                          </p:stCondLst>
                                        </p:cTn>
                                        <p:tgtEl>
                                          <p:spTgt spid="1034"/>
                                        </p:tgtEl>
                                      </p:cBhvr>
                                      <p:to x="100000" y="100000"/>
                                    </p:animScale>
                                    <p:animScale>
                                      <p:cBhvr>
                                        <p:cTn id="577" dur="26">
                                          <p:stCondLst>
                                            <p:cond delay="1642"/>
                                          </p:stCondLst>
                                        </p:cTn>
                                        <p:tgtEl>
                                          <p:spTgt spid="1034"/>
                                        </p:tgtEl>
                                      </p:cBhvr>
                                      <p:to x="100000" y="90000"/>
                                    </p:animScale>
                                    <p:animScale>
                                      <p:cBhvr>
                                        <p:cTn id="578" dur="166" decel="50000">
                                          <p:stCondLst>
                                            <p:cond delay="1668"/>
                                          </p:stCondLst>
                                        </p:cTn>
                                        <p:tgtEl>
                                          <p:spTgt spid="1034"/>
                                        </p:tgtEl>
                                      </p:cBhvr>
                                      <p:to x="100000" y="100000"/>
                                    </p:animScale>
                                    <p:animScale>
                                      <p:cBhvr>
                                        <p:cTn id="579" dur="26">
                                          <p:stCondLst>
                                            <p:cond delay="1808"/>
                                          </p:stCondLst>
                                        </p:cTn>
                                        <p:tgtEl>
                                          <p:spTgt spid="1034"/>
                                        </p:tgtEl>
                                      </p:cBhvr>
                                      <p:to x="100000" y="95000"/>
                                    </p:animScale>
                                    <p:animScale>
                                      <p:cBhvr>
                                        <p:cTn id="580" dur="166" decel="50000">
                                          <p:stCondLst>
                                            <p:cond delay="1834"/>
                                          </p:stCondLst>
                                        </p:cTn>
                                        <p:tgtEl>
                                          <p:spTgt spid="1034"/>
                                        </p:tgtEl>
                                      </p:cBhvr>
                                      <p:to x="100000" y="100000"/>
                                    </p:animScale>
                                  </p:childTnLst>
                                </p:cTn>
                              </p:par>
                              <p:par>
                                <p:cTn id="581" presetID="26" presetClass="entr" presetSubtype="0" fill="hold" grpId="0" nodeType="withEffect">
                                  <p:stCondLst>
                                    <p:cond delay="0"/>
                                  </p:stCondLst>
                                  <p:childTnLst>
                                    <p:set>
                                      <p:cBhvr>
                                        <p:cTn id="582" dur="1" fill="hold">
                                          <p:stCondLst>
                                            <p:cond delay="0"/>
                                          </p:stCondLst>
                                        </p:cTn>
                                        <p:tgtEl>
                                          <p:spTgt spid="1035"/>
                                        </p:tgtEl>
                                        <p:attrNameLst>
                                          <p:attrName>style.visibility</p:attrName>
                                        </p:attrNameLst>
                                      </p:cBhvr>
                                      <p:to>
                                        <p:strVal val="visible"/>
                                      </p:to>
                                    </p:set>
                                    <p:animEffect transition="in" filter="wipe(down)">
                                      <p:cBhvr>
                                        <p:cTn id="583" dur="580">
                                          <p:stCondLst>
                                            <p:cond delay="0"/>
                                          </p:stCondLst>
                                        </p:cTn>
                                        <p:tgtEl>
                                          <p:spTgt spid="1035"/>
                                        </p:tgtEl>
                                      </p:cBhvr>
                                    </p:animEffect>
                                    <p:anim calcmode="lin" valueType="num">
                                      <p:cBhvr>
                                        <p:cTn id="584" dur="1822" tmFilter="0,0; 0.14,0.36; 0.43,0.73; 0.71,0.91; 1.0,1.0">
                                          <p:stCondLst>
                                            <p:cond delay="0"/>
                                          </p:stCondLst>
                                        </p:cTn>
                                        <p:tgtEl>
                                          <p:spTgt spid="1035"/>
                                        </p:tgtEl>
                                        <p:attrNameLst>
                                          <p:attrName>ppt_x</p:attrName>
                                        </p:attrNameLst>
                                      </p:cBhvr>
                                      <p:tavLst>
                                        <p:tav tm="0">
                                          <p:val>
                                            <p:strVal val="#ppt_x-0.25"/>
                                          </p:val>
                                        </p:tav>
                                        <p:tav tm="100000">
                                          <p:val>
                                            <p:strVal val="#ppt_x"/>
                                          </p:val>
                                        </p:tav>
                                      </p:tavLst>
                                    </p:anim>
                                    <p:anim calcmode="lin" valueType="num">
                                      <p:cBhvr>
                                        <p:cTn id="585" dur="664" tmFilter="0.0,0.0; 0.25,0.07; 0.50,0.2; 0.75,0.467; 1.0,1.0">
                                          <p:stCondLst>
                                            <p:cond delay="0"/>
                                          </p:stCondLst>
                                        </p:cTn>
                                        <p:tgtEl>
                                          <p:spTgt spid="1035"/>
                                        </p:tgtEl>
                                        <p:attrNameLst>
                                          <p:attrName>ppt_y</p:attrName>
                                        </p:attrNameLst>
                                      </p:cBhvr>
                                      <p:tavLst>
                                        <p:tav tm="0" fmla="#ppt_y-sin(pi*$)/3">
                                          <p:val>
                                            <p:fltVal val="0.5"/>
                                          </p:val>
                                        </p:tav>
                                        <p:tav tm="100000">
                                          <p:val>
                                            <p:fltVal val="1"/>
                                          </p:val>
                                        </p:tav>
                                      </p:tavLst>
                                    </p:anim>
                                    <p:anim calcmode="lin" valueType="num">
                                      <p:cBhvr>
                                        <p:cTn id="586" dur="664" tmFilter="0, 0; 0.125,0.2665; 0.25,0.4; 0.375,0.465; 0.5,0.5;  0.625,0.535; 0.75,0.6; 0.875,0.7335; 1,1">
                                          <p:stCondLst>
                                            <p:cond delay="664"/>
                                          </p:stCondLst>
                                        </p:cTn>
                                        <p:tgtEl>
                                          <p:spTgt spid="1035"/>
                                        </p:tgtEl>
                                        <p:attrNameLst>
                                          <p:attrName>ppt_y</p:attrName>
                                        </p:attrNameLst>
                                      </p:cBhvr>
                                      <p:tavLst>
                                        <p:tav tm="0" fmla="#ppt_y-sin(pi*$)/9">
                                          <p:val>
                                            <p:fltVal val="0"/>
                                          </p:val>
                                        </p:tav>
                                        <p:tav tm="100000">
                                          <p:val>
                                            <p:fltVal val="1"/>
                                          </p:val>
                                        </p:tav>
                                      </p:tavLst>
                                    </p:anim>
                                    <p:anim calcmode="lin" valueType="num">
                                      <p:cBhvr>
                                        <p:cTn id="587" dur="332" tmFilter="0, 0; 0.125,0.2665; 0.25,0.4; 0.375,0.465; 0.5,0.5;  0.625,0.535; 0.75,0.6; 0.875,0.7335; 1,1">
                                          <p:stCondLst>
                                            <p:cond delay="1324"/>
                                          </p:stCondLst>
                                        </p:cTn>
                                        <p:tgtEl>
                                          <p:spTgt spid="1035"/>
                                        </p:tgtEl>
                                        <p:attrNameLst>
                                          <p:attrName>ppt_y</p:attrName>
                                        </p:attrNameLst>
                                      </p:cBhvr>
                                      <p:tavLst>
                                        <p:tav tm="0" fmla="#ppt_y-sin(pi*$)/27">
                                          <p:val>
                                            <p:fltVal val="0"/>
                                          </p:val>
                                        </p:tav>
                                        <p:tav tm="100000">
                                          <p:val>
                                            <p:fltVal val="1"/>
                                          </p:val>
                                        </p:tav>
                                      </p:tavLst>
                                    </p:anim>
                                    <p:anim calcmode="lin" valueType="num">
                                      <p:cBhvr>
                                        <p:cTn id="588" dur="164" tmFilter="0, 0; 0.125,0.2665; 0.25,0.4; 0.375,0.465; 0.5,0.5;  0.625,0.535; 0.75,0.6; 0.875,0.7335; 1,1">
                                          <p:stCondLst>
                                            <p:cond delay="1656"/>
                                          </p:stCondLst>
                                        </p:cTn>
                                        <p:tgtEl>
                                          <p:spTgt spid="1035"/>
                                        </p:tgtEl>
                                        <p:attrNameLst>
                                          <p:attrName>ppt_y</p:attrName>
                                        </p:attrNameLst>
                                      </p:cBhvr>
                                      <p:tavLst>
                                        <p:tav tm="0" fmla="#ppt_y-sin(pi*$)/81">
                                          <p:val>
                                            <p:fltVal val="0"/>
                                          </p:val>
                                        </p:tav>
                                        <p:tav tm="100000">
                                          <p:val>
                                            <p:fltVal val="1"/>
                                          </p:val>
                                        </p:tav>
                                      </p:tavLst>
                                    </p:anim>
                                    <p:animScale>
                                      <p:cBhvr>
                                        <p:cTn id="589" dur="26">
                                          <p:stCondLst>
                                            <p:cond delay="650"/>
                                          </p:stCondLst>
                                        </p:cTn>
                                        <p:tgtEl>
                                          <p:spTgt spid="1035"/>
                                        </p:tgtEl>
                                      </p:cBhvr>
                                      <p:to x="100000" y="60000"/>
                                    </p:animScale>
                                    <p:animScale>
                                      <p:cBhvr>
                                        <p:cTn id="590" dur="166" decel="50000">
                                          <p:stCondLst>
                                            <p:cond delay="676"/>
                                          </p:stCondLst>
                                        </p:cTn>
                                        <p:tgtEl>
                                          <p:spTgt spid="1035"/>
                                        </p:tgtEl>
                                      </p:cBhvr>
                                      <p:to x="100000" y="100000"/>
                                    </p:animScale>
                                    <p:animScale>
                                      <p:cBhvr>
                                        <p:cTn id="591" dur="26">
                                          <p:stCondLst>
                                            <p:cond delay="1312"/>
                                          </p:stCondLst>
                                        </p:cTn>
                                        <p:tgtEl>
                                          <p:spTgt spid="1035"/>
                                        </p:tgtEl>
                                      </p:cBhvr>
                                      <p:to x="100000" y="80000"/>
                                    </p:animScale>
                                    <p:animScale>
                                      <p:cBhvr>
                                        <p:cTn id="592" dur="166" decel="50000">
                                          <p:stCondLst>
                                            <p:cond delay="1338"/>
                                          </p:stCondLst>
                                        </p:cTn>
                                        <p:tgtEl>
                                          <p:spTgt spid="1035"/>
                                        </p:tgtEl>
                                      </p:cBhvr>
                                      <p:to x="100000" y="100000"/>
                                    </p:animScale>
                                    <p:animScale>
                                      <p:cBhvr>
                                        <p:cTn id="593" dur="26">
                                          <p:stCondLst>
                                            <p:cond delay="1642"/>
                                          </p:stCondLst>
                                        </p:cTn>
                                        <p:tgtEl>
                                          <p:spTgt spid="1035"/>
                                        </p:tgtEl>
                                      </p:cBhvr>
                                      <p:to x="100000" y="90000"/>
                                    </p:animScale>
                                    <p:animScale>
                                      <p:cBhvr>
                                        <p:cTn id="594" dur="166" decel="50000">
                                          <p:stCondLst>
                                            <p:cond delay="1668"/>
                                          </p:stCondLst>
                                        </p:cTn>
                                        <p:tgtEl>
                                          <p:spTgt spid="1035"/>
                                        </p:tgtEl>
                                      </p:cBhvr>
                                      <p:to x="100000" y="100000"/>
                                    </p:animScale>
                                    <p:animScale>
                                      <p:cBhvr>
                                        <p:cTn id="595" dur="26">
                                          <p:stCondLst>
                                            <p:cond delay="1808"/>
                                          </p:stCondLst>
                                        </p:cTn>
                                        <p:tgtEl>
                                          <p:spTgt spid="1035"/>
                                        </p:tgtEl>
                                      </p:cBhvr>
                                      <p:to x="100000" y="95000"/>
                                    </p:animScale>
                                    <p:animScale>
                                      <p:cBhvr>
                                        <p:cTn id="596" dur="166" decel="50000">
                                          <p:stCondLst>
                                            <p:cond delay="1834"/>
                                          </p:stCondLst>
                                        </p:cTn>
                                        <p:tgtEl>
                                          <p:spTgt spid="1035"/>
                                        </p:tgtEl>
                                      </p:cBhvr>
                                      <p:to x="100000" y="100000"/>
                                    </p:animScale>
                                  </p:childTnLst>
                                </p:cTn>
                              </p:par>
                              <p:par>
                                <p:cTn id="597" presetID="26" presetClass="entr" presetSubtype="0" fill="hold" grpId="0" nodeType="withEffect">
                                  <p:stCondLst>
                                    <p:cond delay="0"/>
                                  </p:stCondLst>
                                  <p:childTnLst>
                                    <p:set>
                                      <p:cBhvr>
                                        <p:cTn id="598" dur="1" fill="hold">
                                          <p:stCondLst>
                                            <p:cond delay="0"/>
                                          </p:stCondLst>
                                        </p:cTn>
                                        <p:tgtEl>
                                          <p:spTgt spid="1036"/>
                                        </p:tgtEl>
                                        <p:attrNameLst>
                                          <p:attrName>style.visibility</p:attrName>
                                        </p:attrNameLst>
                                      </p:cBhvr>
                                      <p:to>
                                        <p:strVal val="visible"/>
                                      </p:to>
                                    </p:set>
                                    <p:animEffect transition="in" filter="wipe(down)">
                                      <p:cBhvr>
                                        <p:cTn id="599" dur="580">
                                          <p:stCondLst>
                                            <p:cond delay="0"/>
                                          </p:stCondLst>
                                        </p:cTn>
                                        <p:tgtEl>
                                          <p:spTgt spid="1036"/>
                                        </p:tgtEl>
                                      </p:cBhvr>
                                    </p:animEffect>
                                    <p:anim calcmode="lin" valueType="num">
                                      <p:cBhvr>
                                        <p:cTn id="600" dur="1822" tmFilter="0,0; 0.14,0.36; 0.43,0.73; 0.71,0.91; 1.0,1.0">
                                          <p:stCondLst>
                                            <p:cond delay="0"/>
                                          </p:stCondLst>
                                        </p:cTn>
                                        <p:tgtEl>
                                          <p:spTgt spid="1036"/>
                                        </p:tgtEl>
                                        <p:attrNameLst>
                                          <p:attrName>ppt_x</p:attrName>
                                        </p:attrNameLst>
                                      </p:cBhvr>
                                      <p:tavLst>
                                        <p:tav tm="0">
                                          <p:val>
                                            <p:strVal val="#ppt_x-0.25"/>
                                          </p:val>
                                        </p:tav>
                                        <p:tav tm="100000">
                                          <p:val>
                                            <p:strVal val="#ppt_x"/>
                                          </p:val>
                                        </p:tav>
                                      </p:tavLst>
                                    </p:anim>
                                    <p:anim calcmode="lin" valueType="num">
                                      <p:cBhvr>
                                        <p:cTn id="601" dur="664" tmFilter="0.0,0.0; 0.25,0.07; 0.50,0.2; 0.75,0.467; 1.0,1.0">
                                          <p:stCondLst>
                                            <p:cond delay="0"/>
                                          </p:stCondLst>
                                        </p:cTn>
                                        <p:tgtEl>
                                          <p:spTgt spid="1036"/>
                                        </p:tgtEl>
                                        <p:attrNameLst>
                                          <p:attrName>ppt_y</p:attrName>
                                        </p:attrNameLst>
                                      </p:cBhvr>
                                      <p:tavLst>
                                        <p:tav tm="0" fmla="#ppt_y-sin(pi*$)/3">
                                          <p:val>
                                            <p:fltVal val="0.5"/>
                                          </p:val>
                                        </p:tav>
                                        <p:tav tm="100000">
                                          <p:val>
                                            <p:fltVal val="1"/>
                                          </p:val>
                                        </p:tav>
                                      </p:tavLst>
                                    </p:anim>
                                    <p:anim calcmode="lin" valueType="num">
                                      <p:cBhvr>
                                        <p:cTn id="602" dur="664" tmFilter="0, 0; 0.125,0.2665; 0.25,0.4; 0.375,0.465; 0.5,0.5;  0.625,0.535; 0.75,0.6; 0.875,0.7335; 1,1">
                                          <p:stCondLst>
                                            <p:cond delay="664"/>
                                          </p:stCondLst>
                                        </p:cTn>
                                        <p:tgtEl>
                                          <p:spTgt spid="1036"/>
                                        </p:tgtEl>
                                        <p:attrNameLst>
                                          <p:attrName>ppt_y</p:attrName>
                                        </p:attrNameLst>
                                      </p:cBhvr>
                                      <p:tavLst>
                                        <p:tav tm="0" fmla="#ppt_y-sin(pi*$)/9">
                                          <p:val>
                                            <p:fltVal val="0"/>
                                          </p:val>
                                        </p:tav>
                                        <p:tav tm="100000">
                                          <p:val>
                                            <p:fltVal val="1"/>
                                          </p:val>
                                        </p:tav>
                                      </p:tavLst>
                                    </p:anim>
                                    <p:anim calcmode="lin" valueType="num">
                                      <p:cBhvr>
                                        <p:cTn id="603" dur="332" tmFilter="0, 0; 0.125,0.2665; 0.25,0.4; 0.375,0.465; 0.5,0.5;  0.625,0.535; 0.75,0.6; 0.875,0.7335; 1,1">
                                          <p:stCondLst>
                                            <p:cond delay="1324"/>
                                          </p:stCondLst>
                                        </p:cTn>
                                        <p:tgtEl>
                                          <p:spTgt spid="1036"/>
                                        </p:tgtEl>
                                        <p:attrNameLst>
                                          <p:attrName>ppt_y</p:attrName>
                                        </p:attrNameLst>
                                      </p:cBhvr>
                                      <p:tavLst>
                                        <p:tav tm="0" fmla="#ppt_y-sin(pi*$)/27">
                                          <p:val>
                                            <p:fltVal val="0"/>
                                          </p:val>
                                        </p:tav>
                                        <p:tav tm="100000">
                                          <p:val>
                                            <p:fltVal val="1"/>
                                          </p:val>
                                        </p:tav>
                                      </p:tavLst>
                                    </p:anim>
                                    <p:anim calcmode="lin" valueType="num">
                                      <p:cBhvr>
                                        <p:cTn id="604" dur="164" tmFilter="0, 0; 0.125,0.2665; 0.25,0.4; 0.375,0.465; 0.5,0.5;  0.625,0.535; 0.75,0.6; 0.875,0.7335; 1,1">
                                          <p:stCondLst>
                                            <p:cond delay="1656"/>
                                          </p:stCondLst>
                                        </p:cTn>
                                        <p:tgtEl>
                                          <p:spTgt spid="1036"/>
                                        </p:tgtEl>
                                        <p:attrNameLst>
                                          <p:attrName>ppt_y</p:attrName>
                                        </p:attrNameLst>
                                      </p:cBhvr>
                                      <p:tavLst>
                                        <p:tav tm="0" fmla="#ppt_y-sin(pi*$)/81">
                                          <p:val>
                                            <p:fltVal val="0"/>
                                          </p:val>
                                        </p:tav>
                                        <p:tav tm="100000">
                                          <p:val>
                                            <p:fltVal val="1"/>
                                          </p:val>
                                        </p:tav>
                                      </p:tavLst>
                                    </p:anim>
                                    <p:animScale>
                                      <p:cBhvr>
                                        <p:cTn id="605" dur="26">
                                          <p:stCondLst>
                                            <p:cond delay="650"/>
                                          </p:stCondLst>
                                        </p:cTn>
                                        <p:tgtEl>
                                          <p:spTgt spid="1036"/>
                                        </p:tgtEl>
                                      </p:cBhvr>
                                      <p:to x="100000" y="60000"/>
                                    </p:animScale>
                                    <p:animScale>
                                      <p:cBhvr>
                                        <p:cTn id="606" dur="166" decel="50000">
                                          <p:stCondLst>
                                            <p:cond delay="676"/>
                                          </p:stCondLst>
                                        </p:cTn>
                                        <p:tgtEl>
                                          <p:spTgt spid="1036"/>
                                        </p:tgtEl>
                                      </p:cBhvr>
                                      <p:to x="100000" y="100000"/>
                                    </p:animScale>
                                    <p:animScale>
                                      <p:cBhvr>
                                        <p:cTn id="607" dur="26">
                                          <p:stCondLst>
                                            <p:cond delay="1312"/>
                                          </p:stCondLst>
                                        </p:cTn>
                                        <p:tgtEl>
                                          <p:spTgt spid="1036"/>
                                        </p:tgtEl>
                                      </p:cBhvr>
                                      <p:to x="100000" y="80000"/>
                                    </p:animScale>
                                    <p:animScale>
                                      <p:cBhvr>
                                        <p:cTn id="608" dur="166" decel="50000">
                                          <p:stCondLst>
                                            <p:cond delay="1338"/>
                                          </p:stCondLst>
                                        </p:cTn>
                                        <p:tgtEl>
                                          <p:spTgt spid="1036"/>
                                        </p:tgtEl>
                                      </p:cBhvr>
                                      <p:to x="100000" y="100000"/>
                                    </p:animScale>
                                    <p:animScale>
                                      <p:cBhvr>
                                        <p:cTn id="609" dur="26">
                                          <p:stCondLst>
                                            <p:cond delay="1642"/>
                                          </p:stCondLst>
                                        </p:cTn>
                                        <p:tgtEl>
                                          <p:spTgt spid="1036"/>
                                        </p:tgtEl>
                                      </p:cBhvr>
                                      <p:to x="100000" y="90000"/>
                                    </p:animScale>
                                    <p:animScale>
                                      <p:cBhvr>
                                        <p:cTn id="610" dur="166" decel="50000">
                                          <p:stCondLst>
                                            <p:cond delay="1668"/>
                                          </p:stCondLst>
                                        </p:cTn>
                                        <p:tgtEl>
                                          <p:spTgt spid="1036"/>
                                        </p:tgtEl>
                                      </p:cBhvr>
                                      <p:to x="100000" y="100000"/>
                                    </p:animScale>
                                    <p:animScale>
                                      <p:cBhvr>
                                        <p:cTn id="611" dur="26">
                                          <p:stCondLst>
                                            <p:cond delay="1808"/>
                                          </p:stCondLst>
                                        </p:cTn>
                                        <p:tgtEl>
                                          <p:spTgt spid="1036"/>
                                        </p:tgtEl>
                                      </p:cBhvr>
                                      <p:to x="100000" y="95000"/>
                                    </p:animScale>
                                    <p:animScale>
                                      <p:cBhvr>
                                        <p:cTn id="612" dur="166" decel="50000">
                                          <p:stCondLst>
                                            <p:cond delay="1834"/>
                                          </p:stCondLst>
                                        </p:cTn>
                                        <p:tgtEl>
                                          <p:spTgt spid="1036"/>
                                        </p:tgtEl>
                                      </p:cBhvr>
                                      <p:to x="100000" y="100000"/>
                                    </p:animScale>
                                  </p:childTnLst>
                                </p:cTn>
                              </p:par>
                              <p:par>
                                <p:cTn id="613" presetID="26" presetClass="entr" presetSubtype="0" fill="hold" grpId="0" nodeType="withEffect">
                                  <p:stCondLst>
                                    <p:cond delay="0"/>
                                  </p:stCondLst>
                                  <p:childTnLst>
                                    <p:set>
                                      <p:cBhvr>
                                        <p:cTn id="614" dur="1" fill="hold">
                                          <p:stCondLst>
                                            <p:cond delay="0"/>
                                          </p:stCondLst>
                                        </p:cTn>
                                        <p:tgtEl>
                                          <p:spTgt spid="1037"/>
                                        </p:tgtEl>
                                        <p:attrNameLst>
                                          <p:attrName>style.visibility</p:attrName>
                                        </p:attrNameLst>
                                      </p:cBhvr>
                                      <p:to>
                                        <p:strVal val="visible"/>
                                      </p:to>
                                    </p:set>
                                    <p:animEffect transition="in" filter="wipe(down)">
                                      <p:cBhvr>
                                        <p:cTn id="615" dur="580">
                                          <p:stCondLst>
                                            <p:cond delay="0"/>
                                          </p:stCondLst>
                                        </p:cTn>
                                        <p:tgtEl>
                                          <p:spTgt spid="1037"/>
                                        </p:tgtEl>
                                      </p:cBhvr>
                                    </p:animEffect>
                                    <p:anim calcmode="lin" valueType="num">
                                      <p:cBhvr>
                                        <p:cTn id="616" dur="1822" tmFilter="0,0; 0.14,0.36; 0.43,0.73; 0.71,0.91; 1.0,1.0">
                                          <p:stCondLst>
                                            <p:cond delay="0"/>
                                          </p:stCondLst>
                                        </p:cTn>
                                        <p:tgtEl>
                                          <p:spTgt spid="1037"/>
                                        </p:tgtEl>
                                        <p:attrNameLst>
                                          <p:attrName>ppt_x</p:attrName>
                                        </p:attrNameLst>
                                      </p:cBhvr>
                                      <p:tavLst>
                                        <p:tav tm="0">
                                          <p:val>
                                            <p:strVal val="#ppt_x-0.25"/>
                                          </p:val>
                                        </p:tav>
                                        <p:tav tm="100000">
                                          <p:val>
                                            <p:strVal val="#ppt_x"/>
                                          </p:val>
                                        </p:tav>
                                      </p:tavLst>
                                    </p:anim>
                                    <p:anim calcmode="lin" valueType="num">
                                      <p:cBhvr>
                                        <p:cTn id="617" dur="664" tmFilter="0.0,0.0; 0.25,0.07; 0.50,0.2; 0.75,0.467; 1.0,1.0">
                                          <p:stCondLst>
                                            <p:cond delay="0"/>
                                          </p:stCondLst>
                                        </p:cTn>
                                        <p:tgtEl>
                                          <p:spTgt spid="1037"/>
                                        </p:tgtEl>
                                        <p:attrNameLst>
                                          <p:attrName>ppt_y</p:attrName>
                                        </p:attrNameLst>
                                      </p:cBhvr>
                                      <p:tavLst>
                                        <p:tav tm="0" fmla="#ppt_y-sin(pi*$)/3">
                                          <p:val>
                                            <p:fltVal val="0.5"/>
                                          </p:val>
                                        </p:tav>
                                        <p:tav tm="100000">
                                          <p:val>
                                            <p:fltVal val="1"/>
                                          </p:val>
                                        </p:tav>
                                      </p:tavLst>
                                    </p:anim>
                                    <p:anim calcmode="lin" valueType="num">
                                      <p:cBhvr>
                                        <p:cTn id="618" dur="664" tmFilter="0, 0; 0.125,0.2665; 0.25,0.4; 0.375,0.465; 0.5,0.5;  0.625,0.535; 0.75,0.6; 0.875,0.7335; 1,1">
                                          <p:stCondLst>
                                            <p:cond delay="664"/>
                                          </p:stCondLst>
                                        </p:cTn>
                                        <p:tgtEl>
                                          <p:spTgt spid="1037"/>
                                        </p:tgtEl>
                                        <p:attrNameLst>
                                          <p:attrName>ppt_y</p:attrName>
                                        </p:attrNameLst>
                                      </p:cBhvr>
                                      <p:tavLst>
                                        <p:tav tm="0" fmla="#ppt_y-sin(pi*$)/9">
                                          <p:val>
                                            <p:fltVal val="0"/>
                                          </p:val>
                                        </p:tav>
                                        <p:tav tm="100000">
                                          <p:val>
                                            <p:fltVal val="1"/>
                                          </p:val>
                                        </p:tav>
                                      </p:tavLst>
                                    </p:anim>
                                    <p:anim calcmode="lin" valueType="num">
                                      <p:cBhvr>
                                        <p:cTn id="619" dur="332" tmFilter="0, 0; 0.125,0.2665; 0.25,0.4; 0.375,0.465; 0.5,0.5;  0.625,0.535; 0.75,0.6; 0.875,0.7335; 1,1">
                                          <p:stCondLst>
                                            <p:cond delay="1324"/>
                                          </p:stCondLst>
                                        </p:cTn>
                                        <p:tgtEl>
                                          <p:spTgt spid="1037"/>
                                        </p:tgtEl>
                                        <p:attrNameLst>
                                          <p:attrName>ppt_y</p:attrName>
                                        </p:attrNameLst>
                                      </p:cBhvr>
                                      <p:tavLst>
                                        <p:tav tm="0" fmla="#ppt_y-sin(pi*$)/27">
                                          <p:val>
                                            <p:fltVal val="0"/>
                                          </p:val>
                                        </p:tav>
                                        <p:tav tm="100000">
                                          <p:val>
                                            <p:fltVal val="1"/>
                                          </p:val>
                                        </p:tav>
                                      </p:tavLst>
                                    </p:anim>
                                    <p:anim calcmode="lin" valueType="num">
                                      <p:cBhvr>
                                        <p:cTn id="620" dur="164" tmFilter="0, 0; 0.125,0.2665; 0.25,0.4; 0.375,0.465; 0.5,0.5;  0.625,0.535; 0.75,0.6; 0.875,0.7335; 1,1">
                                          <p:stCondLst>
                                            <p:cond delay="1656"/>
                                          </p:stCondLst>
                                        </p:cTn>
                                        <p:tgtEl>
                                          <p:spTgt spid="1037"/>
                                        </p:tgtEl>
                                        <p:attrNameLst>
                                          <p:attrName>ppt_y</p:attrName>
                                        </p:attrNameLst>
                                      </p:cBhvr>
                                      <p:tavLst>
                                        <p:tav tm="0" fmla="#ppt_y-sin(pi*$)/81">
                                          <p:val>
                                            <p:fltVal val="0"/>
                                          </p:val>
                                        </p:tav>
                                        <p:tav tm="100000">
                                          <p:val>
                                            <p:fltVal val="1"/>
                                          </p:val>
                                        </p:tav>
                                      </p:tavLst>
                                    </p:anim>
                                    <p:animScale>
                                      <p:cBhvr>
                                        <p:cTn id="621" dur="26">
                                          <p:stCondLst>
                                            <p:cond delay="650"/>
                                          </p:stCondLst>
                                        </p:cTn>
                                        <p:tgtEl>
                                          <p:spTgt spid="1037"/>
                                        </p:tgtEl>
                                      </p:cBhvr>
                                      <p:to x="100000" y="60000"/>
                                    </p:animScale>
                                    <p:animScale>
                                      <p:cBhvr>
                                        <p:cTn id="622" dur="166" decel="50000">
                                          <p:stCondLst>
                                            <p:cond delay="676"/>
                                          </p:stCondLst>
                                        </p:cTn>
                                        <p:tgtEl>
                                          <p:spTgt spid="1037"/>
                                        </p:tgtEl>
                                      </p:cBhvr>
                                      <p:to x="100000" y="100000"/>
                                    </p:animScale>
                                    <p:animScale>
                                      <p:cBhvr>
                                        <p:cTn id="623" dur="26">
                                          <p:stCondLst>
                                            <p:cond delay="1312"/>
                                          </p:stCondLst>
                                        </p:cTn>
                                        <p:tgtEl>
                                          <p:spTgt spid="1037"/>
                                        </p:tgtEl>
                                      </p:cBhvr>
                                      <p:to x="100000" y="80000"/>
                                    </p:animScale>
                                    <p:animScale>
                                      <p:cBhvr>
                                        <p:cTn id="624" dur="166" decel="50000">
                                          <p:stCondLst>
                                            <p:cond delay="1338"/>
                                          </p:stCondLst>
                                        </p:cTn>
                                        <p:tgtEl>
                                          <p:spTgt spid="1037"/>
                                        </p:tgtEl>
                                      </p:cBhvr>
                                      <p:to x="100000" y="100000"/>
                                    </p:animScale>
                                    <p:animScale>
                                      <p:cBhvr>
                                        <p:cTn id="625" dur="26">
                                          <p:stCondLst>
                                            <p:cond delay="1642"/>
                                          </p:stCondLst>
                                        </p:cTn>
                                        <p:tgtEl>
                                          <p:spTgt spid="1037"/>
                                        </p:tgtEl>
                                      </p:cBhvr>
                                      <p:to x="100000" y="90000"/>
                                    </p:animScale>
                                    <p:animScale>
                                      <p:cBhvr>
                                        <p:cTn id="626" dur="166" decel="50000">
                                          <p:stCondLst>
                                            <p:cond delay="1668"/>
                                          </p:stCondLst>
                                        </p:cTn>
                                        <p:tgtEl>
                                          <p:spTgt spid="1037"/>
                                        </p:tgtEl>
                                      </p:cBhvr>
                                      <p:to x="100000" y="100000"/>
                                    </p:animScale>
                                    <p:animScale>
                                      <p:cBhvr>
                                        <p:cTn id="627" dur="26">
                                          <p:stCondLst>
                                            <p:cond delay="1808"/>
                                          </p:stCondLst>
                                        </p:cTn>
                                        <p:tgtEl>
                                          <p:spTgt spid="1037"/>
                                        </p:tgtEl>
                                      </p:cBhvr>
                                      <p:to x="100000" y="95000"/>
                                    </p:animScale>
                                    <p:animScale>
                                      <p:cBhvr>
                                        <p:cTn id="628" dur="166" decel="50000">
                                          <p:stCondLst>
                                            <p:cond delay="1834"/>
                                          </p:stCondLst>
                                        </p:cTn>
                                        <p:tgtEl>
                                          <p:spTgt spid="1037"/>
                                        </p:tgtEl>
                                      </p:cBhvr>
                                      <p:to x="100000" y="100000"/>
                                    </p:animScale>
                                  </p:childTnLst>
                                </p:cTn>
                              </p:par>
                              <p:par>
                                <p:cTn id="629" presetID="26" presetClass="entr" presetSubtype="0" fill="hold" grpId="0" nodeType="withEffect">
                                  <p:stCondLst>
                                    <p:cond delay="0"/>
                                  </p:stCondLst>
                                  <p:childTnLst>
                                    <p:set>
                                      <p:cBhvr>
                                        <p:cTn id="630" dur="1" fill="hold">
                                          <p:stCondLst>
                                            <p:cond delay="0"/>
                                          </p:stCondLst>
                                        </p:cTn>
                                        <p:tgtEl>
                                          <p:spTgt spid="1038"/>
                                        </p:tgtEl>
                                        <p:attrNameLst>
                                          <p:attrName>style.visibility</p:attrName>
                                        </p:attrNameLst>
                                      </p:cBhvr>
                                      <p:to>
                                        <p:strVal val="visible"/>
                                      </p:to>
                                    </p:set>
                                    <p:animEffect transition="in" filter="wipe(down)">
                                      <p:cBhvr>
                                        <p:cTn id="631" dur="580">
                                          <p:stCondLst>
                                            <p:cond delay="0"/>
                                          </p:stCondLst>
                                        </p:cTn>
                                        <p:tgtEl>
                                          <p:spTgt spid="1038"/>
                                        </p:tgtEl>
                                      </p:cBhvr>
                                    </p:animEffect>
                                    <p:anim calcmode="lin" valueType="num">
                                      <p:cBhvr>
                                        <p:cTn id="632" dur="1822" tmFilter="0,0; 0.14,0.36; 0.43,0.73; 0.71,0.91; 1.0,1.0">
                                          <p:stCondLst>
                                            <p:cond delay="0"/>
                                          </p:stCondLst>
                                        </p:cTn>
                                        <p:tgtEl>
                                          <p:spTgt spid="1038"/>
                                        </p:tgtEl>
                                        <p:attrNameLst>
                                          <p:attrName>ppt_x</p:attrName>
                                        </p:attrNameLst>
                                      </p:cBhvr>
                                      <p:tavLst>
                                        <p:tav tm="0">
                                          <p:val>
                                            <p:strVal val="#ppt_x-0.25"/>
                                          </p:val>
                                        </p:tav>
                                        <p:tav tm="100000">
                                          <p:val>
                                            <p:strVal val="#ppt_x"/>
                                          </p:val>
                                        </p:tav>
                                      </p:tavLst>
                                    </p:anim>
                                    <p:anim calcmode="lin" valueType="num">
                                      <p:cBhvr>
                                        <p:cTn id="633" dur="664" tmFilter="0.0,0.0; 0.25,0.07; 0.50,0.2; 0.75,0.467; 1.0,1.0">
                                          <p:stCondLst>
                                            <p:cond delay="0"/>
                                          </p:stCondLst>
                                        </p:cTn>
                                        <p:tgtEl>
                                          <p:spTgt spid="1038"/>
                                        </p:tgtEl>
                                        <p:attrNameLst>
                                          <p:attrName>ppt_y</p:attrName>
                                        </p:attrNameLst>
                                      </p:cBhvr>
                                      <p:tavLst>
                                        <p:tav tm="0" fmla="#ppt_y-sin(pi*$)/3">
                                          <p:val>
                                            <p:fltVal val="0.5"/>
                                          </p:val>
                                        </p:tav>
                                        <p:tav tm="100000">
                                          <p:val>
                                            <p:fltVal val="1"/>
                                          </p:val>
                                        </p:tav>
                                      </p:tavLst>
                                    </p:anim>
                                    <p:anim calcmode="lin" valueType="num">
                                      <p:cBhvr>
                                        <p:cTn id="634" dur="664" tmFilter="0, 0; 0.125,0.2665; 0.25,0.4; 0.375,0.465; 0.5,0.5;  0.625,0.535; 0.75,0.6; 0.875,0.7335; 1,1">
                                          <p:stCondLst>
                                            <p:cond delay="664"/>
                                          </p:stCondLst>
                                        </p:cTn>
                                        <p:tgtEl>
                                          <p:spTgt spid="1038"/>
                                        </p:tgtEl>
                                        <p:attrNameLst>
                                          <p:attrName>ppt_y</p:attrName>
                                        </p:attrNameLst>
                                      </p:cBhvr>
                                      <p:tavLst>
                                        <p:tav tm="0" fmla="#ppt_y-sin(pi*$)/9">
                                          <p:val>
                                            <p:fltVal val="0"/>
                                          </p:val>
                                        </p:tav>
                                        <p:tav tm="100000">
                                          <p:val>
                                            <p:fltVal val="1"/>
                                          </p:val>
                                        </p:tav>
                                      </p:tavLst>
                                    </p:anim>
                                    <p:anim calcmode="lin" valueType="num">
                                      <p:cBhvr>
                                        <p:cTn id="635" dur="332" tmFilter="0, 0; 0.125,0.2665; 0.25,0.4; 0.375,0.465; 0.5,0.5;  0.625,0.535; 0.75,0.6; 0.875,0.7335; 1,1">
                                          <p:stCondLst>
                                            <p:cond delay="1324"/>
                                          </p:stCondLst>
                                        </p:cTn>
                                        <p:tgtEl>
                                          <p:spTgt spid="1038"/>
                                        </p:tgtEl>
                                        <p:attrNameLst>
                                          <p:attrName>ppt_y</p:attrName>
                                        </p:attrNameLst>
                                      </p:cBhvr>
                                      <p:tavLst>
                                        <p:tav tm="0" fmla="#ppt_y-sin(pi*$)/27">
                                          <p:val>
                                            <p:fltVal val="0"/>
                                          </p:val>
                                        </p:tav>
                                        <p:tav tm="100000">
                                          <p:val>
                                            <p:fltVal val="1"/>
                                          </p:val>
                                        </p:tav>
                                      </p:tavLst>
                                    </p:anim>
                                    <p:anim calcmode="lin" valueType="num">
                                      <p:cBhvr>
                                        <p:cTn id="636" dur="164" tmFilter="0, 0; 0.125,0.2665; 0.25,0.4; 0.375,0.465; 0.5,0.5;  0.625,0.535; 0.75,0.6; 0.875,0.7335; 1,1">
                                          <p:stCondLst>
                                            <p:cond delay="1656"/>
                                          </p:stCondLst>
                                        </p:cTn>
                                        <p:tgtEl>
                                          <p:spTgt spid="1038"/>
                                        </p:tgtEl>
                                        <p:attrNameLst>
                                          <p:attrName>ppt_y</p:attrName>
                                        </p:attrNameLst>
                                      </p:cBhvr>
                                      <p:tavLst>
                                        <p:tav tm="0" fmla="#ppt_y-sin(pi*$)/81">
                                          <p:val>
                                            <p:fltVal val="0"/>
                                          </p:val>
                                        </p:tav>
                                        <p:tav tm="100000">
                                          <p:val>
                                            <p:fltVal val="1"/>
                                          </p:val>
                                        </p:tav>
                                      </p:tavLst>
                                    </p:anim>
                                    <p:animScale>
                                      <p:cBhvr>
                                        <p:cTn id="637" dur="26">
                                          <p:stCondLst>
                                            <p:cond delay="650"/>
                                          </p:stCondLst>
                                        </p:cTn>
                                        <p:tgtEl>
                                          <p:spTgt spid="1038"/>
                                        </p:tgtEl>
                                      </p:cBhvr>
                                      <p:to x="100000" y="60000"/>
                                    </p:animScale>
                                    <p:animScale>
                                      <p:cBhvr>
                                        <p:cTn id="638" dur="166" decel="50000">
                                          <p:stCondLst>
                                            <p:cond delay="676"/>
                                          </p:stCondLst>
                                        </p:cTn>
                                        <p:tgtEl>
                                          <p:spTgt spid="1038"/>
                                        </p:tgtEl>
                                      </p:cBhvr>
                                      <p:to x="100000" y="100000"/>
                                    </p:animScale>
                                    <p:animScale>
                                      <p:cBhvr>
                                        <p:cTn id="639" dur="26">
                                          <p:stCondLst>
                                            <p:cond delay="1312"/>
                                          </p:stCondLst>
                                        </p:cTn>
                                        <p:tgtEl>
                                          <p:spTgt spid="1038"/>
                                        </p:tgtEl>
                                      </p:cBhvr>
                                      <p:to x="100000" y="80000"/>
                                    </p:animScale>
                                    <p:animScale>
                                      <p:cBhvr>
                                        <p:cTn id="640" dur="166" decel="50000">
                                          <p:stCondLst>
                                            <p:cond delay="1338"/>
                                          </p:stCondLst>
                                        </p:cTn>
                                        <p:tgtEl>
                                          <p:spTgt spid="1038"/>
                                        </p:tgtEl>
                                      </p:cBhvr>
                                      <p:to x="100000" y="100000"/>
                                    </p:animScale>
                                    <p:animScale>
                                      <p:cBhvr>
                                        <p:cTn id="641" dur="26">
                                          <p:stCondLst>
                                            <p:cond delay="1642"/>
                                          </p:stCondLst>
                                        </p:cTn>
                                        <p:tgtEl>
                                          <p:spTgt spid="1038"/>
                                        </p:tgtEl>
                                      </p:cBhvr>
                                      <p:to x="100000" y="90000"/>
                                    </p:animScale>
                                    <p:animScale>
                                      <p:cBhvr>
                                        <p:cTn id="642" dur="166" decel="50000">
                                          <p:stCondLst>
                                            <p:cond delay="1668"/>
                                          </p:stCondLst>
                                        </p:cTn>
                                        <p:tgtEl>
                                          <p:spTgt spid="1038"/>
                                        </p:tgtEl>
                                      </p:cBhvr>
                                      <p:to x="100000" y="100000"/>
                                    </p:animScale>
                                    <p:animScale>
                                      <p:cBhvr>
                                        <p:cTn id="643" dur="26">
                                          <p:stCondLst>
                                            <p:cond delay="1808"/>
                                          </p:stCondLst>
                                        </p:cTn>
                                        <p:tgtEl>
                                          <p:spTgt spid="1038"/>
                                        </p:tgtEl>
                                      </p:cBhvr>
                                      <p:to x="100000" y="95000"/>
                                    </p:animScale>
                                    <p:animScale>
                                      <p:cBhvr>
                                        <p:cTn id="644" dur="166" decel="50000">
                                          <p:stCondLst>
                                            <p:cond delay="1834"/>
                                          </p:stCondLst>
                                        </p:cTn>
                                        <p:tgtEl>
                                          <p:spTgt spid="1038"/>
                                        </p:tgtEl>
                                      </p:cBhvr>
                                      <p:to x="100000" y="100000"/>
                                    </p:animScale>
                                  </p:childTnLst>
                                </p:cTn>
                              </p:par>
                              <p:par>
                                <p:cTn id="645" presetID="26" presetClass="entr" presetSubtype="0" fill="hold" grpId="0" nodeType="withEffect">
                                  <p:stCondLst>
                                    <p:cond delay="0"/>
                                  </p:stCondLst>
                                  <p:childTnLst>
                                    <p:set>
                                      <p:cBhvr>
                                        <p:cTn id="646" dur="1" fill="hold">
                                          <p:stCondLst>
                                            <p:cond delay="0"/>
                                          </p:stCondLst>
                                        </p:cTn>
                                        <p:tgtEl>
                                          <p:spTgt spid="1039"/>
                                        </p:tgtEl>
                                        <p:attrNameLst>
                                          <p:attrName>style.visibility</p:attrName>
                                        </p:attrNameLst>
                                      </p:cBhvr>
                                      <p:to>
                                        <p:strVal val="visible"/>
                                      </p:to>
                                    </p:set>
                                    <p:animEffect transition="in" filter="wipe(down)">
                                      <p:cBhvr>
                                        <p:cTn id="647" dur="580">
                                          <p:stCondLst>
                                            <p:cond delay="0"/>
                                          </p:stCondLst>
                                        </p:cTn>
                                        <p:tgtEl>
                                          <p:spTgt spid="1039"/>
                                        </p:tgtEl>
                                      </p:cBhvr>
                                    </p:animEffect>
                                    <p:anim calcmode="lin" valueType="num">
                                      <p:cBhvr>
                                        <p:cTn id="648" dur="1822" tmFilter="0,0; 0.14,0.36; 0.43,0.73; 0.71,0.91; 1.0,1.0">
                                          <p:stCondLst>
                                            <p:cond delay="0"/>
                                          </p:stCondLst>
                                        </p:cTn>
                                        <p:tgtEl>
                                          <p:spTgt spid="1039"/>
                                        </p:tgtEl>
                                        <p:attrNameLst>
                                          <p:attrName>ppt_x</p:attrName>
                                        </p:attrNameLst>
                                      </p:cBhvr>
                                      <p:tavLst>
                                        <p:tav tm="0">
                                          <p:val>
                                            <p:strVal val="#ppt_x-0.25"/>
                                          </p:val>
                                        </p:tav>
                                        <p:tav tm="100000">
                                          <p:val>
                                            <p:strVal val="#ppt_x"/>
                                          </p:val>
                                        </p:tav>
                                      </p:tavLst>
                                    </p:anim>
                                    <p:anim calcmode="lin" valueType="num">
                                      <p:cBhvr>
                                        <p:cTn id="649" dur="664" tmFilter="0.0,0.0; 0.25,0.07; 0.50,0.2; 0.75,0.467; 1.0,1.0">
                                          <p:stCondLst>
                                            <p:cond delay="0"/>
                                          </p:stCondLst>
                                        </p:cTn>
                                        <p:tgtEl>
                                          <p:spTgt spid="1039"/>
                                        </p:tgtEl>
                                        <p:attrNameLst>
                                          <p:attrName>ppt_y</p:attrName>
                                        </p:attrNameLst>
                                      </p:cBhvr>
                                      <p:tavLst>
                                        <p:tav tm="0" fmla="#ppt_y-sin(pi*$)/3">
                                          <p:val>
                                            <p:fltVal val="0.5"/>
                                          </p:val>
                                        </p:tav>
                                        <p:tav tm="100000">
                                          <p:val>
                                            <p:fltVal val="1"/>
                                          </p:val>
                                        </p:tav>
                                      </p:tavLst>
                                    </p:anim>
                                    <p:anim calcmode="lin" valueType="num">
                                      <p:cBhvr>
                                        <p:cTn id="650" dur="664" tmFilter="0, 0; 0.125,0.2665; 0.25,0.4; 0.375,0.465; 0.5,0.5;  0.625,0.535; 0.75,0.6; 0.875,0.7335; 1,1">
                                          <p:stCondLst>
                                            <p:cond delay="664"/>
                                          </p:stCondLst>
                                        </p:cTn>
                                        <p:tgtEl>
                                          <p:spTgt spid="1039"/>
                                        </p:tgtEl>
                                        <p:attrNameLst>
                                          <p:attrName>ppt_y</p:attrName>
                                        </p:attrNameLst>
                                      </p:cBhvr>
                                      <p:tavLst>
                                        <p:tav tm="0" fmla="#ppt_y-sin(pi*$)/9">
                                          <p:val>
                                            <p:fltVal val="0"/>
                                          </p:val>
                                        </p:tav>
                                        <p:tav tm="100000">
                                          <p:val>
                                            <p:fltVal val="1"/>
                                          </p:val>
                                        </p:tav>
                                      </p:tavLst>
                                    </p:anim>
                                    <p:anim calcmode="lin" valueType="num">
                                      <p:cBhvr>
                                        <p:cTn id="651" dur="332" tmFilter="0, 0; 0.125,0.2665; 0.25,0.4; 0.375,0.465; 0.5,0.5;  0.625,0.535; 0.75,0.6; 0.875,0.7335; 1,1">
                                          <p:stCondLst>
                                            <p:cond delay="1324"/>
                                          </p:stCondLst>
                                        </p:cTn>
                                        <p:tgtEl>
                                          <p:spTgt spid="1039"/>
                                        </p:tgtEl>
                                        <p:attrNameLst>
                                          <p:attrName>ppt_y</p:attrName>
                                        </p:attrNameLst>
                                      </p:cBhvr>
                                      <p:tavLst>
                                        <p:tav tm="0" fmla="#ppt_y-sin(pi*$)/27">
                                          <p:val>
                                            <p:fltVal val="0"/>
                                          </p:val>
                                        </p:tav>
                                        <p:tav tm="100000">
                                          <p:val>
                                            <p:fltVal val="1"/>
                                          </p:val>
                                        </p:tav>
                                      </p:tavLst>
                                    </p:anim>
                                    <p:anim calcmode="lin" valueType="num">
                                      <p:cBhvr>
                                        <p:cTn id="652" dur="164" tmFilter="0, 0; 0.125,0.2665; 0.25,0.4; 0.375,0.465; 0.5,0.5;  0.625,0.535; 0.75,0.6; 0.875,0.7335; 1,1">
                                          <p:stCondLst>
                                            <p:cond delay="1656"/>
                                          </p:stCondLst>
                                        </p:cTn>
                                        <p:tgtEl>
                                          <p:spTgt spid="1039"/>
                                        </p:tgtEl>
                                        <p:attrNameLst>
                                          <p:attrName>ppt_y</p:attrName>
                                        </p:attrNameLst>
                                      </p:cBhvr>
                                      <p:tavLst>
                                        <p:tav tm="0" fmla="#ppt_y-sin(pi*$)/81">
                                          <p:val>
                                            <p:fltVal val="0"/>
                                          </p:val>
                                        </p:tav>
                                        <p:tav tm="100000">
                                          <p:val>
                                            <p:fltVal val="1"/>
                                          </p:val>
                                        </p:tav>
                                      </p:tavLst>
                                    </p:anim>
                                    <p:animScale>
                                      <p:cBhvr>
                                        <p:cTn id="653" dur="26">
                                          <p:stCondLst>
                                            <p:cond delay="650"/>
                                          </p:stCondLst>
                                        </p:cTn>
                                        <p:tgtEl>
                                          <p:spTgt spid="1039"/>
                                        </p:tgtEl>
                                      </p:cBhvr>
                                      <p:to x="100000" y="60000"/>
                                    </p:animScale>
                                    <p:animScale>
                                      <p:cBhvr>
                                        <p:cTn id="654" dur="166" decel="50000">
                                          <p:stCondLst>
                                            <p:cond delay="676"/>
                                          </p:stCondLst>
                                        </p:cTn>
                                        <p:tgtEl>
                                          <p:spTgt spid="1039"/>
                                        </p:tgtEl>
                                      </p:cBhvr>
                                      <p:to x="100000" y="100000"/>
                                    </p:animScale>
                                    <p:animScale>
                                      <p:cBhvr>
                                        <p:cTn id="655" dur="26">
                                          <p:stCondLst>
                                            <p:cond delay="1312"/>
                                          </p:stCondLst>
                                        </p:cTn>
                                        <p:tgtEl>
                                          <p:spTgt spid="1039"/>
                                        </p:tgtEl>
                                      </p:cBhvr>
                                      <p:to x="100000" y="80000"/>
                                    </p:animScale>
                                    <p:animScale>
                                      <p:cBhvr>
                                        <p:cTn id="656" dur="166" decel="50000">
                                          <p:stCondLst>
                                            <p:cond delay="1338"/>
                                          </p:stCondLst>
                                        </p:cTn>
                                        <p:tgtEl>
                                          <p:spTgt spid="1039"/>
                                        </p:tgtEl>
                                      </p:cBhvr>
                                      <p:to x="100000" y="100000"/>
                                    </p:animScale>
                                    <p:animScale>
                                      <p:cBhvr>
                                        <p:cTn id="657" dur="26">
                                          <p:stCondLst>
                                            <p:cond delay="1642"/>
                                          </p:stCondLst>
                                        </p:cTn>
                                        <p:tgtEl>
                                          <p:spTgt spid="1039"/>
                                        </p:tgtEl>
                                      </p:cBhvr>
                                      <p:to x="100000" y="90000"/>
                                    </p:animScale>
                                    <p:animScale>
                                      <p:cBhvr>
                                        <p:cTn id="658" dur="166" decel="50000">
                                          <p:stCondLst>
                                            <p:cond delay="1668"/>
                                          </p:stCondLst>
                                        </p:cTn>
                                        <p:tgtEl>
                                          <p:spTgt spid="1039"/>
                                        </p:tgtEl>
                                      </p:cBhvr>
                                      <p:to x="100000" y="100000"/>
                                    </p:animScale>
                                    <p:animScale>
                                      <p:cBhvr>
                                        <p:cTn id="659" dur="26">
                                          <p:stCondLst>
                                            <p:cond delay="1808"/>
                                          </p:stCondLst>
                                        </p:cTn>
                                        <p:tgtEl>
                                          <p:spTgt spid="1039"/>
                                        </p:tgtEl>
                                      </p:cBhvr>
                                      <p:to x="100000" y="95000"/>
                                    </p:animScale>
                                    <p:animScale>
                                      <p:cBhvr>
                                        <p:cTn id="660" dur="166" decel="50000">
                                          <p:stCondLst>
                                            <p:cond delay="1834"/>
                                          </p:stCondLst>
                                        </p:cTn>
                                        <p:tgtEl>
                                          <p:spTgt spid="1039"/>
                                        </p:tgtEl>
                                      </p:cBhvr>
                                      <p:to x="100000" y="100000"/>
                                    </p:animScale>
                                  </p:childTnLst>
                                </p:cTn>
                              </p:par>
                              <p:par>
                                <p:cTn id="661" presetID="26" presetClass="entr" presetSubtype="0" fill="hold" grpId="0" nodeType="withEffect">
                                  <p:stCondLst>
                                    <p:cond delay="0"/>
                                  </p:stCondLst>
                                  <p:childTnLst>
                                    <p:set>
                                      <p:cBhvr>
                                        <p:cTn id="662" dur="1" fill="hold">
                                          <p:stCondLst>
                                            <p:cond delay="0"/>
                                          </p:stCondLst>
                                        </p:cTn>
                                        <p:tgtEl>
                                          <p:spTgt spid="1040"/>
                                        </p:tgtEl>
                                        <p:attrNameLst>
                                          <p:attrName>style.visibility</p:attrName>
                                        </p:attrNameLst>
                                      </p:cBhvr>
                                      <p:to>
                                        <p:strVal val="visible"/>
                                      </p:to>
                                    </p:set>
                                    <p:animEffect transition="in" filter="wipe(down)">
                                      <p:cBhvr>
                                        <p:cTn id="663" dur="580">
                                          <p:stCondLst>
                                            <p:cond delay="0"/>
                                          </p:stCondLst>
                                        </p:cTn>
                                        <p:tgtEl>
                                          <p:spTgt spid="1040"/>
                                        </p:tgtEl>
                                      </p:cBhvr>
                                    </p:animEffect>
                                    <p:anim calcmode="lin" valueType="num">
                                      <p:cBhvr>
                                        <p:cTn id="664" dur="1822" tmFilter="0,0; 0.14,0.36; 0.43,0.73; 0.71,0.91; 1.0,1.0">
                                          <p:stCondLst>
                                            <p:cond delay="0"/>
                                          </p:stCondLst>
                                        </p:cTn>
                                        <p:tgtEl>
                                          <p:spTgt spid="1040"/>
                                        </p:tgtEl>
                                        <p:attrNameLst>
                                          <p:attrName>ppt_x</p:attrName>
                                        </p:attrNameLst>
                                      </p:cBhvr>
                                      <p:tavLst>
                                        <p:tav tm="0">
                                          <p:val>
                                            <p:strVal val="#ppt_x-0.25"/>
                                          </p:val>
                                        </p:tav>
                                        <p:tav tm="100000">
                                          <p:val>
                                            <p:strVal val="#ppt_x"/>
                                          </p:val>
                                        </p:tav>
                                      </p:tavLst>
                                    </p:anim>
                                    <p:anim calcmode="lin" valueType="num">
                                      <p:cBhvr>
                                        <p:cTn id="665" dur="664" tmFilter="0.0,0.0; 0.25,0.07; 0.50,0.2; 0.75,0.467; 1.0,1.0">
                                          <p:stCondLst>
                                            <p:cond delay="0"/>
                                          </p:stCondLst>
                                        </p:cTn>
                                        <p:tgtEl>
                                          <p:spTgt spid="1040"/>
                                        </p:tgtEl>
                                        <p:attrNameLst>
                                          <p:attrName>ppt_y</p:attrName>
                                        </p:attrNameLst>
                                      </p:cBhvr>
                                      <p:tavLst>
                                        <p:tav tm="0" fmla="#ppt_y-sin(pi*$)/3">
                                          <p:val>
                                            <p:fltVal val="0.5"/>
                                          </p:val>
                                        </p:tav>
                                        <p:tav tm="100000">
                                          <p:val>
                                            <p:fltVal val="1"/>
                                          </p:val>
                                        </p:tav>
                                      </p:tavLst>
                                    </p:anim>
                                    <p:anim calcmode="lin" valueType="num">
                                      <p:cBhvr>
                                        <p:cTn id="666" dur="664" tmFilter="0, 0; 0.125,0.2665; 0.25,0.4; 0.375,0.465; 0.5,0.5;  0.625,0.535; 0.75,0.6; 0.875,0.7335; 1,1">
                                          <p:stCondLst>
                                            <p:cond delay="664"/>
                                          </p:stCondLst>
                                        </p:cTn>
                                        <p:tgtEl>
                                          <p:spTgt spid="1040"/>
                                        </p:tgtEl>
                                        <p:attrNameLst>
                                          <p:attrName>ppt_y</p:attrName>
                                        </p:attrNameLst>
                                      </p:cBhvr>
                                      <p:tavLst>
                                        <p:tav tm="0" fmla="#ppt_y-sin(pi*$)/9">
                                          <p:val>
                                            <p:fltVal val="0"/>
                                          </p:val>
                                        </p:tav>
                                        <p:tav tm="100000">
                                          <p:val>
                                            <p:fltVal val="1"/>
                                          </p:val>
                                        </p:tav>
                                      </p:tavLst>
                                    </p:anim>
                                    <p:anim calcmode="lin" valueType="num">
                                      <p:cBhvr>
                                        <p:cTn id="667" dur="332" tmFilter="0, 0; 0.125,0.2665; 0.25,0.4; 0.375,0.465; 0.5,0.5;  0.625,0.535; 0.75,0.6; 0.875,0.7335; 1,1">
                                          <p:stCondLst>
                                            <p:cond delay="1324"/>
                                          </p:stCondLst>
                                        </p:cTn>
                                        <p:tgtEl>
                                          <p:spTgt spid="1040"/>
                                        </p:tgtEl>
                                        <p:attrNameLst>
                                          <p:attrName>ppt_y</p:attrName>
                                        </p:attrNameLst>
                                      </p:cBhvr>
                                      <p:tavLst>
                                        <p:tav tm="0" fmla="#ppt_y-sin(pi*$)/27">
                                          <p:val>
                                            <p:fltVal val="0"/>
                                          </p:val>
                                        </p:tav>
                                        <p:tav tm="100000">
                                          <p:val>
                                            <p:fltVal val="1"/>
                                          </p:val>
                                        </p:tav>
                                      </p:tavLst>
                                    </p:anim>
                                    <p:anim calcmode="lin" valueType="num">
                                      <p:cBhvr>
                                        <p:cTn id="668" dur="164" tmFilter="0, 0; 0.125,0.2665; 0.25,0.4; 0.375,0.465; 0.5,0.5;  0.625,0.535; 0.75,0.6; 0.875,0.7335; 1,1">
                                          <p:stCondLst>
                                            <p:cond delay="1656"/>
                                          </p:stCondLst>
                                        </p:cTn>
                                        <p:tgtEl>
                                          <p:spTgt spid="1040"/>
                                        </p:tgtEl>
                                        <p:attrNameLst>
                                          <p:attrName>ppt_y</p:attrName>
                                        </p:attrNameLst>
                                      </p:cBhvr>
                                      <p:tavLst>
                                        <p:tav tm="0" fmla="#ppt_y-sin(pi*$)/81">
                                          <p:val>
                                            <p:fltVal val="0"/>
                                          </p:val>
                                        </p:tav>
                                        <p:tav tm="100000">
                                          <p:val>
                                            <p:fltVal val="1"/>
                                          </p:val>
                                        </p:tav>
                                      </p:tavLst>
                                    </p:anim>
                                    <p:animScale>
                                      <p:cBhvr>
                                        <p:cTn id="669" dur="26">
                                          <p:stCondLst>
                                            <p:cond delay="650"/>
                                          </p:stCondLst>
                                        </p:cTn>
                                        <p:tgtEl>
                                          <p:spTgt spid="1040"/>
                                        </p:tgtEl>
                                      </p:cBhvr>
                                      <p:to x="100000" y="60000"/>
                                    </p:animScale>
                                    <p:animScale>
                                      <p:cBhvr>
                                        <p:cTn id="670" dur="166" decel="50000">
                                          <p:stCondLst>
                                            <p:cond delay="676"/>
                                          </p:stCondLst>
                                        </p:cTn>
                                        <p:tgtEl>
                                          <p:spTgt spid="1040"/>
                                        </p:tgtEl>
                                      </p:cBhvr>
                                      <p:to x="100000" y="100000"/>
                                    </p:animScale>
                                    <p:animScale>
                                      <p:cBhvr>
                                        <p:cTn id="671" dur="26">
                                          <p:stCondLst>
                                            <p:cond delay="1312"/>
                                          </p:stCondLst>
                                        </p:cTn>
                                        <p:tgtEl>
                                          <p:spTgt spid="1040"/>
                                        </p:tgtEl>
                                      </p:cBhvr>
                                      <p:to x="100000" y="80000"/>
                                    </p:animScale>
                                    <p:animScale>
                                      <p:cBhvr>
                                        <p:cTn id="672" dur="166" decel="50000">
                                          <p:stCondLst>
                                            <p:cond delay="1338"/>
                                          </p:stCondLst>
                                        </p:cTn>
                                        <p:tgtEl>
                                          <p:spTgt spid="1040"/>
                                        </p:tgtEl>
                                      </p:cBhvr>
                                      <p:to x="100000" y="100000"/>
                                    </p:animScale>
                                    <p:animScale>
                                      <p:cBhvr>
                                        <p:cTn id="673" dur="26">
                                          <p:stCondLst>
                                            <p:cond delay="1642"/>
                                          </p:stCondLst>
                                        </p:cTn>
                                        <p:tgtEl>
                                          <p:spTgt spid="1040"/>
                                        </p:tgtEl>
                                      </p:cBhvr>
                                      <p:to x="100000" y="90000"/>
                                    </p:animScale>
                                    <p:animScale>
                                      <p:cBhvr>
                                        <p:cTn id="674" dur="166" decel="50000">
                                          <p:stCondLst>
                                            <p:cond delay="1668"/>
                                          </p:stCondLst>
                                        </p:cTn>
                                        <p:tgtEl>
                                          <p:spTgt spid="1040"/>
                                        </p:tgtEl>
                                      </p:cBhvr>
                                      <p:to x="100000" y="100000"/>
                                    </p:animScale>
                                    <p:animScale>
                                      <p:cBhvr>
                                        <p:cTn id="675" dur="26">
                                          <p:stCondLst>
                                            <p:cond delay="1808"/>
                                          </p:stCondLst>
                                        </p:cTn>
                                        <p:tgtEl>
                                          <p:spTgt spid="1040"/>
                                        </p:tgtEl>
                                      </p:cBhvr>
                                      <p:to x="100000" y="95000"/>
                                    </p:animScale>
                                    <p:animScale>
                                      <p:cBhvr>
                                        <p:cTn id="676" dur="166" decel="50000">
                                          <p:stCondLst>
                                            <p:cond delay="1834"/>
                                          </p:stCondLst>
                                        </p:cTn>
                                        <p:tgtEl>
                                          <p:spTgt spid="1040"/>
                                        </p:tgtEl>
                                      </p:cBhvr>
                                      <p:to x="100000" y="100000"/>
                                    </p:animScale>
                                  </p:childTnLst>
                                </p:cTn>
                              </p:par>
                              <p:par>
                                <p:cTn id="677" presetID="26" presetClass="entr" presetSubtype="0" fill="hold" grpId="0" nodeType="withEffect">
                                  <p:stCondLst>
                                    <p:cond delay="0"/>
                                  </p:stCondLst>
                                  <p:childTnLst>
                                    <p:set>
                                      <p:cBhvr>
                                        <p:cTn id="678" dur="1" fill="hold">
                                          <p:stCondLst>
                                            <p:cond delay="0"/>
                                          </p:stCondLst>
                                        </p:cTn>
                                        <p:tgtEl>
                                          <p:spTgt spid="1041"/>
                                        </p:tgtEl>
                                        <p:attrNameLst>
                                          <p:attrName>style.visibility</p:attrName>
                                        </p:attrNameLst>
                                      </p:cBhvr>
                                      <p:to>
                                        <p:strVal val="visible"/>
                                      </p:to>
                                    </p:set>
                                    <p:animEffect transition="in" filter="wipe(down)">
                                      <p:cBhvr>
                                        <p:cTn id="679" dur="580">
                                          <p:stCondLst>
                                            <p:cond delay="0"/>
                                          </p:stCondLst>
                                        </p:cTn>
                                        <p:tgtEl>
                                          <p:spTgt spid="1041"/>
                                        </p:tgtEl>
                                      </p:cBhvr>
                                    </p:animEffect>
                                    <p:anim calcmode="lin" valueType="num">
                                      <p:cBhvr>
                                        <p:cTn id="680" dur="1822" tmFilter="0,0; 0.14,0.36; 0.43,0.73; 0.71,0.91; 1.0,1.0">
                                          <p:stCondLst>
                                            <p:cond delay="0"/>
                                          </p:stCondLst>
                                        </p:cTn>
                                        <p:tgtEl>
                                          <p:spTgt spid="1041"/>
                                        </p:tgtEl>
                                        <p:attrNameLst>
                                          <p:attrName>ppt_x</p:attrName>
                                        </p:attrNameLst>
                                      </p:cBhvr>
                                      <p:tavLst>
                                        <p:tav tm="0">
                                          <p:val>
                                            <p:strVal val="#ppt_x-0.25"/>
                                          </p:val>
                                        </p:tav>
                                        <p:tav tm="100000">
                                          <p:val>
                                            <p:strVal val="#ppt_x"/>
                                          </p:val>
                                        </p:tav>
                                      </p:tavLst>
                                    </p:anim>
                                    <p:anim calcmode="lin" valueType="num">
                                      <p:cBhvr>
                                        <p:cTn id="681" dur="664" tmFilter="0.0,0.0; 0.25,0.07; 0.50,0.2; 0.75,0.467; 1.0,1.0">
                                          <p:stCondLst>
                                            <p:cond delay="0"/>
                                          </p:stCondLst>
                                        </p:cTn>
                                        <p:tgtEl>
                                          <p:spTgt spid="1041"/>
                                        </p:tgtEl>
                                        <p:attrNameLst>
                                          <p:attrName>ppt_y</p:attrName>
                                        </p:attrNameLst>
                                      </p:cBhvr>
                                      <p:tavLst>
                                        <p:tav tm="0" fmla="#ppt_y-sin(pi*$)/3">
                                          <p:val>
                                            <p:fltVal val="0.5"/>
                                          </p:val>
                                        </p:tav>
                                        <p:tav tm="100000">
                                          <p:val>
                                            <p:fltVal val="1"/>
                                          </p:val>
                                        </p:tav>
                                      </p:tavLst>
                                    </p:anim>
                                    <p:anim calcmode="lin" valueType="num">
                                      <p:cBhvr>
                                        <p:cTn id="682" dur="664" tmFilter="0, 0; 0.125,0.2665; 0.25,0.4; 0.375,0.465; 0.5,0.5;  0.625,0.535; 0.75,0.6; 0.875,0.7335; 1,1">
                                          <p:stCondLst>
                                            <p:cond delay="664"/>
                                          </p:stCondLst>
                                        </p:cTn>
                                        <p:tgtEl>
                                          <p:spTgt spid="1041"/>
                                        </p:tgtEl>
                                        <p:attrNameLst>
                                          <p:attrName>ppt_y</p:attrName>
                                        </p:attrNameLst>
                                      </p:cBhvr>
                                      <p:tavLst>
                                        <p:tav tm="0" fmla="#ppt_y-sin(pi*$)/9">
                                          <p:val>
                                            <p:fltVal val="0"/>
                                          </p:val>
                                        </p:tav>
                                        <p:tav tm="100000">
                                          <p:val>
                                            <p:fltVal val="1"/>
                                          </p:val>
                                        </p:tav>
                                      </p:tavLst>
                                    </p:anim>
                                    <p:anim calcmode="lin" valueType="num">
                                      <p:cBhvr>
                                        <p:cTn id="683" dur="332" tmFilter="0, 0; 0.125,0.2665; 0.25,0.4; 0.375,0.465; 0.5,0.5;  0.625,0.535; 0.75,0.6; 0.875,0.7335; 1,1">
                                          <p:stCondLst>
                                            <p:cond delay="1324"/>
                                          </p:stCondLst>
                                        </p:cTn>
                                        <p:tgtEl>
                                          <p:spTgt spid="1041"/>
                                        </p:tgtEl>
                                        <p:attrNameLst>
                                          <p:attrName>ppt_y</p:attrName>
                                        </p:attrNameLst>
                                      </p:cBhvr>
                                      <p:tavLst>
                                        <p:tav tm="0" fmla="#ppt_y-sin(pi*$)/27">
                                          <p:val>
                                            <p:fltVal val="0"/>
                                          </p:val>
                                        </p:tav>
                                        <p:tav tm="100000">
                                          <p:val>
                                            <p:fltVal val="1"/>
                                          </p:val>
                                        </p:tav>
                                      </p:tavLst>
                                    </p:anim>
                                    <p:anim calcmode="lin" valueType="num">
                                      <p:cBhvr>
                                        <p:cTn id="684" dur="164" tmFilter="0, 0; 0.125,0.2665; 0.25,0.4; 0.375,0.465; 0.5,0.5;  0.625,0.535; 0.75,0.6; 0.875,0.7335; 1,1">
                                          <p:stCondLst>
                                            <p:cond delay="1656"/>
                                          </p:stCondLst>
                                        </p:cTn>
                                        <p:tgtEl>
                                          <p:spTgt spid="1041"/>
                                        </p:tgtEl>
                                        <p:attrNameLst>
                                          <p:attrName>ppt_y</p:attrName>
                                        </p:attrNameLst>
                                      </p:cBhvr>
                                      <p:tavLst>
                                        <p:tav tm="0" fmla="#ppt_y-sin(pi*$)/81">
                                          <p:val>
                                            <p:fltVal val="0"/>
                                          </p:val>
                                        </p:tav>
                                        <p:tav tm="100000">
                                          <p:val>
                                            <p:fltVal val="1"/>
                                          </p:val>
                                        </p:tav>
                                      </p:tavLst>
                                    </p:anim>
                                    <p:animScale>
                                      <p:cBhvr>
                                        <p:cTn id="685" dur="26">
                                          <p:stCondLst>
                                            <p:cond delay="650"/>
                                          </p:stCondLst>
                                        </p:cTn>
                                        <p:tgtEl>
                                          <p:spTgt spid="1041"/>
                                        </p:tgtEl>
                                      </p:cBhvr>
                                      <p:to x="100000" y="60000"/>
                                    </p:animScale>
                                    <p:animScale>
                                      <p:cBhvr>
                                        <p:cTn id="686" dur="166" decel="50000">
                                          <p:stCondLst>
                                            <p:cond delay="676"/>
                                          </p:stCondLst>
                                        </p:cTn>
                                        <p:tgtEl>
                                          <p:spTgt spid="1041"/>
                                        </p:tgtEl>
                                      </p:cBhvr>
                                      <p:to x="100000" y="100000"/>
                                    </p:animScale>
                                    <p:animScale>
                                      <p:cBhvr>
                                        <p:cTn id="687" dur="26">
                                          <p:stCondLst>
                                            <p:cond delay="1312"/>
                                          </p:stCondLst>
                                        </p:cTn>
                                        <p:tgtEl>
                                          <p:spTgt spid="1041"/>
                                        </p:tgtEl>
                                      </p:cBhvr>
                                      <p:to x="100000" y="80000"/>
                                    </p:animScale>
                                    <p:animScale>
                                      <p:cBhvr>
                                        <p:cTn id="688" dur="166" decel="50000">
                                          <p:stCondLst>
                                            <p:cond delay="1338"/>
                                          </p:stCondLst>
                                        </p:cTn>
                                        <p:tgtEl>
                                          <p:spTgt spid="1041"/>
                                        </p:tgtEl>
                                      </p:cBhvr>
                                      <p:to x="100000" y="100000"/>
                                    </p:animScale>
                                    <p:animScale>
                                      <p:cBhvr>
                                        <p:cTn id="689" dur="26">
                                          <p:stCondLst>
                                            <p:cond delay="1642"/>
                                          </p:stCondLst>
                                        </p:cTn>
                                        <p:tgtEl>
                                          <p:spTgt spid="1041"/>
                                        </p:tgtEl>
                                      </p:cBhvr>
                                      <p:to x="100000" y="90000"/>
                                    </p:animScale>
                                    <p:animScale>
                                      <p:cBhvr>
                                        <p:cTn id="690" dur="166" decel="50000">
                                          <p:stCondLst>
                                            <p:cond delay="1668"/>
                                          </p:stCondLst>
                                        </p:cTn>
                                        <p:tgtEl>
                                          <p:spTgt spid="1041"/>
                                        </p:tgtEl>
                                      </p:cBhvr>
                                      <p:to x="100000" y="100000"/>
                                    </p:animScale>
                                    <p:animScale>
                                      <p:cBhvr>
                                        <p:cTn id="691" dur="26">
                                          <p:stCondLst>
                                            <p:cond delay="1808"/>
                                          </p:stCondLst>
                                        </p:cTn>
                                        <p:tgtEl>
                                          <p:spTgt spid="1041"/>
                                        </p:tgtEl>
                                      </p:cBhvr>
                                      <p:to x="100000" y="95000"/>
                                    </p:animScale>
                                    <p:animScale>
                                      <p:cBhvr>
                                        <p:cTn id="692" dur="166" decel="50000">
                                          <p:stCondLst>
                                            <p:cond delay="1834"/>
                                          </p:stCondLst>
                                        </p:cTn>
                                        <p:tgtEl>
                                          <p:spTgt spid="1041"/>
                                        </p:tgtEl>
                                      </p:cBhvr>
                                      <p:to x="100000" y="100000"/>
                                    </p:animScale>
                                  </p:childTnLst>
                                </p:cTn>
                              </p:par>
                              <p:par>
                                <p:cTn id="693" presetID="26" presetClass="entr" presetSubtype="0" fill="hold" grpId="0" nodeType="withEffect">
                                  <p:stCondLst>
                                    <p:cond delay="0"/>
                                  </p:stCondLst>
                                  <p:childTnLst>
                                    <p:set>
                                      <p:cBhvr>
                                        <p:cTn id="694" dur="1" fill="hold">
                                          <p:stCondLst>
                                            <p:cond delay="0"/>
                                          </p:stCondLst>
                                        </p:cTn>
                                        <p:tgtEl>
                                          <p:spTgt spid="1042"/>
                                        </p:tgtEl>
                                        <p:attrNameLst>
                                          <p:attrName>style.visibility</p:attrName>
                                        </p:attrNameLst>
                                      </p:cBhvr>
                                      <p:to>
                                        <p:strVal val="visible"/>
                                      </p:to>
                                    </p:set>
                                    <p:animEffect transition="in" filter="wipe(down)">
                                      <p:cBhvr>
                                        <p:cTn id="695" dur="580">
                                          <p:stCondLst>
                                            <p:cond delay="0"/>
                                          </p:stCondLst>
                                        </p:cTn>
                                        <p:tgtEl>
                                          <p:spTgt spid="1042"/>
                                        </p:tgtEl>
                                      </p:cBhvr>
                                    </p:animEffect>
                                    <p:anim calcmode="lin" valueType="num">
                                      <p:cBhvr>
                                        <p:cTn id="696" dur="1822" tmFilter="0,0; 0.14,0.36; 0.43,0.73; 0.71,0.91; 1.0,1.0">
                                          <p:stCondLst>
                                            <p:cond delay="0"/>
                                          </p:stCondLst>
                                        </p:cTn>
                                        <p:tgtEl>
                                          <p:spTgt spid="1042"/>
                                        </p:tgtEl>
                                        <p:attrNameLst>
                                          <p:attrName>ppt_x</p:attrName>
                                        </p:attrNameLst>
                                      </p:cBhvr>
                                      <p:tavLst>
                                        <p:tav tm="0">
                                          <p:val>
                                            <p:strVal val="#ppt_x-0.25"/>
                                          </p:val>
                                        </p:tav>
                                        <p:tav tm="100000">
                                          <p:val>
                                            <p:strVal val="#ppt_x"/>
                                          </p:val>
                                        </p:tav>
                                      </p:tavLst>
                                    </p:anim>
                                    <p:anim calcmode="lin" valueType="num">
                                      <p:cBhvr>
                                        <p:cTn id="697" dur="664" tmFilter="0.0,0.0; 0.25,0.07; 0.50,0.2; 0.75,0.467; 1.0,1.0">
                                          <p:stCondLst>
                                            <p:cond delay="0"/>
                                          </p:stCondLst>
                                        </p:cTn>
                                        <p:tgtEl>
                                          <p:spTgt spid="1042"/>
                                        </p:tgtEl>
                                        <p:attrNameLst>
                                          <p:attrName>ppt_y</p:attrName>
                                        </p:attrNameLst>
                                      </p:cBhvr>
                                      <p:tavLst>
                                        <p:tav tm="0" fmla="#ppt_y-sin(pi*$)/3">
                                          <p:val>
                                            <p:fltVal val="0.5"/>
                                          </p:val>
                                        </p:tav>
                                        <p:tav tm="100000">
                                          <p:val>
                                            <p:fltVal val="1"/>
                                          </p:val>
                                        </p:tav>
                                      </p:tavLst>
                                    </p:anim>
                                    <p:anim calcmode="lin" valueType="num">
                                      <p:cBhvr>
                                        <p:cTn id="698" dur="664" tmFilter="0, 0; 0.125,0.2665; 0.25,0.4; 0.375,0.465; 0.5,0.5;  0.625,0.535; 0.75,0.6; 0.875,0.7335; 1,1">
                                          <p:stCondLst>
                                            <p:cond delay="664"/>
                                          </p:stCondLst>
                                        </p:cTn>
                                        <p:tgtEl>
                                          <p:spTgt spid="1042"/>
                                        </p:tgtEl>
                                        <p:attrNameLst>
                                          <p:attrName>ppt_y</p:attrName>
                                        </p:attrNameLst>
                                      </p:cBhvr>
                                      <p:tavLst>
                                        <p:tav tm="0" fmla="#ppt_y-sin(pi*$)/9">
                                          <p:val>
                                            <p:fltVal val="0"/>
                                          </p:val>
                                        </p:tav>
                                        <p:tav tm="100000">
                                          <p:val>
                                            <p:fltVal val="1"/>
                                          </p:val>
                                        </p:tav>
                                      </p:tavLst>
                                    </p:anim>
                                    <p:anim calcmode="lin" valueType="num">
                                      <p:cBhvr>
                                        <p:cTn id="699" dur="332" tmFilter="0, 0; 0.125,0.2665; 0.25,0.4; 0.375,0.465; 0.5,0.5;  0.625,0.535; 0.75,0.6; 0.875,0.7335; 1,1">
                                          <p:stCondLst>
                                            <p:cond delay="1324"/>
                                          </p:stCondLst>
                                        </p:cTn>
                                        <p:tgtEl>
                                          <p:spTgt spid="1042"/>
                                        </p:tgtEl>
                                        <p:attrNameLst>
                                          <p:attrName>ppt_y</p:attrName>
                                        </p:attrNameLst>
                                      </p:cBhvr>
                                      <p:tavLst>
                                        <p:tav tm="0" fmla="#ppt_y-sin(pi*$)/27">
                                          <p:val>
                                            <p:fltVal val="0"/>
                                          </p:val>
                                        </p:tav>
                                        <p:tav tm="100000">
                                          <p:val>
                                            <p:fltVal val="1"/>
                                          </p:val>
                                        </p:tav>
                                      </p:tavLst>
                                    </p:anim>
                                    <p:anim calcmode="lin" valueType="num">
                                      <p:cBhvr>
                                        <p:cTn id="700" dur="164" tmFilter="0, 0; 0.125,0.2665; 0.25,0.4; 0.375,0.465; 0.5,0.5;  0.625,0.535; 0.75,0.6; 0.875,0.7335; 1,1">
                                          <p:stCondLst>
                                            <p:cond delay="1656"/>
                                          </p:stCondLst>
                                        </p:cTn>
                                        <p:tgtEl>
                                          <p:spTgt spid="1042"/>
                                        </p:tgtEl>
                                        <p:attrNameLst>
                                          <p:attrName>ppt_y</p:attrName>
                                        </p:attrNameLst>
                                      </p:cBhvr>
                                      <p:tavLst>
                                        <p:tav tm="0" fmla="#ppt_y-sin(pi*$)/81">
                                          <p:val>
                                            <p:fltVal val="0"/>
                                          </p:val>
                                        </p:tav>
                                        <p:tav tm="100000">
                                          <p:val>
                                            <p:fltVal val="1"/>
                                          </p:val>
                                        </p:tav>
                                      </p:tavLst>
                                    </p:anim>
                                    <p:animScale>
                                      <p:cBhvr>
                                        <p:cTn id="701" dur="26">
                                          <p:stCondLst>
                                            <p:cond delay="650"/>
                                          </p:stCondLst>
                                        </p:cTn>
                                        <p:tgtEl>
                                          <p:spTgt spid="1042"/>
                                        </p:tgtEl>
                                      </p:cBhvr>
                                      <p:to x="100000" y="60000"/>
                                    </p:animScale>
                                    <p:animScale>
                                      <p:cBhvr>
                                        <p:cTn id="702" dur="166" decel="50000">
                                          <p:stCondLst>
                                            <p:cond delay="676"/>
                                          </p:stCondLst>
                                        </p:cTn>
                                        <p:tgtEl>
                                          <p:spTgt spid="1042"/>
                                        </p:tgtEl>
                                      </p:cBhvr>
                                      <p:to x="100000" y="100000"/>
                                    </p:animScale>
                                    <p:animScale>
                                      <p:cBhvr>
                                        <p:cTn id="703" dur="26">
                                          <p:stCondLst>
                                            <p:cond delay="1312"/>
                                          </p:stCondLst>
                                        </p:cTn>
                                        <p:tgtEl>
                                          <p:spTgt spid="1042"/>
                                        </p:tgtEl>
                                      </p:cBhvr>
                                      <p:to x="100000" y="80000"/>
                                    </p:animScale>
                                    <p:animScale>
                                      <p:cBhvr>
                                        <p:cTn id="704" dur="166" decel="50000">
                                          <p:stCondLst>
                                            <p:cond delay="1338"/>
                                          </p:stCondLst>
                                        </p:cTn>
                                        <p:tgtEl>
                                          <p:spTgt spid="1042"/>
                                        </p:tgtEl>
                                      </p:cBhvr>
                                      <p:to x="100000" y="100000"/>
                                    </p:animScale>
                                    <p:animScale>
                                      <p:cBhvr>
                                        <p:cTn id="705" dur="26">
                                          <p:stCondLst>
                                            <p:cond delay="1642"/>
                                          </p:stCondLst>
                                        </p:cTn>
                                        <p:tgtEl>
                                          <p:spTgt spid="1042"/>
                                        </p:tgtEl>
                                      </p:cBhvr>
                                      <p:to x="100000" y="90000"/>
                                    </p:animScale>
                                    <p:animScale>
                                      <p:cBhvr>
                                        <p:cTn id="706" dur="166" decel="50000">
                                          <p:stCondLst>
                                            <p:cond delay="1668"/>
                                          </p:stCondLst>
                                        </p:cTn>
                                        <p:tgtEl>
                                          <p:spTgt spid="1042"/>
                                        </p:tgtEl>
                                      </p:cBhvr>
                                      <p:to x="100000" y="100000"/>
                                    </p:animScale>
                                    <p:animScale>
                                      <p:cBhvr>
                                        <p:cTn id="707" dur="26">
                                          <p:stCondLst>
                                            <p:cond delay="1808"/>
                                          </p:stCondLst>
                                        </p:cTn>
                                        <p:tgtEl>
                                          <p:spTgt spid="1042"/>
                                        </p:tgtEl>
                                      </p:cBhvr>
                                      <p:to x="100000" y="95000"/>
                                    </p:animScale>
                                    <p:animScale>
                                      <p:cBhvr>
                                        <p:cTn id="708" dur="166" decel="50000">
                                          <p:stCondLst>
                                            <p:cond delay="1834"/>
                                          </p:stCondLst>
                                        </p:cTn>
                                        <p:tgtEl>
                                          <p:spTgt spid="1042"/>
                                        </p:tgtEl>
                                      </p:cBhvr>
                                      <p:to x="100000" y="100000"/>
                                    </p:animScale>
                                  </p:childTnLst>
                                </p:cTn>
                              </p:par>
                              <p:par>
                                <p:cTn id="709" presetID="26" presetClass="entr" presetSubtype="0" fill="hold" grpId="0" nodeType="withEffect">
                                  <p:stCondLst>
                                    <p:cond delay="0"/>
                                  </p:stCondLst>
                                  <p:childTnLst>
                                    <p:set>
                                      <p:cBhvr>
                                        <p:cTn id="710" dur="1" fill="hold">
                                          <p:stCondLst>
                                            <p:cond delay="0"/>
                                          </p:stCondLst>
                                        </p:cTn>
                                        <p:tgtEl>
                                          <p:spTgt spid="1043"/>
                                        </p:tgtEl>
                                        <p:attrNameLst>
                                          <p:attrName>style.visibility</p:attrName>
                                        </p:attrNameLst>
                                      </p:cBhvr>
                                      <p:to>
                                        <p:strVal val="visible"/>
                                      </p:to>
                                    </p:set>
                                    <p:animEffect transition="in" filter="wipe(down)">
                                      <p:cBhvr>
                                        <p:cTn id="711" dur="580">
                                          <p:stCondLst>
                                            <p:cond delay="0"/>
                                          </p:stCondLst>
                                        </p:cTn>
                                        <p:tgtEl>
                                          <p:spTgt spid="1043"/>
                                        </p:tgtEl>
                                      </p:cBhvr>
                                    </p:animEffect>
                                    <p:anim calcmode="lin" valueType="num">
                                      <p:cBhvr>
                                        <p:cTn id="712" dur="1822" tmFilter="0,0; 0.14,0.36; 0.43,0.73; 0.71,0.91; 1.0,1.0">
                                          <p:stCondLst>
                                            <p:cond delay="0"/>
                                          </p:stCondLst>
                                        </p:cTn>
                                        <p:tgtEl>
                                          <p:spTgt spid="1043"/>
                                        </p:tgtEl>
                                        <p:attrNameLst>
                                          <p:attrName>ppt_x</p:attrName>
                                        </p:attrNameLst>
                                      </p:cBhvr>
                                      <p:tavLst>
                                        <p:tav tm="0">
                                          <p:val>
                                            <p:strVal val="#ppt_x-0.25"/>
                                          </p:val>
                                        </p:tav>
                                        <p:tav tm="100000">
                                          <p:val>
                                            <p:strVal val="#ppt_x"/>
                                          </p:val>
                                        </p:tav>
                                      </p:tavLst>
                                    </p:anim>
                                    <p:anim calcmode="lin" valueType="num">
                                      <p:cBhvr>
                                        <p:cTn id="713" dur="664" tmFilter="0.0,0.0; 0.25,0.07; 0.50,0.2; 0.75,0.467; 1.0,1.0">
                                          <p:stCondLst>
                                            <p:cond delay="0"/>
                                          </p:stCondLst>
                                        </p:cTn>
                                        <p:tgtEl>
                                          <p:spTgt spid="1043"/>
                                        </p:tgtEl>
                                        <p:attrNameLst>
                                          <p:attrName>ppt_y</p:attrName>
                                        </p:attrNameLst>
                                      </p:cBhvr>
                                      <p:tavLst>
                                        <p:tav tm="0" fmla="#ppt_y-sin(pi*$)/3">
                                          <p:val>
                                            <p:fltVal val="0.5"/>
                                          </p:val>
                                        </p:tav>
                                        <p:tav tm="100000">
                                          <p:val>
                                            <p:fltVal val="1"/>
                                          </p:val>
                                        </p:tav>
                                      </p:tavLst>
                                    </p:anim>
                                    <p:anim calcmode="lin" valueType="num">
                                      <p:cBhvr>
                                        <p:cTn id="714" dur="664" tmFilter="0, 0; 0.125,0.2665; 0.25,0.4; 0.375,0.465; 0.5,0.5;  0.625,0.535; 0.75,0.6; 0.875,0.7335; 1,1">
                                          <p:stCondLst>
                                            <p:cond delay="664"/>
                                          </p:stCondLst>
                                        </p:cTn>
                                        <p:tgtEl>
                                          <p:spTgt spid="1043"/>
                                        </p:tgtEl>
                                        <p:attrNameLst>
                                          <p:attrName>ppt_y</p:attrName>
                                        </p:attrNameLst>
                                      </p:cBhvr>
                                      <p:tavLst>
                                        <p:tav tm="0" fmla="#ppt_y-sin(pi*$)/9">
                                          <p:val>
                                            <p:fltVal val="0"/>
                                          </p:val>
                                        </p:tav>
                                        <p:tav tm="100000">
                                          <p:val>
                                            <p:fltVal val="1"/>
                                          </p:val>
                                        </p:tav>
                                      </p:tavLst>
                                    </p:anim>
                                    <p:anim calcmode="lin" valueType="num">
                                      <p:cBhvr>
                                        <p:cTn id="715" dur="332" tmFilter="0, 0; 0.125,0.2665; 0.25,0.4; 0.375,0.465; 0.5,0.5;  0.625,0.535; 0.75,0.6; 0.875,0.7335; 1,1">
                                          <p:stCondLst>
                                            <p:cond delay="1324"/>
                                          </p:stCondLst>
                                        </p:cTn>
                                        <p:tgtEl>
                                          <p:spTgt spid="1043"/>
                                        </p:tgtEl>
                                        <p:attrNameLst>
                                          <p:attrName>ppt_y</p:attrName>
                                        </p:attrNameLst>
                                      </p:cBhvr>
                                      <p:tavLst>
                                        <p:tav tm="0" fmla="#ppt_y-sin(pi*$)/27">
                                          <p:val>
                                            <p:fltVal val="0"/>
                                          </p:val>
                                        </p:tav>
                                        <p:tav tm="100000">
                                          <p:val>
                                            <p:fltVal val="1"/>
                                          </p:val>
                                        </p:tav>
                                      </p:tavLst>
                                    </p:anim>
                                    <p:anim calcmode="lin" valueType="num">
                                      <p:cBhvr>
                                        <p:cTn id="716" dur="164" tmFilter="0, 0; 0.125,0.2665; 0.25,0.4; 0.375,0.465; 0.5,0.5;  0.625,0.535; 0.75,0.6; 0.875,0.7335; 1,1">
                                          <p:stCondLst>
                                            <p:cond delay="1656"/>
                                          </p:stCondLst>
                                        </p:cTn>
                                        <p:tgtEl>
                                          <p:spTgt spid="1043"/>
                                        </p:tgtEl>
                                        <p:attrNameLst>
                                          <p:attrName>ppt_y</p:attrName>
                                        </p:attrNameLst>
                                      </p:cBhvr>
                                      <p:tavLst>
                                        <p:tav tm="0" fmla="#ppt_y-sin(pi*$)/81">
                                          <p:val>
                                            <p:fltVal val="0"/>
                                          </p:val>
                                        </p:tav>
                                        <p:tav tm="100000">
                                          <p:val>
                                            <p:fltVal val="1"/>
                                          </p:val>
                                        </p:tav>
                                      </p:tavLst>
                                    </p:anim>
                                    <p:animScale>
                                      <p:cBhvr>
                                        <p:cTn id="717" dur="26">
                                          <p:stCondLst>
                                            <p:cond delay="650"/>
                                          </p:stCondLst>
                                        </p:cTn>
                                        <p:tgtEl>
                                          <p:spTgt spid="1043"/>
                                        </p:tgtEl>
                                      </p:cBhvr>
                                      <p:to x="100000" y="60000"/>
                                    </p:animScale>
                                    <p:animScale>
                                      <p:cBhvr>
                                        <p:cTn id="718" dur="166" decel="50000">
                                          <p:stCondLst>
                                            <p:cond delay="676"/>
                                          </p:stCondLst>
                                        </p:cTn>
                                        <p:tgtEl>
                                          <p:spTgt spid="1043"/>
                                        </p:tgtEl>
                                      </p:cBhvr>
                                      <p:to x="100000" y="100000"/>
                                    </p:animScale>
                                    <p:animScale>
                                      <p:cBhvr>
                                        <p:cTn id="719" dur="26">
                                          <p:stCondLst>
                                            <p:cond delay="1312"/>
                                          </p:stCondLst>
                                        </p:cTn>
                                        <p:tgtEl>
                                          <p:spTgt spid="1043"/>
                                        </p:tgtEl>
                                      </p:cBhvr>
                                      <p:to x="100000" y="80000"/>
                                    </p:animScale>
                                    <p:animScale>
                                      <p:cBhvr>
                                        <p:cTn id="720" dur="166" decel="50000">
                                          <p:stCondLst>
                                            <p:cond delay="1338"/>
                                          </p:stCondLst>
                                        </p:cTn>
                                        <p:tgtEl>
                                          <p:spTgt spid="1043"/>
                                        </p:tgtEl>
                                      </p:cBhvr>
                                      <p:to x="100000" y="100000"/>
                                    </p:animScale>
                                    <p:animScale>
                                      <p:cBhvr>
                                        <p:cTn id="721" dur="26">
                                          <p:stCondLst>
                                            <p:cond delay="1642"/>
                                          </p:stCondLst>
                                        </p:cTn>
                                        <p:tgtEl>
                                          <p:spTgt spid="1043"/>
                                        </p:tgtEl>
                                      </p:cBhvr>
                                      <p:to x="100000" y="90000"/>
                                    </p:animScale>
                                    <p:animScale>
                                      <p:cBhvr>
                                        <p:cTn id="722" dur="166" decel="50000">
                                          <p:stCondLst>
                                            <p:cond delay="1668"/>
                                          </p:stCondLst>
                                        </p:cTn>
                                        <p:tgtEl>
                                          <p:spTgt spid="1043"/>
                                        </p:tgtEl>
                                      </p:cBhvr>
                                      <p:to x="100000" y="100000"/>
                                    </p:animScale>
                                    <p:animScale>
                                      <p:cBhvr>
                                        <p:cTn id="723" dur="26">
                                          <p:stCondLst>
                                            <p:cond delay="1808"/>
                                          </p:stCondLst>
                                        </p:cTn>
                                        <p:tgtEl>
                                          <p:spTgt spid="1043"/>
                                        </p:tgtEl>
                                      </p:cBhvr>
                                      <p:to x="100000" y="95000"/>
                                    </p:animScale>
                                    <p:animScale>
                                      <p:cBhvr>
                                        <p:cTn id="724" dur="166" decel="50000">
                                          <p:stCondLst>
                                            <p:cond delay="1834"/>
                                          </p:stCondLst>
                                        </p:cTn>
                                        <p:tgtEl>
                                          <p:spTgt spid="1043"/>
                                        </p:tgtEl>
                                      </p:cBhvr>
                                      <p:to x="100000" y="100000"/>
                                    </p:animScale>
                                  </p:childTnLst>
                                </p:cTn>
                              </p:par>
                              <p:par>
                                <p:cTn id="725" presetID="26" presetClass="entr" presetSubtype="0" fill="hold" grpId="0" nodeType="withEffect">
                                  <p:stCondLst>
                                    <p:cond delay="0"/>
                                  </p:stCondLst>
                                  <p:childTnLst>
                                    <p:set>
                                      <p:cBhvr>
                                        <p:cTn id="726" dur="1" fill="hold">
                                          <p:stCondLst>
                                            <p:cond delay="0"/>
                                          </p:stCondLst>
                                        </p:cTn>
                                        <p:tgtEl>
                                          <p:spTgt spid="1044"/>
                                        </p:tgtEl>
                                        <p:attrNameLst>
                                          <p:attrName>style.visibility</p:attrName>
                                        </p:attrNameLst>
                                      </p:cBhvr>
                                      <p:to>
                                        <p:strVal val="visible"/>
                                      </p:to>
                                    </p:set>
                                    <p:animEffect transition="in" filter="wipe(down)">
                                      <p:cBhvr>
                                        <p:cTn id="727" dur="580">
                                          <p:stCondLst>
                                            <p:cond delay="0"/>
                                          </p:stCondLst>
                                        </p:cTn>
                                        <p:tgtEl>
                                          <p:spTgt spid="1044"/>
                                        </p:tgtEl>
                                      </p:cBhvr>
                                    </p:animEffect>
                                    <p:anim calcmode="lin" valueType="num">
                                      <p:cBhvr>
                                        <p:cTn id="728" dur="1822" tmFilter="0,0; 0.14,0.36; 0.43,0.73; 0.71,0.91; 1.0,1.0">
                                          <p:stCondLst>
                                            <p:cond delay="0"/>
                                          </p:stCondLst>
                                        </p:cTn>
                                        <p:tgtEl>
                                          <p:spTgt spid="1044"/>
                                        </p:tgtEl>
                                        <p:attrNameLst>
                                          <p:attrName>ppt_x</p:attrName>
                                        </p:attrNameLst>
                                      </p:cBhvr>
                                      <p:tavLst>
                                        <p:tav tm="0">
                                          <p:val>
                                            <p:strVal val="#ppt_x-0.25"/>
                                          </p:val>
                                        </p:tav>
                                        <p:tav tm="100000">
                                          <p:val>
                                            <p:strVal val="#ppt_x"/>
                                          </p:val>
                                        </p:tav>
                                      </p:tavLst>
                                    </p:anim>
                                    <p:anim calcmode="lin" valueType="num">
                                      <p:cBhvr>
                                        <p:cTn id="729" dur="664" tmFilter="0.0,0.0; 0.25,0.07; 0.50,0.2; 0.75,0.467; 1.0,1.0">
                                          <p:stCondLst>
                                            <p:cond delay="0"/>
                                          </p:stCondLst>
                                        </p:cTn>
                                        <p:tgtEl>
                                          <p:spTgt spid="1044"/>
                                        </p:tgtEl>
                                        <p:attrNameLst>
                                          <p:attrName>ppt_y</p:attrName>
                                        </p:attrNameLst>
                                      </p:cBhvr>
                                      <p:tavLst>
                                        <p:tav tm="0" fmla="#ppt_y-sin(pi*$)/3">
                                          <p:val>
                                            <p:fltVal val="0.5"/>
                                          </p:val>
                                        </p:tav>
                                        <p:tav tm="100000">
                                          <p:val>
                                            <p:fltVal val="1"/>
                                          </p:val>
                                        </p:tav>
                                      </p:tavLst>
                                    </p:anim>
                                    <p:anim calcmode="lin" valueType="num">
                                      <p:cBhvr>
                                        <p:cTn id="730" dur="664" tmFilter="0, 0; 0.125,0.2665; 0.25,0.4; 0.375,0.465; 0.5,0.5;  0.625,0.535; 0.75,0.6; 0.875,0.7335; 1,1">
                                          <p:stCondLst>
                                            <p:cond delay="664"/>
                                          </p:stCondLst>
                                        </p:cTn>
                                        <p:tgtEl>
                                          <p:spTgt spid="1044"/>
                                        </p:tgtEl>
                                        <p:attrNameLst>
                                          <p:attrName>ppt_y</p:attrName>
                                        </p:attrNameLst>
                                      </p:cBhvr>
                                      <p:tavLst>
                                        <p:tav tm="0" fmla="#ppt_y-sin(pi*$)/9">
                                          <p:val>
                                            <p:fltVal val="0"/>
                                          </p:val>
                                        </p:tav>
                                        <p:tav tm="100000">
                                          <p:val>
                                            <p:fltVal val="1"/>
                                          </p:val>
                                        </p:tav>
                                      </p:tavLst>
                                    </p:anim>
                                    <p:anim calcmode="lin" valueType="num">
                                      <p:cBhvr>
                                        <p:cTn id="731" dur="332" tmFilter="0, 0; 0.125,0.2665; 0.25,0.4; 0.375,0.465; 0.5,0.5;  0.625,0.535; 0.75,0.6; 0.875,0.7335; 1,1">
                                          <p:stCondLst>
                                            <p:cond delay="1324"/>
                                          </p:stCondLst>
                                        </p:cTn>
                                        <p:tgtEl>
                                          <p:spTgt spid="1044"/>
                                        </p:tgtEl>
                                        <p:attrNameLst>
                                          <p:attrName>ppt_y</p:attrName>
                                        </p:attrNameLst>
                                      </p:cBhvr>
                                      <p:tavLst>
                                        <p:tav tm="0" fmla="#ppt_y-sin(pi*$)/27">
                                          <p:val>
                                            <p:fltVal val="0"/>
                                          </p:val>
                                        </p:tav>
                                        <p:tav tm="100000">
                                          <p:val>
                                            <p:fltVal val="1"/>
                                          </p:val>
                                        </p:tav>
                                      </p:tavLst>
                                    </p:anim>
                                    <p:anim calcmode="lin" valueType="num">
                                      <p:cBhvr>
                                        <p:cTn id="732" dur="164" tmFilter="0, 0; 0.125,0.2665; 0.25,0.4; 0.375,0.465; 0.5,0.5;  0.625,0.535; 0.75,0.6; 0.875,0.7335; 1,1">
                                          <p:stCondLst>
                                            <p:cond delay="1656"/>
                                          </p:stCondLst>
                                        </p:cTn>
                                        <p:tgtEl>
                                          <p:spTgt spid="1044"/>
                                        </p:tgtEl>
                                        <p:attrNameLst>
                                          <p:attrName>ppt_y</p:attrName>
                                        </p:attrNameLst>
                                      </p:cBhvr>
                                      <p:tavLst>
                                        <p:tav tm="0" fmla="#ppt_y-sin(pi*$)/81">
                                          <p:val>
                                            <p:fltVal val="0"/>
                                          </p:val>
                                        </p:tav>
                                        <p:tav tm="100000">
                                          <p:val>
                                            <p:fltVal val="1"/>
                                          </p:val>
                                        </p:tav>
                                      </p:tavLst>
                                    </p:anim>
                                    <p:animScale>
                                      <p:cBhvr>
                                        <p:cTn id="733" dur="26">
                                          <p:stCondLst>
                                            <p:cond delay="650"/>
                                          </p:stCondLst>
                                        </p:cTn>
                                        <p:tgtEl>
                                          <p:spTgt spid="1044"/>
                                        </p:tgtEl>
                                      </p:cBhvr>
                                      <p:to x="100000" y="60000"/>
                                    </p:animScale>
                                    <p:animScale>
                                      <p:cBhvr>
                                        <p:cTn id="734" dur="166" decel="50000">
                                          <p:stCondLst>
                                            <p:cond delay="676"/>
                                          </p:stCondLst>
                                        </p:cTn>
                                        <p:tgtEl>
                                          <p:spTgt spid="1044"/>
                                        </p:tgtEl>
                                      </p:cBhvr>
                                      <p:to x="100000" y="100000"/>
                                    </p:animScale>
                                    <p:animScale>
                                      <p:cBhvr>
                                        <p:cTn id="735" dur="26">
                                          <p:stCondLst>
                                            <p:cond delay="1312"/>
                                          </p:stCondLst>
                                        </p:cTn>
                                        <p:tgtEl>
                                          <p:spTgt spid="1044"/>
                                        </p:tgtEl>
                                      </p:cBhvr>
                                      <p:to x="100000" y="80000"/>
                                    </p:animScale>
                                    <p:animScale>
                                      <p:cBhvr>
                                        <p:cTn id="736" dur="166" decel="50000">
                                          <p:stCondLst>
                                            <p:cond delay="1338"/>
                                          </p:stCondLst>
                                        </p:cTn>
                                        <p:tgtEl>
                                          <p:spTgt spid="1044"/>
                                        </p:tgtEl>
                                      </p:cBhvr>
                                      <p:to x="100000" y="100000"/>
                                    </p:animScale>
                                    <p:animScale>
                                      <p:cBhvr>
                                        <p:cTn id="737" dur="26">
                                          <p:stCondLst>
                                            <p:cond delay="1642"/>
                                          </p:stCondLst>
                                        </p:cTn>
                                        <p:tgtEl>
                                          <p:spTgt spid="1044"/>
                                        </p:tgtEl>
                                      </p:cBhvr>
                                      <p:to x="100000" y="90000"/>
                                    </p:animScale>
                                    <p:animScale>
                                      <p:cBhvr>
                                        <p:cTn id="738" dur="166" decel="50000">
                                          <p:stCondLst>
                                            <p:cond delay="1668"/>
                                          </p:stCondLst>
                                        </p:cTn>
                                        <p:tgtEl>
                                          <p:spTgt spid="1044"/>
                                        </p:tgtEl>
                                      </p:cBhvr>
                                      <p:to x="100000" y="100000"/>
                                    </p:animScale>
                                    <p:animScale>
                                      <p:cBhvr>
                                        <p:cTn id="739" dur="26">
                                          <p:stCondLst>
                                            <p:cond delay="1808"/>
                                          </p:stCondLst>
                                        </p:cTn>
                                        <p:tgtEl>
                                          <p:spTgt spid="1044"/>
                                        </p:tgtEl>
                                      </p:cBhvr>
                                      <p:to x="100000" y="95000"/>
                                    </p:animScale>
                                    <p:animScale>
                                      <p:cBhvr>
                                        <p:cTn id="740" dur="166" decel="50000">
                                          <p:stCondLst>
                                            <p:cond delay="1834"/>
                                          </p:stCondLst>
                                        </p:cTn>
                                        <p:tgtEl>
                                          <p:spTgt spid="1044"/>
                                        </p:tgtEl>
                                      </p:cBhvr>
                                      <p:to x="100000" y="100000"/>
                                    </p:animScale>
                                  </p:childTnLst>
                                </p:cTn>
                              </p:par>
                              <p:par>
                                <p:cTn id="741" presetID="26" presetClass="entr" presetSubtype="0" fill="hold" grpId="0" nodeType="withEffect">
                                  <p:stCondLst>
                                    <p:cond delay="0"/>
                                  </p:stCondLst>
                                  <p:childTnLst>
                                    <p:set>
                                      <p:cBhvr>
                                        <p:cTn id="742" dur="1" fill="hold">
                                          <p:stCondLst>
                                            <p:cond delay="0"/>
                                          </p:stCondLst>
                                        </p:cTn>
                                        <p:tgtEl>
                                          <p:spTgt spid="1045"/>
                                        </p:tgtEl>
                                        <p:attrNameLst>
                                          <p:attrName>style.visibility</p:attrName>
                                        </p:attrNameLst>
                                      </p:cBhvr>
                                      <p:to>
                                        <p:strVal val="visible"/>
                                      </p:to>
                                    </p:set>
                                    <p:animEffect transition="in" filter="wipe(down)">
                                      <p:cBhvr>
                                        <p:cTn id="743" dur="580">
                                          <p:stCondLst>
                                            <p:cond delay="0"/>
                                          </p:stCondLst>
                                        </p:cTn>
                                        <p:tgtEl>
                                          <p:spTgt spid="1045"/>
                                        </p:tgtEl>
                                      </p:cBhvr>
                                    </p:animEffect>
                                    <p:anim calcmode="lin" valueType="num">
                                      <p:cBhvr>
                                        <p:cTn id="744" dur="1822" tmFilter="0,0; 0.14,0.36; 0.43,0.73; 0.71,0.91; 1.0,1.0">
                                          <p:stCondLst>
                                            <p:cond delay="0"/>
                                          </p:stCondLst>
                                        </p:cTn>
                                        <p:tgtEl>
                                          <p:spTgt spid="1045"/>
                                        </p:tgtEl>
                                        <p:attrNameLst>
                                          <p:attrName>ppt_x</p:attrName>
                                        </p:attrNameLst>
                                      </p:cBhvr>
                                      <p:tavLst>
                                        <p:tav tm="0">
                                          <p:val>
                                            <p:strVal val="#ppt_x-0.25"/>
                                          </p:val>
                                        </p:tav>
                                        <p:tav tm="100000">
                                          <p:val>
                                            <p:strVal val="#ppt_x"/>
                                          </p:val>
                                        </p:tav>
                                      </p:tavLst>
                                    </p:anim>
                                    <p:anim calcmode="lin" valueType="num">
                                      <p:cBhvr>
                                        <p:cTn id="745" dur="664" tmFilter="0.0,0.0; 0.25,0.07; 0.50,0.2; 0.75,0.467; 1.0,1.0">
                                          <p:stCondLst>
                                            <p:cond delay="0"/>
                                          </p:stCondLst>
                                        </p:cTn>
                                        <p:tgtEl>
                                          <p:spTgt spid="1045"/>
                                        </p:tgtEl>
                                        <p:attrNameLst>
                                          <p:attrName>ppt_y</p:attrName>
                                        </p:attrNameLst>
                                      </p:cBhvr>
                                      <p:tavLst>
                                        <p:tav tm="0" fmla="#ppt_y-sin(pi*$)/3">
                                          <p:val>
                                            <p:fltVal val="0.5"/>
                                          </p:val>
                                        </p:tav>
                                        <p:tav tm="100000">
                                          <p:val>
                                            <p:fltVal val="1"/>
                                          </p:val>
                                        </p:tav>
                                      </p:tavLst>
                                    </p:anim>
                                    <p:anim calcmode="lin" valueType="num">
                                      <p:cBhvr>
                                        <p:cTn id="746" dur="664" tmFilter="0, 0; 0.125,0.2665; 0.25,0.4; 0.375,0.465; 0.5,0.5;  0.625,0.535; 0.75,0.6; 0.875,0.7335; 1,1">
                                          <p:stCondLst>
                                            <p:cond delay="664"/>
                                          </p:stCondLst>
                                        </p:cTn>
                                        <p:tgtEl>
                                          <p:spTgt spid="1045"/>
                                        </p:tgtEl>
                                        <p:attrNameLst>
                                          <p:attrName>ppt_y</p:attrName>
                                        </p:attrNameLst>
                                      </p:cBhvr>
                                      <p:tavLst>
                                        <p:tav tm="0" fmla="#ppt_y-sin(pi*$)/9">
                                          <p:val>
                                            <p:fltVal val="0"/>
                                          </p:val>
                                        </p:tav>
                                        <p:tav tm="100000">
                                          <p:val>
                                            <p:fltVal val="1"/>
                                          </p:val>
                                        </p:tav>
                                      </p:tavLst>
                                    </p:anim>
                                    <p:anim calcmode="lin" valueType="num">
                                      <p:cBhvr>
                                        <p:cTn id="747" dur="332" tmFilter="0, 0; 0.125,0.2665; 0.25,0.4; 0.375,0.465; 0.5,0.5;  0.625,0.535; 0.75,0.6; 0.875,0.7335; 1,1">
                                          <p:stCondLst>
                                            <p:cond delay="1324"/>
                                          </p:stCondLst>
                                        </p:cTn>
                                        <p:tgtEl>
                                          <p:spTgt spid="1045"/>
                                        </p:tgtEl>
                                        <p:attrNameLst>
                                          <p:attrName>ppt_y</p:attrName>
                                        </p:attrNameLst>
                                      </p:cBhvr>
                                      <p:tavLst>
                                        <p:tav tm="0" fmla="#ppt_y-sin(pi*$)/27">
                                          <p:val>
                                            <p:fltVal val="0"/>
                                          </p:val>
                                        </p:tav>
                                        <p:tav tm="100000">
                                          <p:val>
                                            <p:fltVal val="1"/>
                                          </p:val>
                                        </p:tav>
                                      </p:tavLst>
                                    </p:anim>
                                    <p:anim calcmode="lin" valueType="num">
                                      <p:cBhvr>
                                        <p:cTn id="748" dur="164" tmFilter="0, 0; 0.125,0.2665; 0.25,0.4; 0.375,0.465; 0.5,0.5;  0.625,0.535; 0.75,0.6; 0.875,0.7335; 1,1">
                                          <p:stCondLst>
                                            <p:cond delay="1656"/>
                                          </p:stCondLst>
                                        </p:cTn>
                                        <p:tgtEl>
                                          <p:spTgt spid="1045"/>
                                        </p:tgtEl>
                                        <p:attrNameLst>
                                          <p:attrName>ppt_y</p:attrName>
                                        </p:attrNameLst>
                                      </p:cBhvr>
                                      <p:tavLst>
                                        <p:tav tm="0" fmla="#ppt_y-sin(pi*$)/81">
                                          <p:val>
                                            <p:fltVal val="0"/>
                                          </p:val>
                                        </p:tav>
                                        <p:tav tm="100000">
                                          <p:val>
                                            <p:fltVal val="1"/>
                                          </p:val>
                                        </p:tav>
                                      </p:tavLst>
                                    </p:anim>
                                    <p:animScale>
                                      <p:cBhvr>
                                        <p:cTn id="749" dur="26">
                                          <p:stCondLst>
                                            <p:cond delay="650"/>
                                          </p:stCondLst>
                                        </p:cTn>
                                        <p:tgtEl>
                                          <p:spTgt spid="1045"/>
                                        </p:tgtEl>
                                      </p:cBhvr>
                                      <p:to x="100000" y="60000"/>
                                    </p:animScale>
                                    <p:animScale>
                                      <p:cBhvr>
                                        <p:cTn id="750" dur="166" decel="50000">
                                          <p:stCondLst>
                                            <p:cond delay="676"/>
                                          </p:stCondLst>
                                        </p:cTn>
                                        <p:tgtEl>
                                          <p:spTgt spid="1045"/>
                                        </p:tgtEl>
                                      </p:cBhvr>
                                      <p:to x="100000" y="100000"/>
                                    </p:animScale>
                                    <p:animScale>
                                      <p:cBhvr>
                                        <p:cTn id="751" dur="26">
                                          <p:stCondLst>
                                            <p:cond delay="1312"/>
                                          </p:stCondLst>
                                        </p:cTn>
                                        <p:tgtEl>
                                          <p:spTgt spid="1045"/>
                                        </p:tgtEl>
                                      </p:cBhvr>
                                      <p:to x="100000" y="80000"/>
                                    </p:animScale>
                                    <p:animScale>
                                      <p:cBhvr>
                                        <p:cTn id="752" dur="166" decel="50000">
                                          <p:stCondLst>
                                            <p:cond delay="1338"/>
                                          </p:stCondLst>
                                        </p:cTn>
                                        <p:tgtEl>
                                          <p:spTgt spid="1045"/>
                                        </p:tgtEl>
                                      </p:cBhvr>
                                      <p:to x="100000" y="100000"/>
                                    </p:animScale>
                                    <p:animScale>
                                      <p:cBhvr>
                                        <p:cTn id="753" dur="26">
                                          <p:stCondLst>
                                            <p:cond delay="1642"/>
                                          </p:stCondLst>
                                        </p:cTn>
                                        <p:tgtEl>
                                          <p:spTgt spid="1045"/>
                                        </p:tgtEl>
                                      </p:cBhvr>
                                      <p:to x="100000" y="90000"/>
                                    </p:animScale>
                                    <p:animScale>
                                      <p:cBhvr>
                                        <p:cTn id="754" dur="166" decel="50000">
                                          <p:stCondLst>
                                            <p:cond delay="1668"/>
                                          </p:stCondLst>
                                        </p:cTn>
                                        <p:tgtEl>
                                          <p:spTgt spid="1045"/>
                                        </p:tgtEl>
                                      </p:cBhvr>
                                      <p:to x="100000" y="100000"/>
                                    </p:animScale>
                                    <p:animScale>
                                      <p:cBhvr>
                                        <p:cTn id="755" dur="26">
                                          <p:stCondLst>
                                            <p:cond delay="1808"/>
                                          </p:stCondLst>
                                        </p:cTn>
                                        <p:tgtEl>
                                          <p:spTgt spid="1045"/>
                                        </p:tgtEl>
                                      </p:cBhvr>
                                      <p:to x="100000" y="95000"/>
                                    </p:animScale>
                                    <p:animScale>
                                      <p:cBhvr>
                                        <p:cTn id="756" dur="166" decel="50000">
                                          <p:stCondLst>
                                            <p:cond delay="1834"/>
                                          </p:stCondLst>
                                        </p:cTn>
                                        <p:tgtEl>
                                          <p:spTgt spid="1045"/>
                                        </p:tgtEl>
                                      </p:cBhvr>
                                      <p:to x="100000" y="100000"/>
                                    </p:animScale>
                                  </p:childTnLst>
                                </p:cTn>
                              </p:par>
                              <p:par>
                                <p:cTn id="757" presetID="26" presetClass="entr" presetSubtype="0" fill="hold" grpId="0" nodeType="withEffect">
                                  <p:stCondLst>
                                    <p:cond delay="0"/>
                                  </p:stCondLst>
                                  <p:childTnLst>
                                    <p:set>
                                      <p:cBhvr>
                                        <p:cTn id="758" dur="1" fill="hold">
                                          <p:stCondLst>
                                            <p:cond delay="0"/>
                                          </p:stCondLst>
                                        </p:cTn>
                                        <p:tgtEl>
                                          <p:spTgt spid="1046"/>
                                        </p:tgtEl>
                                        <p:attrNameLst>
                                          <p:attrName>style.visibility</p:attrName>
                                        </p:attrNameLst>
                                      </p:cBhvr>
                                      <p:to>
                                        <p:strVal val="visible"/>
                                      </p:to>
                                    </p:set>
                                    <p:animEffect transition="in" filter="wipe(down)">
                                      <p:cBhvr>
                                        <p:cTn id="759" dur="580">
                                          <p:stCondLst>
                                            <p:cond delay="0"/>
                                          </p:stCondLst>
                                        </p:cTn>
                                        <p:tgtEl>
                                          <p:spTgt spid="1046"/>
                                        </p:tgtEl>
                                      </p:cBhvr>
                                    </p:animEffect>
                                    <p:anim calcmode="lin" valueType="num">
                                      <p:cBhvr>
                                        <p:cTn id="760" dur="1822" tmFilter="0,0; 0.14,0.36; 0.43,0.73; 0.71,0.91; 1.0,1.0">
                                          <p:stCondLst>
                                            <p:cond delay="0"/>
                                          </p:stCondLst>
                                        </p:cTn>
                                        <p:tgtEl>
                                          <p:spTgt spid="1046"/>
                                        </p:tgtEl>
                                        <p:attrNameLst>
                                          <p:attrName>ppt_x</p:attrName>
                                        </p:attrNameLst>
                                      </p:cBhvr>
                                      <p:tavLst>
                                        <p:tav tm="0">
                                          <p:val>
                                            <p:strVal val="#ppt_x-0.25"/>
                                          </p:val>
                                        </p:tav>
                                        <p:tav tm="100000">
                                          <p:val>
                                            <p:strVal val="#ppt_x"/>
                                          </p:val>
                                        </p:tav>
                                      </p:tavLst>
                                    </p:anim>
                                    <p:anim calcmode="lin" valueType="num">
                                      <p:cBhvr>
                                        <p:cTn id="761" dur="664" tmFilter="0.0,0.0; 0.25,0.07; 0.50,0.2; 0.75,0.467; 1.0,1.0">
                                          <p:stCondLst>
                                            <p:cond delay="0"/>
                                          </p:stCondLst>
                                        </p:cTn>
                                        <p:tgtEl>
                                          <p:spTgt spid="1046"/>
                                        </p:tgtEl>
                                        <p:attrNameLst>
                                          <p:attrName>ppt_y</p:attrName>
                                        </p:attrNameLst>
                                      </p:cBhvr>
                                      <p:tavLst>
                                        <p:tav tm="0" fmla="#ppt_y-sin(pi*$)/3">
                                          <p:val>
                                            <p:fltVal val="0.5"/>
                                          </p:val>
                                        </p:tav>
                                        <p:tav tm="100000">
                                          <p:val>
                                            <p:fltVal val="1"/>
                                          </p:val>
                                        </p:tav>
                                      </p:tavLst>
                                    </p:anim>
                                    <p:anim calcmode="lin" valueType="num">
                                      <p:cBhvr>
                                        <p:cTn id="762" dur="664" tmFilter="0, 0; 0.125,0.2665; 0.25,0.4; 0.375,0.465; 0.5,0.5;  0.625,0.535; 0.75,0.6; 0.875,0.7335; 1,1">
                                          <p:stCondLst>
                                            <p:cond delay="664"/>
                                          </p:stCondLst>
                                        </p:cTn>
                                        <p:tgtEl>
                                          <p:spTgt spid="1046"/>
                                        </p:tgtEl>
                                        <p:attrNameLst>
                                          <p:attrName>ppt_y</p:attrName>
                                        </p:attrNameLst>
                                      </p:cBhvr>
                                      <p:tavLst>
                                        <p:tav tm="0" fmla="#ppt_y-sin(pi*$)/9">
                                          <p:val>
                                            <p:fltVal val="0"/>
                                          </p:val>
                                        </p:tav>
                                        <p:tav tm="100000">
                                          <p:val>
                                            <p:fltVal val="1"/>
                                          </p:val>
                                        </p:tav>
                                      </p:tavLst>
                                    </p:anim>
                                    <p:anim calcmode="lin" valueType="num">
                                      <p:cBhvr>
                                        <p:cTn id="763" dur="332" tmFilter="0, 0; 0.125,0.2665; 0.25,0.4; 0.375,0.465; 0.5,0.5;  0.625,0.535; 0.75,0.6; 0.875,0.7335; 1,1">
                                          <p:stCondLst>
                                            <p:cond delay="1324"/>
                                          </p:stCondLst>
                                        </p:cTn>
                                        <p:tgtEl>
                                          <p:spTgt spid="1046"/>
                                        </p:tgtEl>
                                        <p:attrNameLst>
                                          <p:attrName>ppt_y</p:attrName>
                                        </p:attrNameLst>
                                      </p:cBhvr>
                                      <p:tavLst>
                                        <p:tav tm="0" fmla="#ppt_y-sin(pi*$)/27">
                                          <p:val>
                                            <p:fltVal val="0"/>
                                          </p:val>
                                        </p:tav>
                                        <p:tav tm="100000">
                                          <p:val>
                                            <p:fltVal val="1"/>
                                          </p:val>
                                        </p:tav>
                                      </p:tavLst>
                                    </p:anim>
                                    <p:anim calcmode="lin" valueType="num">
                                      <p:cBhvr>
                                        <p:cTn id="764" dur="164" tmFilter="0, 0; 0.125,0.2665; 0.25,0.4; 0.375,0.465; 0.5,0.5;  0.625,0.535; 0.75,0.6; 0.875,0.7335; 1,1">
                                          <p:stCondLst>
                                            <p:cond delay="1656"/>
                                          </p:stCondLst>
                                        </p:cTn>
                                        <p:tgtEl>
                                          <p:spTgt spid="1046"/>
                                        </p:tgtEl>
                                        <p:attrNameLst>
                                          <p:attrName>ppt_y</p:attrName>
                                        </p:attrNameLst>
                                      </p:cBhvr>
                                      <p:tavLst>
                                        <p:tav tm="0" fmla="#ppt_y-sin(pi*$)/81">
                                          <p:val>
                                            <p:fltVal val="0"/>
                                          </p:val>
                                        </p:tav>
                                        <p:tav tm="100000">
                                          <p:val>
                                            <p:fltVal val="1"/>
                                          </p:val>
                                        </p:tav>
                                      </p:tavLst>
                                    </p:anim>
                                    <p:animScale>
                                      <p:cBhvr>
                                        <p:cTn id="765" dur="26">
                                          <p:stCondLst>
                                            <p:cond delay="650"/>
                                          </p:stCondLst>
                                        </p:cTn>
                                        <p:tgtEl>
                                          <p:spTgt spid="1046"/>
                                        </p:tgtEl>
                                      </p:cBhvr>
                                      <p:to x="100000" y="60000"/>
                                    </p:animScale>
                                    <p:animScale>
                                      <p:cBhvr>
                                        <p:cTn id="766" dur="166" decel="50000">
                                          <p:stCondLst>
                                            <p:cond delay="676"/>
                                          </p:stCondLst>
                                        </p:cTn>
                                        <p:tgtEl>
                                          <p:spTgt spid="1046"/>
                                        </p:tgtEl>
                                      </p:cBhvr>
                                      <p:to x="100000" y="100000"/>
                                    </p:animScale>
                                    <p:animScale>
                                      <p:cBhvr>
                                        <p:cTn id="767" dur="26">
                                          <p:stCondLst>
                                            <p:cond delay="1312"/>
                                          </p:stCondLst>
                                        </p:cTn>
                                        <p:tgtEl>
                                          <p:spTgt spid="1046"/>
                                        </p:tgtEl>
                                      </p:cBhvr>
                                      <p:to x="100000" y="80000"/>
                                    </p:animScale>
                                    <p:animScale>
                                      <p:cBhvr>
                                        <p:cTn id="768" dur="166" decel="50000">
                                          <p:stCondLst>
                                            <p:cond delay="1338"/>
                                          </p:stCondLst>
                                        </p:cTn>
                                        <p:tgtEl>
                                          <p:spTgt spid="1046"/>
                                        </p:tgtEl>
                                      </p:cBhvr>
                                      <p:to x="100000" y="100000"/>
                                    </p:animScale>
                                    <p:animScale>
                                      <p:cBhvr>
                                        <p:cTn id="769" dur="26">
                                          <p:stCondLst>
                                            <p:cond delay="1642"/>
                                          </p:stCondLst>
                                        </p:cTn>
                                        <p:tgtEl>
                                          <p:spTgt spid="1046"/>
                                        </p:tgtEl>
                                      </p:cBhvr>
                                      <p:to x="100000" y="90000"/>
                                    </p:animScale>
                                    <p:animScale>
                                      <p:cBhvr>
                                        <p:cTn id="770" dur="166" decel="50000">
                                          <p:stCondLst>
                                            <p:cond delay="1668"/>
                                          </p:stCondLst>
                                        </p:cTn>
                                        <p:tgtEl>
                                          <p:spTgt spid="1046"/>
                                        </p:tgtEl>
                                      </p:cBhvr>
                                      <p:to x="100000" y="100000"/>
                                    </p:animScale>
                                    <p:animScale>
                                      <p:cBhvr>
                                        <p:cTn id="771" dur="26">
                                          <p:stCondLst>
                                            <p:cond delay="1808"/>
                                          </p:stCondLst>
                                        </p:cTn>
                                        <p:tgtEl>
                                          <p:spTgt spid="1046"/>
                                        </p:tgtEl>
                                      </p:cBhvr>
                                      <p:to x="100000" y="95000"/>
                                    </p:animScale>
                                    <p:animScale>
                                      <p:cBhvr>
                                        <p:cTn id="772" dur="166" decel="50000">
                                          <p:stCondLst>
                                            <p:cond delay="1834"/>
                                          </p:stCondLst>
                                        </p:cTn>
                                        <p:tgtEl>
                                          <p:spTgt spid="1046"/>
                                        </p:tgtEl>
                                      </p:cBhvr>
                                      <p:to x="100000" y="100000"/>
                                    </p:animScale>
                                  </p:childTnLst>
                                </p:cTn>
                              </p:par>
                              <p:par>
                                <p:cTn id="773" presetID="26" presetClass="entr" presetSubtype="0" fill="hold" grpId="0" nodeType="withEffect">
                                  <p:stCondLst>
                                    <p:cond delay="0"/>
                                  </p:stCondLst>
                                  <p:childTnLst>
                                    <p:set>
                                      <p:cBhvr>
                                        <p:cTn id="774" dur="1" fill="hold">
                                          <p:stCondLst>
                                            <p:cond delay="0"/>
                                          </p:stCondLst>
                                        </p:cTn>
                                        <p:tgtEl>
                                          <p:spTgt spid="1096"/>
                                        </p:tgtEl>
                                        <p:attrNameLst>
                                          <p:attrName>style.visibility</p:attrName>
                                        </p:attrNameLst>
                                      </p:cBhvr>
                                      <p:to>
                                        <p:strVal val="visible"/>
                                      </p:to>
                                    </p:set>
                                    <p:animEffect transition="in" filter="wipe(down)">
                                      <p:cBhvr>
                                        <p:cTn id="775" dur="580">
                                          <p:stCondLst>
                                            <p:cond delay="0"/>
                                          </p:stCondLst>
                                        </p:cTn>
                                        <p:tgtEl>
                                          <p:spTgt spid="1096"/>
                                        </p:tgtEl>
                                      </p:cBhvr>
                                    </p:animEffect>
                                    <p:anim calcmode="lin" valueType="num">
                                      <p:cBhvr>
                                        <p:cTn id="776" dur="1822" tmFilter="0,0; 0.14,0.36; 0.43,0.73; 0.71,0.91; 1.0,1.0">
                                          <p:stCondLst>
                                            <p:cond delay="0"/>
                                          </p:stCondLst>
                                        </p:cTn>
                                        <p:tgtEl>
                                          <p:spTgt spid="1096"/>
                                        </p:tgtEl>
                                        <p:attrNameLst>
                                          <p:attrName>ppt_x</p:attrName>
                                        </p:attrNameLst>
                                      </p:cBhvr>
                                      <p:tavLst>
                                        <p:tav tm="0">
                                          <p:val>
                                            <p:strVal val="#ppt_x-0.25"/>
                                          </p:val>
                                        </p:tav>
                                        <p:tav tm="100000">
                                          <p:val>
                                            <p:strVal val="#ppt_x"/>
                                          </p:val>
                                        </p:tav>
                                      </p:tavLst>
                                    </p:anim>
                                    <p:anim calcmode="lin" valueType="num">
                                      <p:cBhvr>
                                        <p:cTn id="777" dur="664" tmFilter="0.0,0.0; 0.25,0.07; 0.50,0.2; 0.75,0.467; 1.0,1.0">
                                          <p:stCondLst>
                                            <p:cond delay="0"/>
                                          </p:stCondLst>
                                        </p:cTn>
                                        <p:tgtEl>
                                          <p:spTgt spid="1096"/>
                                        </p:tgtEl>
                                        <p:attrNameLst>
                                          <p:attrName>ppt_y</p:attrName>
                                        </p:attrNameLst>
                                      </p:cBhvr>
                                      <p:tavLst>
                                        <p:tav tm="0" fmla="#ppt_y-sin(pi*$)/3">
                                          <p:val>
                                            <p:fltVal val="0.5"/>
                                          </p:val>
                                        </p:tav>
                                        <p:tav tm="100000">
                                          <p:val>
                                            <p:fltVal val="1"/>
                                          </p:val>
                                        </p:tav>
                                      </p:tavLst>
                                    </p:anim>
                                    <p:anim calcmode="lin" valueType="num">
                                      <p:cBhvr>
                                        <p:cTn id="778" dur="664" tmFilter="0, 0; 0.125,0.2665; 0.25,0.4; 0.375,0.465; 0.5,0.5;  0.625,0.535; 0.75,0.6; 0.875,0.7335; 1,1">
                                          <p:stCondLst>
                                            <p:cond delay="664"/>
                                          </p:stCondLst>
                                        </p:cTn>
                                        <p:tgtEl>
                                          <p:spTgt spid="1096"/>
                                        </p:tgtEl>
                                        <p:attrNameLst>
                                          <p:attrName>ppt_y</p:attrName>
                                        </p:attrNameLst>
                                      </p:cBhvr>
                                      <p:tavLst>
                                        <p:tav tm="0" fmla="#ppt_y-sin(pi*$)/9">
                                          <p:val>
                                            <p:fltVal val="0"/>
                                          </p:val>
                                        </p:tav>
                                        <p:tav tm="100000">
                                          <p:val>
                                            <p:fltVal val="1"/>
                                          </p:val>
                                        </p:tav>
                                      </p:tavLst>
                                    </p:anim>
                                    <p:anim calcmode="lin" valueType="num">
                                      <p:cBhvr>
                                        <p:cTn id="779" dur="332" tmFilter="0, 0; 0.125,0.2665; 0.25,0.4; 0.375,0.465; 0.5,0.5;  0.625,0.535; 0.75,0.6; 0.875,0.7335; 1,1">
                                          <p:stCondLst>
                                            <p:cond delay="1324"/>
                                          </p:stCondLst>
                                        </p:cTn>
                                        <p:tgtEl>
                                          <p:spTgt spid="1096"/>
                                        </p:tgtEl>
                                        <p:attrNameLst>
                                          <p:attrName>ppt_y</p:attrName>
                                        </p:attrNameLst>
                                      </p:cBhvr>
                                      <p:tavLst>
                                        <p:tav tm="0" fmla="#ppt_y-sin(pi*$)/27">
                                          <p:val>
                                            <p:fltVal val="0"/>
                                          </p:val>
                                        </p:tav>
                                        <p:tav tm="100000">
                                          <p:val>
                                            <p:fltVal val="1"/>
                                          </p:val>
                                        </p:tav>
                                      </p:tavLst>
                                    </p:anim>
                                    <p:anim calcmode="lin" valueType="num">
                                      <p:cBhvr>
                                        <p:cTn id="780" dur="164" tmFilter="0, 0; 0.125,0.2665; 0.25,0.4; 0.375,0.465; 0.5,0.5;  0.625,0.535; 0.75,0.6; 0.875,0.7335; 1,1">
                                          <p:stCondLst>
                                            <p:cond delay="1656"/>
                                          </p:stCondLst>
                                        </p:cTn>
                                        <p:tgtEl>
                                          <p:spTgt spid="1096"/>
                                        </p:tgtEl>
                                        <p:attrNameLst>
                                          <p:attrName>ppt_y</p:attrName>
                                        </p:attrNameLst>
                                      </p:cBhvr>
                                      <p:tavLst>
                                        <p:tav tm="0" fmla="#ppt_y-sin(pi*$)/81">
                                          <p:val>
                                            <p:fltVal val="0"/>
                                          </p:val>
                                        </p:tav>
                                        <p:tav tm="100000">
                                          <p:val>
                                            <p:fltVal val="1"/>
                                          </p:val>
                                        </p:tav>
                                      </p:tavLst>
                                    </p:anim>
                                    <p:animScale>
                                      <p:cBhvr>
                                        <p:cTn id="781" dur="26">
                                          <p:stCondLst>
                                            <p:cond delay="650"/>
                                          </p:stCondLst>
                                        </p:cTn>
                                        <p:tgtEl>
                                          <p:spTgt spid="1096"/>
                                        </p:tgtEl>
                                      </p:cBhvr>
                                      <p:to x="100000" y="60000"/>
                                    </p:animScale>
                                    <p:animScale>
                                      <p:cBhvr>
                                        <p:cTn id="782" dur="166" decel="50000">
                                          <p:stCondLst>
                                            <p:cond delay="676"/>
                                          </p:stCondLst>
                                        </p:cTn>
                                        <p:tgtEl>
                                          <p:spTgt spid="1096"/>
                                        </p:tgtEl>
                                      </p:cBhvr>
                                      <p:to x="100000" y="100000"/>
                                    </p:animScale>
                                    <p:animScale>
                                      <p:cBhvr>
                                        <p:cTn id="783" dur="26">
                                          <p:stCondLst>
                                            <p:cond delay="1312"/>
                                          </p:stCondLst>
                                        </p:cTn>
                                        <p:tgtEl>
                                          <p:spTgt spid="1096"/>
                                        </p:tgtEl>
                                      </p:cBhvr>
                                      <p:to x="100000" y="80000"/>
                                    </p:animScale>
                                    <p:animScale>
                                      <p:cBhvr>
                                        <p:cTn id="784" dur="166" decel="50000">
                                          <p:stCondLst>
                                            <p:cond delay="1338"/>
                                          </p:stCondLst>
                                        </p:cTn>
                                        <p:tgtEl>
                                          <p:spTgt spid="1096"/>
                                        </p:tgtEl>
                                      </p:cBhvr>
                                      <p:to x="100000" y="100000"/>
                                    </p:animScale>
                                    <p:animScale>
                                      <p:cBhvr>
                                        <p:cTn id="785" dur="26">
                                          <p:stCondLst>
                                            <p:cond delay="1642"/>
                                          </p:stCondLst>
                                        </p:cTn>
                                        <p:tgtEl>
                                          <p:spTgt spid="1096"/>
                                        </p:tgtEl>
                                      </p:cBhvr>
                                      <p:to x="100000" y="90000"/>
                                    </p:animScale>
                                    <p:animScale>
                                      <p:cBhvr>
                                        <p:cTn id="786" dur="166" decel="50000">
                                          <p:stCondLst>
                                            <p:cond delay="1668"/>
                                          </p:stCondLst>
                                        </p:cTn>
                                        <p:tgtEl>
                                          <p:spTgt spid="1096"/>
                                        </p:tgtEl>
                                      </p:cBhvr>
                                      <p:to x="100000" y="100000"/>
                                    </p:animScale>
                                    <p:animScale>
                                      <p:cBhvr>
                                        <p:cTn id="787" dur="26">
                                          <p:stCondLst>
                                            <p:cond delay="1808"/>
                                          </p:stCondLst>
                                        </p:cTn>
                                        <p:tgtEl>
                                          <p:spTgt spid="1096"/>
                                        </p:tgtEl>
                                      </p:cBhvr>
                                      <p:to x="100000" y="95000"/>
                                    </p:animScale>
                                    <p:animScale>
                                      <p:cBhvr>
                                        <p:cTn id="788" dur="166" decel="50000">
                                          <p:stCondLst>
                                            <p:cond delay="1834"/>
                                          </p:stCondLst>
                                        </p:cTn>
                                        <p:tgtEl>
                                          <p:spTgt spid="1096"/>
                                        </p:tgtEl>
                                      </p:cBhvr>
                                      <p:to x="100000" y="100000"/>
                                    </p:animScale>
                                  </p:childTnLst>
                                </p:cTn>
                              </p:par>
                              <p:par>
                                <p:cTn id="789" presetID="26" presetClass="entr" presetSubtype="0" fill="hold" grpId="0" nodeType="withEffect">
                                  <p:stCondLst>
                                    <p:cond delay="0"/>
                                  </p:stCondLst>
                                  <p:childTnLst>
                                    <p:set>
                                      <p:cBhvr>
                                        <p:cTn id="790" dur="1" fill="hold">
                                          <p:stCondLst>
                                            <p:cond delay="0"/>
                                          </p:stCondLst>
                                        </p:cTn>
                                        <p:tgtEl>
                                          <p:spTgt spid="1097"/>
                                        </p:tgtEl>
                                        <p:attrNameLst>
                                          <p:attrName>style.visibility</p:attrName>
                                        </p:attrNameLst>
                                      </p:cBhvr>
                                      <p:to>
                                        <p:strVal val="visible"/>
                                      </p:to>
                                    </p:set>
                                    <p:animEffect transition="in" filter="wipe(down)">
                                      <p:cBhvr>
                                        <p:cTn id="791" dur="580">
                                          <p:stCondLst>
                                            <p:cond delay="0"/>
                                          </p:stCondLst>
                                        </p:cTn>
                                        <p:tgtEl>
                                          <p:spTgt spid="1097"/>
                                        </p:tgtEl>
                                      </p:cBhvr>
                                    </p:animEffect>
                                    <p:anim calcmode="lin" valueType="num">
                                      <p:cBhvr>
                                        <p:cTn id="792" dur="1822" tmFilter="0,0; 0.14,0.36; 0.43,0.73; 0.71,0.91; 1.0,1.0">
                                          <p:stCondLst>
                                            <p:cond delay="0"/>
                                          </p:stCondLst>
                                        </p:cTn>
                                        <p:tgtEl>
                                          <p:spTgt spid="1097"/>
                                        </p:tgtEl>
                                        <p:attrNameLst>
                                          <p:attrName>ppt_x</p:attrName>
                                        </p:attrNameLst>
                                      </p:cBhvr>
                                      <p:tavLst>
                                        <p:tav tm="0">
                                          <p:val>
                                            <p:strVal val="#ppt_x-0.25"/>
                                          </p:val>
                                        </p:tav>
                                        <p:tav tm="100000">
                                          <p:val>
                                            <p:strVal val="#ppt_x"/>
                                          </p:val>
                                        </p:tav>
                                      </p:tavLst>
                                    </p:anim>
                                    <p:anim calcmode="lin" valueType="num">
                                      <p:cBhvr>
                                        <p:cTn id="793" dur="664" tmFilter="0.0,0.0; 0.25,0.07; 0.50,0.2; 0.75,0.467; 1.0,1.0">
                                          <p:stCondLst>
                                            <p:cond delay="0"/>
                                          </p:stCondLst>
                                        </p:cTn>
                                        <p:tgtEl>
                                          <p:spTgt spid="1097"/>
                                        </p:tgtEl>
                                        <p:attrNameLst>
                                          <p:attrName>ppt_y</p:attrName>
                                        </p:attrNameLst>
                                      </p:cBhvr>
                                      <p:tavLst>
                                        <p:tav tm="0" fmla="#ppt_y-sin(pi*$)/3">
                                          <p:val>
                                            <p:fltVal val="0.5"/>
                                          </p:val>
                                        </p:tav>
                                        <p:tav tm="100000">
                                          <p:val>
                                            <p:fltVal val="1"/>
                                          </p:val>
                                        </p:tav>
                                      </p:tavLst>
                                    </p:anim>
                                    <p:anim calcmode="lin" valueType="num">
                                      <p:cBhvr>
                                        <p:cTn id="794" dur="664" tmFilter="0, 0; 0.125,0.2665; 0.25,0.4; 0.375,0.465; 0.5,0.5;  0.625,0.535; 0.75,0.6; 0.875,0.7335; 1,1">
                                          <p:stCondLst>
                                            <p:cond delay="664"/>
                                          </p:stCondLst>
                                        </p:cTn>
                                        <p:tgtEl>
                                          <p:spTgt spid="1097"/>
                                        </p:tgtEl>
                                        <p:attrNameLst>
                                          <p:attrName>ppt_y</p:attrName>
                                        </p:attrNameLst>
                                      </p:cBhvr>
                                      <p:tavLst>
                                        <p:tav tm="0" fmla="#ppt_y-sin(pi*$)/9">
                                          <p:val>
                                            <p:fltVal val="0"/>
                                          </p:val>
                                        </p:tav>
                                        <p:tav tm="100000">
                                          <p:val>
                                            <p:fltVal val="1"/>
                                          </p:val>
                                        </p:tav>
                                      </p:tavLst>
                                    </p:anim>
                                    <p:anim calcmode="lin" valueType="num">
                                      <p:cBhvr>
                                        <p:cTn id="795" dur="332" tmFilter="0, 0; 0.125,0.2665; 0.25,0.4; 0.375,0.465; 0.5,0.5;  0.625,0.535; 0.75,0.6; 0.875,0.7335; 1,1">
                                          <p:stCondLst>
                                            <p:cond delay="1324"/>
                                          </p:stCondLst>
                                        </p:cTn>
                                        <p:tgtEl>
                                          <p:spTgt spid="1097"/>
                                        </p:tgtEl>
                                        <p:attrNameLst>
                                          <p:attrName>ppt_y</p:attrName>
                                        </p:attrNameLst>
                                      </p:cBhvr>
                                      <p:tavLst>
                                        <p:tav tm="0" fmla="#ppt_y-sin(pi*$)/27">
                                          <p:val>
                                            <p:fltVal val="0"/>
                                          </p:val>
                                        </p:tav>
                                        <p:tav tm="100000">
                                          <p:val>
                                            <p:fltVal val="1"/>
                                          </p:val>
                                        </p:tav>
                                      </p:tavLst>
                                    </p:anim>
                                    <p:anim calcmode="lin" valueType="num">
                                      <p:cBhvr>
                                        <p:cTn id="796" dur="164" tmFilter="0, 0; 0.125,0.2665; 0.25,0.4; 0.375,0.465; 0.5,0.5;  0.625,0.535; 0.75,0.6; 0.875,0.7335; 1,1">
                                          <p:stCondLst>
                                            <p:cond delay="1656"/>
                                          </p:stCondLst>
                                        </p:cTn>
                                        <p:tgtEl>
                                          <p:spTgt spid="1097"/>
                                        </p:tgtEl>
                                        <p:attrNameLst>
                                          <p:attrName>ppt_y</p:attrName>
                                        </p:attrNameLst>
                                      </p:cBhvr>
                                      <p:tavLst>
                                        <p:tav tm="0" fmla="#ppt_y-sin(pi*$)/81">
                                          <p:val>
                                            <p:fltVal val="0"/>
                                          </p:val>
                                        </p:tav>
                                        <p:tav tm="100000">
                                          <p:val>
                                            <p:fltVal val="1"/>
                                          </p:val>
                                        </p:tav>
                                      </p:tavLst>
                                    </p:anim>
                                    <p:animScale>
                                      <p:cBhvr>
                                        <p:cTn id="797" dur="26">
                                          <p:stCondLst>
                                            <p:cond delay="650"/>
                                          </p:stCondLst>
                                        </p:cTn>
                                        <p:tgtEl>
                                          <p:spTgt spid="1097"/>
                                        </p:tgtEl>
                                      </p:cBhvr>
                                      <p:to x="100000" y="60000"/>
                                    </p:animScale>
                                    <p:animScale>
                                      <p:cBhvr>
                                        <p:cTn id="798" dur="166" decel="50000">
                                          <p:stCondLst>
                                            <p:cond delay="676"/>
                                          </p:stCondLst>
                                        </p:cTn>
                                        <p:tgtEl>
                                          <p:spTgt spid="1097"/>
                                        </p:tgtEl>
                                      </p:cBhvr>
                                      <p:to x="100000" y="100000"/>
                                    </p:animScale>
                                    <p:animScale>
                                      <p:cBhvr>
                                        <p:cTn id="799" dur="26">
                                          <p:stCondLst>
                                            <p:cond delay="1312"/>
                                          </p:stCondLst>
                                        </p:cTn>
                                        <p:tgtEl>
                                          <p:spTgt spid="1097"/>
                                        </p:tgtEl>
                                      </p:cBhvr>
                                      <p:to x="100000" y="80000"/>
                                    </p:animScale>
                                    <p:animScale>
                                      <p:cBhvr>
                                        <p:cTn id="800" dur="166" decel="50000">
                                          <p:stCondLst>
                                            <p:cond delay="1338"/>
                                          </p:stCondLst>
                                        </p:cTn>
                                        <p:tgtEl>
                                          <p:spTgt spid="1097"/>
                                        </p:tgtEl>
                                      </p:cBhvr>
                                      <p:to x="100000" y="100000"/>
                                    </p:animScale>
                                    <p:animScale>
                                      <p:cBhvr>
                                        <p:cTn id="801" dur="26">
                                          <p:stCondLst>
                                            <p:cond delay="1642"/>
                                          </p:stCondLst>
                                        </p:cTn>
                                        <p:tgtEl>
                                          <p:spTgt spid="1097"/>
                                        </p:tgtEl>
                                      </p:cBhvr>
                                      <p:to x="100000" y="90000"/>
                                    </p:animScale>
                                    <p:animScale>
                                      <p:cBhvr>
                                        <p:cTn id="802" dur="166" decel="50000">
                                          <p:stCondLst>
                                            <p:cond delay="1668"/>
                                          </p:stCondLst>
                                        </p:cTn>
                                        <p:tgtEl>
                                          <p:spTgt spid="1097"/>
                                        </p:tgtEl>
                                      </p:cBhvr>
                                      <p:to x="100000" y="100000"/>
                                    </p:animScale>
                                    <p:animScale>
                                      <p:cBhvr>
                                        <p:cTn id="803" dur="26">
                                          <p:stCondLst>
                                            <p:cond delay="1808"/>
                                          </p:stCondLst>
                                        </p:cTn>
                                        <p:tgtEl>
                                          <p:spTgt spid="1097"/>
                                        </p:tgtEl>
                                      </p:cBhvr>
                                      <p:to x="100000" y="95000"/>
                                    </p:animScale>
                                    <p:animScale>
                                      <p:cBhvr>
                                        <p:cTn id="804" dur="166" decel="50000">
                                          <p:stCondLst>
                                            <p:cond delay="1834"/>
                                          </p:stCondLst>
                                        </p:cTn>
                                        <p:tgtEl>
                                          <p:spTgt spid="1097"/>
                                        </p:tgtEl>
                                      </p:cBhvr>
                                      <p:to x="100000" y="100000"/>
                                    </p:animScale>
                                  </p:childTnLst>
                                </p:cTn>
                              </p:par>
                              <p:par>
                                <p:cTn id="805" presetID="26" presetClass="entr" presetSubtype="0" fill="hold" grpId="0" nodeType="withEffect">
                                  <p:stCondLst>
                                    <p:cond delay="0"/>
                                  </p:stCondLst>
                                  <p:childTnLst>
                                    <p:set>
                                      <p:cBhvr>
                                        <p:cTn id="806" dur="1" fill="hold">
                                          <p:stCondLst>
                                            <p:cond delay="0"/>
                                          </p:stCondLst>
                                        </p:cTn>
                                        <p:tgtEl>
                                          <p:spTgt spid="1098"/>
                                        </p:tgtEl>
                                        <p:attrNameLst>
                                          <p:attrName>style.visibility</p:attrName>
                                        </p:attrNameLst>
                                      </p:cBhvr>
                                      <p:to>
                                        <p:strVal val="visible"/>
                                      </p:to>
                                    </p:set>
                                    <p:animEffect transition="in" filter="wipe(down)">
                                      <p:cBhvr>
                                        <p:cTn id="807" dur="580">
                                          <p:stCondLst>
                                            <p:cond delay="0"/>
                                          </p:stCondLst>
                                        </p:cTn>
                                        <p:tgtEl>
                                          <p:spTgt spid="1098"/>
                                        </p:tgtEl>
                                      </p:cBhvr>
                                    </p:animEffect>
                                    <p:anim calcmode="lin" valueType="num">
                                      <p:cBhvr>
                                        <p:cTn id="808" dur="1822" tmFilter="0,0; 0.14,0.36; 0.43,0.73; 0.71,0.91; 1.0,1.0">
                                          <p:stCondLst>
                                            <p:cond delay="0"/>
                                          </p:stCondLst>
                                        </p:cTn>
                                        <p:tgtEl>
                                          <p:spTgt spid="1098"/>
                                        </p:tgtEl>
                                        <p:attrNameLst>
                                          <p:attrName>ppt_x</p:attrName>
                                        </p:attrNameLst>
                                      </p:cBhvr>
                                      <p:tavLst>
                                        <p:tav tm="0">
                                          <p:val>
                                            <p:strVal val="#ppt_x-0.25"/>
                                          </p:val>
                                        </p:tav>
                                        <p:tav tm="100000">
                                          <p:val>
                                            <p:strVal val="#ppt_x"/>
                                          </p:val>
                                        </p:tav>
                                      </p:tavLst>
                                    </p:anim>
                                    <p:anim calcmode="lin" valueType="num">
                                      <p:cBhvr>
                                        <p:cTn id="809" dur="664" tmFilter="0.0,0.0; 0.25,0.07; 0.50,0.2; 0.75,0.467; 1.0,1.0">
                                          <p:stCondLst>
                                            <p:cond delay="0"/>
                                          </p:stCondLst>
                                        </p:cTn>
                                        <p:tgtEl>
                                          <p:spTgt spid="1098"/>
                                        </p:tgtEl>
                                        <p:attrNameLst>
                                          <p:attrName>ppt_y</p:attrName>
                                        </p:attrNameLst>
                                      </p:cBhvr>
                                      <p:tavLst>
                                        <p:tav tm="0" fmla="#ppt_y-sin(pi*$)/3">
                                          <p:val>
                                            <p:fltVal val="0.5"/>
                                          </p:val>
                                        </p:tav>
                                        <p:tav tm="100000">
                                          <p:val>
                                            <p:fltVal val="1"/>
                                          </p:val>
                                        </p:tav>
                                      </p:tavLst>
                                    </p:anim>
                                    <p:anim calcmode="lin" valueType="num">
                                      <p:cBhvr>
                                        <p:cTn id="810" dur="664" tmFilter="0, 0; 0.125,0.2665; 0.25,0.4; 0.375,0.465; 0.5,0.5;  0.625,0.535; 0.75,0.6; 0.875,0.7335; 1,1">
                                          <p:stCondLst>
                                            <p:cond delay="664"/>
                                          </p:stCondLst>
                                        </p:cTn>
                                        <p:tgtEl>
                                          <p:spTgt spid="1098"/>
                                        </p:tgtEl>
                                        <p:attrNameLst>
                                          <p:attrName>ppt_y</p:attrName>
                                        </p:attrNameLst>
                                      </p:cBhvr>
                                      <p:tavLst>
                                        <p:tav tm="0" fmla="#ppt_y-sin(pi*$)/9">
                                          <p:val>
                                            <p:fltVal val="0"/>
                                          </p:val>
                                        </p:tav>
                                        <p:tav tm="100000">
                                          <p:val>
                                            <p:fltVal val="1"/>
                                          </p:val>
                                        </p:tav>
                                      </p:tavLst>
                                    </p:anim>
                                    <p:anim calcmode="lin" valueType="num">
                                      <p:cBhvr>
                                        <p:cTn id="811" dur="332" tmFilter="0, 0; 0.125,0.2665; 0.25,0.4; 0.375,0.465; 0.5,0.5;  0.625,0.535; 0.75,0.6; 0.875,0.7335; 1,1">
                                          <p:stCondLst>
                                            <p:cond delay="1324"/>
                                          </p:stCondLst>
                                        </p:cTn>
                                        <p:tgtEl>
                                          <p:spTgt spid="1098"/>
                                        </p:tgtEl>
                                        <p:attrNameLst>
                                          <p:attrName>ppt_y</p:attrName>
                                        </p:attrNameLst>
                                      </p:cBhvr>
                                      <p:tavLst>
                                        <p:tav tm="0" fmla="#ppt_y-sin(pi*$)/27">
                                          <p:val>
                                            <p:fltVal val="0"/>
                                          </p:val>
                                        </p:tav>
                                        <p:tav tm="100000">
                                          <p:val>
                                            <p:fltVal val="1"/>
                                          </p:val>
                                        </p:tav>
                                      </p:tavLst>
                                    </p:anim>
                                    <p:anim calcmode="lin" valueType="num">
                                      <p:cBhvr>
                                        <p:cTn id="812" dur="164" tmFilter="0, 0; 0.125,0.2665; 0.25,0.4; 0.375,0.465; 0.5,0.5;  0.625,0.535; 0.75,0.6; 0.875,0.7335; 1,1">
                                          <p:stCondLst>
                                            <p:cond delay="1656"/>
                                          </p:stCondLst>
                                        </p:cTn>
                                        <p:tgtEl>
                                          <p:spTgt spid="1098"/>
                                        </p:tgtEl>
                                        <p:attrNameLst>
                                          <p:attrName>ppt_y</p:attrName>
                                        </p:attrNameLst>
                                      </p:cBhvr>
                                      <p:tavLst>
                                        <p:tav tm="0" fmla="#ppt_y-sin(pi*$)/81">
                                          <p:val>
                                            <p:fltVal val="0"/>
                                          </p:val>
                                        </p:tav>
                                        <p:tav tm="100000">
                                          <p:val>
                                            <p:fltVal val="1"/>
                                          </p:val>
                                        </p:tav>
                                      </p:tavLst>
                                    </p:anim>
                                    <p:animScale>
                                      <p:cBhvr>
                                        <p:cTn id="813" dur="26">
                                          <p:stCondLst>
                                            <p:cond delay="650"/>
                                          </p:stCondLst>
                                        </p:cTn>
                                        <p:tgtEl>
                                          <p:spTgt spid="1098"/>
                                        </p:tgtEl>
                                      </p:cBhvr>
                                      <p:to x="100000" y="60000"/>
                                    </p:animScale>
                                    <p:animScale>
                                      <p:cBhvr>
                                        <p:cTn id="814" dur="166" decel="50000">
                                          <p:stCondLst>
                                            <p:cond delay="676"/>
                                          </p:stCondLst>
                                        </p:cTn>
                                        <p:tgtEl>
                                          <p:spTgt spid="1098"/>
                                        </p:tgtEl>
                                      </p:cBhvr>
                                      <p:to x="100000" y="100000"/>
                                    </p:animScale>
                                    <p:animScale>
                                      <p:cBhvr>
                                        <p:cTn id="815" dur="26">
                                          <p:stCondLst>
                                            <p:cond delay="1312"/>
                                          </p:stCondLst>
                                        </p:cTn>
                                        <p:tgtEl>
                                          <p:spTgt spid="1098"/>
                                        </p:tgtEl>
                                      </p:cBhvr>
                                      <p:to x="100000" y="80000"/>
                                    </p:animScale>
                                    <p:animScale>
                                      <p:cBhvr>
                                        <p:cTn id="816" dur="166" decel="50000">
                                          <p:stCondLst>
                                            <p:cond delay="1338"/>
                                          </p:stCondLst>
                                        </p:cTn>
                                        <p:tgtEl>
                                          <p:spTgt spid="1098"/>
                                        </p:tgtEl>
                                      </p:cBhvr>
                                      <p:to x="100000" y="100000"/>
                                    </p:animScale>
                                    <p:animScale>
                                      <p:cBhvr>
                                        <p:cTn id="817" dur="26">
                                          <p:stCondLst>
                                            <p:cond delay="1642"/>
                                          </p:stCondLst>
                                        </p:cTn>
                                        <p:tgtEl>
                                          <p:spTgt spid="1098"/>
                                        </p:tgtEl>
                                      </p:cBhvr>
                                      <p:to x="100000" y="90000"/>
                                    </p:animScale>
                                    <p:animScale>
                                      <p:cBhvr>
                                        <p:cTn id="818" dur="166" decel="50000">
                                          <p:stCondLst>
                                            <p:cond delay="1668"/>
                                          </p:stCondLst>
                                        </p:cTn>
                                        <p:tgtEl>
                                          <p:spTgt spid="1098"/>
                                        </p:tgtEl>
                                      </p:cBhvr>
                                      <p:to x="100000" y="100000"/>
                                    </p:animScale>
                                    <p:animScale>
                                      <p:cBhvr>
                                        <p:cTn id="819" dur="26">
                                          <p:stCondLst>
                                            <p:cond delay="1808"/>
                                          </p:stCondLst>
                                        </p:cTn>
                                        <p:tgtEl>
                                          <p:spTgt spid="1098"/>
                                        </p:tgtEl>
                                      </p:cBhvr>
                                      <p:to x="100000" y="95000"/>
                                    </p:animScale>
                                    <p:animScale>
                                      <p:cBhvr>
                                        <p:cTn id="820" dur="166" decel="50000">
                                          <p:stCondLst>
                                            <p:cond delay="1834"/>
                                          </p:stCondLst>
                                        </p:cTn>
                                        <p:tgtEl>
                                          <p:spTgt spid="1098"/>
                                        </p:tgtEl>
                                      </p:cBhvr>
                                      <p:to x="100000" y="100000"/>
                                    </p:animScale>
                                  </p:childTnLst>
                                </p:cTn>
                              </p:par>
                              <p:par>
                                <p:cTn id="821" presetID="26" presetClass="entr" presetSubtype="0" fill="hold" grpId="0" nodeType="withEffect">
                                  <p:stCondLst>
                                    <p:cond delay="0"/>
                                  </p:stCondLst>
                                  <p:childTnLst>
                                    <p:set>
                                      <p:cBhvr>
                                        <p:cTn id="822" dur="1" fill="hold">
                                          <p:stCondLst>
                                            <p:cond delay="0"/>
                                          </p:stCondLst>
                                        </p:cTn>
                                        <p:tgtEl>
                                          <p:spTgt spid="1099"/>
                                        </p:tgtEl>
                                        <p:attrNameLst>
                                          <p:attrName>style.visibility</p:attrName>
                                        </p:attrNameLst>
                                      </p:cBhvr>
                                      <p:to>
                                        <p:strVal val="visible"/>
                                      </p:to>
                                    </p:set>
                                    <p:animEffect transition="in" filter="wipe(down)">
                                      <p:cBhvr>
                                        <p:cTn id="823" dur="580">
                                          <p:stCondLst>
                                            <p:cond delay="0"/>
                                          </p:stCondLst>
                                        </p:cTn>
                                        <p:tgtEl>
                                          <p:spTgt spid="1099"/>
                                        </p:tgtEl>
                                      </p:cBhvr>
                                    </p:animEffect>
                                    <p:anim calcmode="lin" valueType="num">
                                      <p:cBhvr>
                                        <p:cTn id="824" dur="1822" tmFilter="0,0; 0.14,0.36; 0.43,0.73; 0.71,0.91; 1.0,1.0">
                                          <p:stCondLst>
                                            <p:cond delay="0"/>
                                          </p:stCondLst>
                                        </p:cTn>
                                        <p:tgtEl>
                                          <p:spTgt spid="1099"/>
                                        </p:tgtEl>
                                        <p:attrNameLst>
                                          <p:attrName>ppt_x</p:attrName>
                                        </p:attrNameLst>
                                      </p:cBhvr>
                                      <p:tavLst>
                                        <p:tav tm="0">
                                          <p:val>
                                            <p:strVal val="#ppt_x-0.25"/>
                                          </p:val>
                                        </p:tav>
                                        <p:tav tm="100000">
                                          <p:val>
                                            <p:strVal val="#ppt_x"/>
                                          </p:val>
                                        </p:tav>
                                      </p:tavLst>
                                    </p:anim>
                                    <p:anim calcmode="lin" valueType="num">
                                      <p:cBhvr>
                                        <p:cTn id="825" dur="664" tmFilter="0.0,0.0; 0.25,0.07; 0.50,0.2; 0.75,0.467; 1.0,1.0">
                                          <p:stCondLst>
                                            <p:cond delay="0"/>
                                          </p:stCondLst>
                                        </p:cTn>
                                        <p:tgtEl>
                                          <p:spTgt spid="1099"/>
                                        </p:tgtEl>
                                        <p:attrNameLst>
                                          <p:attrName>ppt_y</p:attrName>
                                        </p:attrNameLst>
                                      </p:cBhvr>
                                      <p:tavLst>
                                        <p:tav tm="0" fmla="#ppt_y-sin(pi*$)/3">
                                          <p:val>
                                            <p:fltVal val="0.5"/>
                                          </p:val>
                                        </p:tav>
                                        <p:tav tm="100000">
                                          <p:val>
                                            <p:fltVal val="1"/>
                                          </p:val>
                                        </p:tav>
                                      </p:tavLst>
                                    </p:anim>
                                    <p:anim calcmode="lin" valueType="num">
                                      <p:cBhvr>
                                        <p:cTn id="826" dur="664" tmFilter="0, 0; 0.125,0.2665; 0.25,0.4; 0.375,0.465; 0.5,0.5;  0.625,0.535; 0.75,0.6; 0.875,0.7335; 1,1">
                                          <p:stCondLst>
                                            <p:cond delay="664"/>
                                          </p:stCondLst>
                                        </p:cTn>
                                        <p:tgtEl>
                                          <p:spTgt spid="1099"/>
                                        </p:tgtEl>
                                        <p:attrNameLst>
                                          <p:attrName>ppt_y</p:attrName>
                                        </p:attrNameLst>
                                      </p:cBhvr>
                                      <p:tavLst>
                                        <p:tav tm="0" fmla="#ppt_y-sin(pi*$)/9">
                                          <p:val>
                                            <p:fltVal val="0"/>
                                          </p:val>
                                        </p:tav>
                                        <p:tav tm="100000">
                                          <p:val>
                                            <p:fltVal val="1"/>
                                          </p:val>
                                        </p:tav>
                                      </p:tavLst>
                                    </p:anim>
                                    <p:anim calcmode="lin" valueType="num">
                                      <p:cBhvr>
                                        <p:cTn id="827" dur="332" tmFilter="0, 0; 0.125,0.2665; 0.25,0.4; 0.375,0.465; 0.5,0.5;  0.625,0.535; 0.75,0.6; 0.875,0.7335; 1,1">
                                          <p:stCondLst>
                                            <p:cond delay="1324"/>
                                          </p:stCondLst>
                                        </p:cTn>
                                        <p:tgtEl>
                                          <p:spTgt spid="1099"/>
                                        </p:tgtEl>
                                        <p:attrNameLst>
                                          <p:attrName>ppt_y</p:attrName>
                                        </p:attrNameLst>
                                      </p:cBhvr>
                                      <p:tavLst>
                                        <p:tav tm="0" fmla="#ppt_y-sin(pi*$)/27">
                                          <p:val>
                                            <p:fltVal val="0"/>
                                          </p:val>
                                        </p:tav>
                                        <p:tav tm="100000">
                                          <p:val>
                                            <p:fltVal val="1"/>
                                          </p:val>
                                        </p:tav>
                                      </p:tavLst>
                                    </p:anim>
                                    <p:anim calcmode="lin" valueType="num">
                                      <p:cBhvr>
                                        <p:cTn id="828" dur="164" tmFilter="0, 0; 0.125,0.2665; 0.25,0.4; 0.375,0.465; 0.5,0.5;  0.625,0.535; 0.75,0.6; 0.875,0.7335; 1,1">
                                          <p:stCondLst>
                                            <p:cond delay="1656"/>
                                          </p:stCondLst>
                                        </p:cTn>
                                        <p:tgtEl>
                                          <p:spTgt spid="1099"/>
                                        </p:tgtEl>
                                        <p:attrNameLst>
                                          <p:attrName>ppt_y</p:attrName>
                                        </p:attrNameLst>
                                      </p:cBhvr>
                                      <p:tavLst>
                                        <p:tav tm="0" fmla="#ppt_y-sin(pi*$)/81">
                                          <p:val>
                                            <p:fltVal val="0"/>
                                          </p:val>
                                        </p:tav>
                                        <p:tav tm="100000">
                                          <p:val>
                                            <p:fltVal val="1"/>
                                          </p:val>
                                        </p:tav>
                                      </p:tavLst>
                                    </p:anim>
                                    <p:animScale>
                                      <p:cBhvr>
                                        <p:cTn id="829" dur="26">
                                          <p:stCondLst>
                                            <p:cond delay="650"/>
                                          </p:stCondLst>
                                        </p:cTn>
                                        <p:tgtEl>
                                          <p:spTgt spid="1099"/>
                                        </p:tgtEl>
                                      </p:cBhvr>
                                      <p:to x="100000" y="60000"/>
                                    </p:animScale>
                                    <p:animScale>
                                      <p:cBhvr>
                                        <p:cTn id="830" dur="166" decel="50000">
                                          <p:stCondLst>
                                            <p:cond delay="676"/>
                                          </p:stCondLst>
                                        </p:cTn>
                                        <p:tgtEl>
                                          <p:spTgt spid="1099"/>
                                        </p:tgtEl>
                                      </p:cBhvr>
                                      <p:to x="100000" y="100000"/>
                                    </p:animScale>
                                    <p:animScale>
                                      <p:cBhvr>
                                        <p:cTn id="831" dur="26">
                                          <p:stCondLst>
                                            <p:cond delay="1312"/>
                                          </p:stCondLst>
                                        </p:cTn>
                                        <p:tgtEl>
                                          <p:spTgt spid="1099"/>
                                        </p:tgtEl>
                                      </p:cBhvr>
                                      <p:to x="100000" y="80000"/>
                                    </p:animScale>
                                    <p:animScale>
                                      <p:cBhvr>
                                        <p:cTn id="832" dur="166" decel="50000">
                                          <p:stCondLst>
                                            <p:cond delay="1338"/>
                                          </p:stCondLst>
                                        </p:cTn>
                                        <p:tgtEl>
                                          <p:spTgt spid="1099"/>
                                        </p:tgtEl>
                                      </p:cBhvr>
                                      <p:to x="100000" y="100000"/>
                                    </p:animScale>
                                    <p:animScale>
                                      <p:cBhvr>
                                        <p:cTn id="833" dur="26">
                                          <p:stCondLst>
                                            <p:cond delay="1642"/>
                                          </p:stCondLst>
                                        </p:cTn>
                                        <p:tgtEl>
                                          <p:spTgt spid="1099"/>
                                        </p:tgtEl>
                                      </p:cBhvr>
                                      <p:to x="100000" y="90000"/>
                                    </p:animScale>
                                    <p:animScale>
                                      <p:cBhvr>
                                        <p:cTn id="834" dur="166" decel="50000">
                                          <p:stCondLst>
                                            <p:cond delay="1668"/>
                                          </p:stCondLst>
                                        </p:cTn>
                                        <p:tgtEl>
                                          <p:spTgt spid="1099"/>
                                        </p:tgtEl>
                                      </p:cBhvr>
                                      <p:to x="100000" y="100000"/>
                                    </p:animScale>
                                    <p:animScale>
                                      <p:cBhvr>
                                        <p:cTn id="835" dur="26">
                                          <p:stCondLst>
                                            <p:cond delay="1808"/>
                                          </p:stCondLst>
                                        </p:cTn>
                                        <p:tgtEl>
                                          <p:spTgt spid="1099"/>
                                        </p:tgtEl>
                                      </p:cBhvr>
                                      <p:to x="100000" y="95000"/>
                                    </p:animScale>
                                    <p:animScale>
                                      <p:cBhvr>
                                        <p:cTn id="836" dur="166" decel="50000">
                                          <p:stCondLst>
                                            <p:cond delay="1834"/>
                                          </p:stCondLst>
                                        </p:cTn>
                                        <p:tgtEl>
                                          <p:spTgt spid="1099"/>
                                        </p:tgtEl>
                                      </p:cBhvr>
                                      <p:to x="100000" y="100000"/>
                                    </p:animScale>
                                  </p:childTnLst>
                                </p:cTn>
                              </p:par>
                              <p:par>
                                <p:cTn id="837" presetID="26" presetClass="entr" presetSubtype="0" fill="hold" grpId="0" nodeType="withEffect">
                                  <p:stCondLst>
                                    <p:cond delay="0"/>
                                  </p:stCondLst>
                                  <p:childTnLst>
                                    <p:set>
                                      <p:cBhvr>
                                        <p:cTn id="838" dur="1" fill="hold">
                                          <p:stCondLst>
                                            <p:cond delay="0"/>
                                          </p:stCondLst>
                                        </p:cTn>
                                        <p:tgtEl>
                                          <p:spTgt spid="1100"/>
                                        </p:tgtEl>
                                        <p:attrNameLst>
                                          <p:attrName>style.visibility</p:attrName>
                                        </p:attrNameLst>
                                      </p:cBhvr>
                                      <p:to>
                                        <p:strVal val="visible"/>
                                      </p:to>
                                    </p:set>
                                    <p:animEffect transition="in" filter="wipe(down)">
                                      <p:cBhvr>
                                        <p:cTn id="839" dur="580">
                                          <p:stCondLst>
                                            <p:cond delay="0"/>
                                          </p:stCondLst>
                                        </p:cTn>
                                        <p:tgtEl>
                                          <p:spTgt spid="1100"/>
                                        </p:tgtEl>
                                      </p:cBhvr>
                                    </p:animEffect>
                                    <p:anim calcmode="lin" valueType="num">
                                      <p:cBhvr>
                                        <p:cTn id="840" dur="1822" tmFilter="0,0; 0.14,0.36; 0.43,0.73; 0.71,0.91; 1.0,1.0">
                                          <p:stCondLst>
                                            <p:cond delay="0"/>
                                          </p:stCondLst>
                                        </p:cTn>
                                        <p:tgtEl>
                                          <p:spTgt spid="1100"/>
                                        </p:tgtEl>
                                        <p:attrNameLst>
                                          <p:attrName>ppt_x</p:attrName>
                                        </p:attrNameLst>
                                      </p:cBhvr>
                                      <p:tavLst>
                                        <p:tav tm="0">
                                          <p:val>
                                            <p:strVal val="#ppt_x-0.25"/>
                                          </p:val>
                                        </p:tav>
                                        <p:tav tm="100000">
                                          <p:val>
                                            <p:strVal val="#ppt_x"/>
                                          </p:val>
                                        </p:tav>
                                      </p:tavLst>
                                    </p:anim>
                                    <p:anim calcmode="lin" valueType="num">
                                      <p:cBhvr>
                                        <p:cTn id="841" dur="664" tmFilter="0.0,0.0; 0.25,0.07; 0.50,0.2; 0.75,0.467; 1.0,1.0">
                                          <p:stCondLst>
                                            <p:cond delay="0"/>
                                          </p:stCondLst>
                                        </p:cTn>
                                        <p:tgtEl>
                                          <p:spTgt spid="1100"/>
                                        </p:tgtEl>
                                        <p:attrNameLst>
                                          <p:attrName>ppt_y</p:attrName>
                                        </p:attrNameLst>
                                      </p:cBhvr>
                                      <p:tavLst>
                                        <p:tav tm="0" fmla="#ppt_y-sin(pi*$)/3">
                                          <p:val>
                                            <p:fltVal val="0.5"/>
                                          </p:val>
                                        </p:tav>
                                        <p:tav tm="100000">
                                          <p:val>
                                            <p:fltVal val="1"/>
                                          </p:val>
                                        </p:tav>
                                      </p:tavLst>
                                    </p:anim>
                                    <p:anim calcmode="lin" valueType="num">
                                      <p:cBhvr>
                                        <p:cTn id="842" dur="664" tmFilter="0, 0; 0.125,0.2665; 0.25,0.4; 0.375,0.465; 0.5,0.5;  0.625,0.535; 0.75,0.6; 0.875,0.7335; 1,1">
                                          <p:stCondLst>
                                            <p:cond delay="664"/>
                                          </p:stCondLst>
                                        </p:cTn>
                                        <p:tgtEl>
                                          <p:spTgt spid="1100"/>
                                        </p:tgtEl>
                                        <p:attrNameLst>
                                          <p:attrName>ppt_y</p:attrName>
                                        </p:attrNameLst>
                                      </p:cBhvr>
                                      <p:tavLst>
                                        <p:tav tm="0" fmla="#ppt_y-sin(pi*$)/9">
                                          <p:val>
                                            <p:fltVal val="0"/>
                                          </p:val>
                                        </p:tav>
                                        <p:tav tm="100000">
                                          <p:val>
                                            <p:fltVal val="1"/>
                                          </p:val>
                                        </p:tav>
                                      </p:tavLst>
                                    </p:anim>
                                    <p:anim calcmode="lin" valueType="num">
                                      <p:cBhvr>
                                        <p:cTn id="843" dur="332" tmFilter="0, 0; 0.125,0.2665; 0.25,0.4; 0.375,0.465; 0.5,0.5;  0.625,0.535; 0.75,0.6; 0.875,0.7335; 1,1">
                                          <p:stCondLst>
                                            <p:cond delay="1324"/>
                                          </p:stCondLst>
                                        </p:cTn>
                                        <p:tgtEl>
                                          <p:spTgt spid="1100"/>
                                        </p:tgtEl>
                                        <p:attrNameLst>
                                          <p:attrName>ppt_y</p:attrName>
                                        </p:attrNameLst>
                                      </p:cBhvr>
                                      <p:tavLst>
                                        <p:tav tm="0" fmla="#ppt_y-sin(pi*$)/27">
                                          <p:val>
                                            <p:fltVal val="0"/>
                                          </p:val>
                                        </p:tav>
                                        <p:tav tm="100000">
                                          <p:val>
                                            <p:fltVal val="1"/>
                                          </p:val>
                                        </p:tav>
                                      </p:tavLst>
                                    </p:anim>
                                    <p:anim calcmode="lin" valueType="num">
                                      <p:cBhvr>
                                        <p:cTn id="844" dur="164" tmFilter="0, 0; 0.125,0.2665; 0.25,0.4; 0.375,0.465; 0.5,0.5;  0.625,0.535; 0.75,0.6; 0.875,0.7335; 1,1">
                                          <p:stCondLst>
                                            <p:cond delay="1656"/>
                                          </p:stCondLst>
                                        </p:cTn>
                                        <p:tgtEl>
                                          <p:spTgt spid="1100"/>
                                        </p:tgtEl>
                                        <p:attrNameLst>
                                          <p:attrName>ppt_y</p:attrName>
                                        </p:attrNameLst>
                                      </p:cBhvr>
                                      <p:tavLst>
                                        <p:tav tm="0" fmla="#ppt_y-sin(pi*$)/81">
                                          <p:val>
                                            <p:fltVal val="0"/>
                                          </p:val>
                                        </p:tav>
                                        <p:tav tm="100000">
                                          <p:val>
                                            <p:fltVal val="1"/>
                                          </p:val>
                                        </p:tav>
                                      </p:tavLst>
                                    </p:anim>
                                    <p:animScale>
                                      <p:cBhvr>
                                        <p:cTn id="845" dur="26">
                                          <p:stCondLst>
                                            <p:cond delay="650"/>
                                          </p:stCondLst>
                                        </p:cTn>
                                        <p:tgtEl>
                                          <p:spTgt spid="1100"/>
                                        </p:tgtEl>
                                      </p:cBhvr>
                                      <p:to x="100000" y="60000"/>
                                    </p:animScale>
                                    <p:animScale>
                                      <p:cBhvr>
                                        <p:cTn id="846" dur="166" decel="50000">
                                          <p:stCondLst>
                                            <p:cond delay="676"/>
                                          </p:stCondLst>
                                        </p:cTn>
                                        <p:tgtEl>
                                          <p:spTgt spid="1100"/>
                                        </p:tgtEl>
                                      </p:cBhvr>
                                      <p:to x="100000" y="100000"/>
                                    </p:animScale>
                                    <p:animScale>
                                      <p:cBhvr>
                                        <p:cTn id="847" dur="26">
                                          <p:stCondLst>
                                            <p:cond delay="1312"/>
                                          </p:stCondLst>
                                        </p:cTn>
                                        <p:tgtEl>
                                          <p:spTgt spid="1100"/>
                                        </p:tgtEl>
                                      </p:cBhvr>
                                      <p:to x="100000" y="80000"/>
                                    </p:animScale>
                                    <p:animScale>
                                      <p:cBhvr>
                                        <p:cTn id="848" dur="166" decel="50000">
                                          <p:stCondLst>
                                            <p:cond delay="1338"/>
                                          </p:stCondLst>
                                        </p:cTn>
                                        <p:tgtEl>
                                          <p:spTgt spid="1100"/>
                                        </p:tgtEl>
                                      </p:cBhvr>
                                      <p:to x="100000" y="100000"/>
                                    </p:animScale>
                                    <p:animScale>
                                      <p:cBhvr>
                                        <p:cTn id="849" dur="26">
                                          <p:stCondLst>
                                            <p:cond delay="1642"/>
                                          </p:stCondLst>
                                        </p:cTn>
                                        <p:tgtEl>
                                          <p:spTgt spid="1100"/>
                                        </p:tgtEl>
                                      </p:cBhvr>
                                      <p:to x="100000" y="90000"/>
                                    </p:animScale>
                                    <p:animScale>
                                      <p:cBhvr>
                                        <p:cTn id="850" dur="166" decel="50000">
                                          <p:stCondLst>
                                            <p:cond delay="1668"/>
                                          </p:stCondLst>
                                        </p:cTn>
                                        <p:tgtEl>
                                          <p:spTgt spid="1100"/>
                                        </p:tgtEl>
                                      </p:cBhvr>
                                      <p:to x="100000" y="100000"/>
                                    </p:animScale>
                                    <p:animScale>
                                      <p:cBhvr>
                                        <p:cTn id="851" dur="26">
                                          <p:stCondLst>
                                            <p:cond delay="1808"/>
                                          </p:stCondLst>
                                        </p:cTn>
                                        <p:tgtEl>
                                          <p:spTgt spid="1100"/>
                                        </p:tgtEl>
                                      </p:cBhvr>
                                      <p:to x="100000" y="95000"/>
                                    </p:animScale>
                                    <p:animScale>
                                      <p:cBhvr>
                                        <p:cTn id="852" dur="166" decel="50000">
                                          <p:stCondLst>
                                            <p:cond delay="1834"/>
                                          </p:stCondLst>
                                        </p:cTn>
                                        <p:tgtEl>
                                          <p:spTgt spid="1100"/>
                                        </p:tgtEl>
                                      </p:cBhvr>
                                      <p:to x="100000" y="100000"/>
                                    </p:animScale>
                                  </p:childTnLst>
                                </p:cTn>
                              </p:par>
                              <p:par>
                                <p:cTn id="853" presetID="26" presetClass="entr" presetSubtype="0" fill="hold" grpId="0" nodeType="withEffect">
                                  <p:stCondLst>
                                    <p:cond delay="0"/>
                                  </p:stCondLst>
                                  <p:childTnLst>
                                    <p:set>
                                      <p:cBhvr>
                                        <p:cTn id="854" dur="1" fill="hold">
                                          <p:stCondLst>
                                            <p:cond delay="0"/>
                                          </p:stCondLst>
                                        </p:cTn>
                                        <p:tgtEl>
                                          <p:spTgt spid="1101"/>
                                        </p:tgtEl>
                                        <p:attrNameLst>
                                          <p:attrName>style.visibility</p:attrName>
                                        </p:attrNameLst>
                                      </p:cBhvr>
                                      <p:to>
                                        <p:strVal val="visible"/>
                                      </p:to>
                                    </p:set>
                                    <p:animEffect transition="in" filter="wipe(down)">
                                      <p:cBhvr>
                                        <p:cTn id="855" dur="580">
                                          <p:stCondLst>
                                            <p:cond delay="0"/>
                                          </p:stCondLst>
                                        </p:cTn>
                                        <p:tgtEl>
                                          <p:spTgt spid="1101"/>
                                        </p:tgtEl>
                                      </p:cBhvr>
                                    </p:animEffect>
                                    <p:anim calcmode="lin" valueType="num">
                                      <p:cBhvr>
                                        <p:cTn id="856" dur="1822" tmFilter="0,0; 0.14,0.36; 0.43,0.73; 0.71,0.91; 1.0,1.0">
                                          <p:stCondLst>
                                            <p:cond delay="0"/>
                                          </p:stCondLst>
                                        </p:cTn>
                                        <p:tgtEl>
                                          <p:spTgt spid="1101"/>
                                        </p:tgtEl>
                                        <p:attrNameLst>
                                          <p:attrName>ppt_x</p:attrName>
                                        </p:attrNameLst>
                                      </p:cBhvr>
                                      <p:tavLst>
                                        <p:tav tm="0">
                                          <p:val>
                                            <p:strVal val="#ppt_x-0.25"/>
                                          </p:val>
                                        </p:tav>
                                        <p:tav tm="100000">
                                          <p:val>
                                            <p:strVal val="#ppt_x"/>
                                          </p:val>
                                        </p:tav>
                                      </p:tavLst>
                                    </p:anim>
                                    <p:anim calcmode="lin" valueType="num">
                                      <p:cBhvr>
                                        <p:cTn id="857" dur="664" tmFilter="0.0,0.0; 0.25,0.07; 0.50,0.2; 0.75,0.467; 1.0,1.0">
                                          <p:stCondLst>
                                            <p:cond delay="0"/>
                                          </p:stCondLst>
                                        </p:cTn>
                                        <p:tgtEl>
                                          <p:spTgt spid="1101"/>
                                        </p:tgtEl>
                                        <p:attrNameLst>
                                          <p:attrName>ppt_y</p:attrName>
                                        </p:attrNameLst>
                                      </p:cBhvr>
                                      <p:tavLst>
                                        <p:tav tm="0" fmla="#ppt_y-sin(pi*$)/3">
                                          <p:val>
                                            <p:fltVal val="0.5"/>
                                          </p:val>
                                        </p:tav>
                                        <p:tav tm="100000">
                                          <p:val>
                                            <p:fltVal val="1"/>
                                          </p:val>
                                        </p:tav>
                                      </p:tavLst>
                                    </p:anim>
                                    <p:anim calcmode="lin" valueType="num">
                                      <p:cBhvr>
                                        <p:cTn id="858" dur="664" tmFilter="0, 0; 0.125,0.2665; 0.25,0.4; 0.375,0.465; 0.5,0.5;  0.625,0.535; 0.75,0.6; 0.875,0.7335; 1,1">
                                          <p:stCondLst>
                                            <p:cond delay="664"/>
                                          </p:stCondLst>
                                        </p:cTn>
                                        <p:tgtEl>
                                          <p:spTgt spid="1101"/>
                                        </p:tgtEl>
                                        <p:attrNameLst>
                                          <p:attrName>ppt_y</p:attrName>
                                        </p:attrNameLst>
                                      </p:cBhvr>
                                      <p:tavLst>
                                        <p:tav tm="0" fmla="#ppt_y-sin(pi*$)/9">
                                          <p:val>
                                            <p:fltVal val="0"/>
                                          </p:val>
                                        </p:tav>
                                        <p:tav tm="100000">
                                          <p:val>
                                            <p:fltVal val="1"/>
                                          </p:val>
                                        </p:tav>
                                      </p:tavLst>
                                    </p:anim>
                                    <p:anim calcmode="lin" valueType="num">
                                      <p:cBhvr>
                                        <p:cTn id="859" dur="332" tmFilter="0, 0; 0.125,0.2665; 0.25,0.4; 0.375,0.465; 0.5,0.5;  0.625,0.535; 0.75,0.6; 0.875,0.7335; 1,1">
                                          <p:stCondLst>
                                            <p:cond delay="1324"/>
                                          </p:stCondLst>
                                        </p:cTn>
                                        <p:tgtEl>
                                          <p:spTgt spid="1101"/>
                                        </p:tgtEl>
                                        <p:attrNameLst>
                                          <p:attrName>ppt_y</p:attrName>
                                        </p:attrNameLst>
                                      </p:cBhvr>
                                      <p:tavLst>
                                        <p:tav tm="0" fmla="#ppt_y-sin(pi*$)/27">
                                          <p:val>
                                            <p:fltVal val="0"/>
                                          </p:val>
                                        </p:tav>
                                        <p:tav tm="100000">
                                          <p:val>
                                            <p:fltVal val="1"/>
                                          </p:val>
                                        </p:tav>
                                      </p:tavLst>
                                    </p:anim>
                                    <p:anim calcmode="lin" valueType="num">
                                      <p:cBhvr>
                                        <p:cTn id="860" dur="164" tmFilter="0, 0; 0.125,0.2665; 0.25,0.4; 0.375,0.465; 0.5,0.5;  0.625,0.535; 0.75,0.6; 0.875,0.7335; 1,1">
                                          <p:stCondLst>
                                            <p:cond delay="1656"/>
                                          </p:stCondLst>
                                        </p:cTn>
                                        <p:tgtEl>
                                          <p:spTgt spid="1101"/>
                                        </p:tgtEl>
                                        <p:attrNameLst>
                                          <p:attrName>ppt_y</p:attrName>
                                        </p:attrNameLst>
                                      </p:cBhvr>
                                      <p:tavLst>
                                        <p:tav tm="0" fmla="#ppt_y-sin(pi*$)/81">
                                          <p:val>
                                            <p:fltVal val="0"/>
                                          </p:val>
                                        </p:tav>
                                        <p:tav tm="100000">
                                          <p:val>
                                            <p:fltVal val="1"/>
                                          </p:val>
                                        </p:tav>
                                      </p:tavLst>
                                    </p:anim>
                                    <p:animScale>
                                      <p:cBhvr>
                                        <p:cTn id="861" dur="26">
                                          <p:stCondLst>
                                            <p:cond delay="650"/>
                                          </p:stCondLst>
                                        </p:cTn>
                                        <p:tgtEl>
                                          <p:spTgt spid="1101"/>
                                        </p:tgtEl>
                                      </p:cBhvr>
                                      <p:to x="100000" y="60000"/>
                                    </p:animScale>
                                    <p:animScale>
                                      <p:cBhvr>
                                        <p:cTn id="862" dur="166" decel="50000">
                                          <p:stCondLst>
                                            <p:cond delay="676"/>
                                          </p:stCondLst>
                                        </p:cTn>
                                        <p:tgtEl>
                                          <p:spTgt spid="1101"/>
                                        </p:tgtEl>
                                      </p:cBhvr>
                                      <p:to x="100000" y="100000"/>
                                    </p:animScale>
                                    <p:animScale>
                                      <p:cBhvr>
                                        <p:cTn id="863" dur="26">
                                          <p:stCondLst>
                                            <p:cond delay="1312"/>
                                          </p:stCondLst>
                                        </p:cTn>
                                        <p:tgtEl>
                                          <p:spTgt spid="1101"/>
                                        </p:tgtEl>
                                      </p:cBhvr>
                                      <p:to x="100000" y="80000"/>
                                    </p:animScale>
                                    <p:animScale>
                                      <p:cBhvr>
                                        <p:cTn id="864" dur="166" decel="50000">
                                          <p:stCondLst>
                                            <p:cond delay="1338"/>
                                          </p:stCondLst>
                                        </p:cTn>
                                        <p:tgtEl>
                                          <p:spTgt spid="1101"/>
                                        </p:tgtEl>
                                      </p:cBhvr>
                                      <p:to x="100000" y="100000"/>
                                    </p:animScale>
                                    <p:animScale>
                                      <p:cBhvr>
                                        <p:cTn id="865" dur="26">
                                          <p:stCondLst>
                                            <p:cond delay="1642"/>
                                          </p:stCondLst>
                                        </p:cTn>
                                        <p:tgtEl>
                                          <p:spTgt spid="1101"/>
                                        </p:tgtEl>
                                      </p:cBhvr>
                                      <p:to x="100000" y="90000"/>
                                    </p:animScale>
                                    <p:animScale>
                                      <p:cBhvr>
                                        <p:cTn id="866" dur="166" decel="50000">
                                          <p:stCondLst>
                                            <p:cond delay="1668"/>
                                          </p:stCondLst>
                                        </p:cTn>
                                        <p:tgtEl>
                                          <p:spTgt spid="1101"/>
                                        </p:tgtEl>
                                      </p:cBhvr>
                                      <p:to x="100000" y="100000"/>
                                    </p:animScale>
                                    <p:animScale>
                                      <p:cBhvr>
                                        <p:cTn id="867" dur="26">
                                          <p:stCondLst>
                                            <p:cond delay="1808"/>
                                          </p:stCondLst>
                                        </p:cTn>
                                        <p:tgtEl>
                                          <p:spTgt spid="1101"/>
                                        </p:tgtEl>
                                      </p:cBhvr>
                                      <p:to x="100000" y="95000"/>
                                    </p:animScale>
                                    <p:animScale>
                                      <p:cBhvr>
                                        <p:cTn id="868" dur="166" decel="50000">
                                          <p:stCondLst>
                                            <p:cond delay="1834"/>
                                          </p:stCondLst>
                                        </p:cTn>
                                        <p:tgtEl>
                                          <p:spTgt spid="1101"/>
                                        </p:tgtEl>
                                      </p:cBhvr>
                                      <p:to x="100000" y="100000"/>
                                    </p:animScale>
                                  </p:childTnLst>
                                </p:cTn>
                              </p:par>
                              <p:par>
                                <p:cTn id="869" presetID="26" presetClass="entr" presetSubtype="0" fill="hold" grpId="0" nodeType="withEffect">
                                  <p:stCondLst>
                                    <p:cond delay="0"/>
                                  </p:stCondLst>
                                  <p:childTnLst>
                                    <p:set>
                                      <p:cBhvr>
                                        <p:cTn id="870" dur="1" fill="hold">
                                          <p:stCondLst>
                                            <p:cond delay="0"/>
                                          </p:stCondLst>
                                        </p:cTn>
                                        <p:tgtEl>
                                          <p:spTgt spid="1102"/>
                                        </p:tgtEl>
                                        <p:attrNameLst>
                                          <p:attrName>style.visibility</p:attrName>
                                        </p:attrNameLst>
                                      </p:cBhvr>
                                      <p:to>
                                        <p:strVal val="visible"/>
                                      </p:to>
                                    </p:set>
                                    <p:animEffect transition="in" filter="wipe(down)">
                                      <p:cBhvr>
                                        <p:cTn id="871" dur="580">
                                          <p:stCondLst>
                                            <p:cond delay="0"/>
                                          </p:stCondLst>
                                        </p:cTn>
                                        <p:tgtEl>
                                          <p:spTgt spid="1102"/>
                                        </p:tgtEl>
                                      </p:cBhvr>
                                    </p:animEffect>
                                    <p:anim calcmode="lin" valueType="num">
                                      <p:cBhvr>
                                        <p:cTn id="872" dur="1822" tmFilter="0,0; 0.14,0.36; 0.43,0.73; 0.71,0.91; 1.0,1.0">
                                          <p:stCondLst>
                                            <p:cond delay="0"/>
                                          </p:stCondLst>
                                        </p:cTn>
                                        <p:tgtEl>
                                          <p:spTgt spid="1102"/>
                                        </p:tgtEl>
                                        <p:attrNameLst>
                                          <p:attrName>ppt_x</p:attrName>
                                        </p:attrNameLst>
                                      </p:cBhvr>
                                      <p:tavLst>
                                        <p:tav tm="0">
                                          <p:val>
                                            <p:strVal val="#ppt_x-0.25"/>
                                          </p:val>
                                        </p:tav>
                                        <p:tav tm="100000">
                                          <p:val>
                                            <p:strVal val="#ppt_x"/>
                                          </p:val>
                                        </p:tav>
                                      </p:tavLst>
                                    </p:anim>
                                    <p:anim calcmode="lin" valueType="num">
                                      <p:cBhvr>
                                        <p:cTn id="873" dur="664" tmFilter="0.0,0.0; 0.25,0.07; 0.50,0.2; 0.75,0.467; 1.0,1.0">
                                          <p:stCondLst>
                                            <p:cond delay="0"/>
                                          </p:stCondLst>
                                        </p:cTn>
                                        <p:tgtEl>
                                          <p:spTgt spid="1102"/>
                                        </p:tgtEl>
                                        <p:attrNameLst>
                                          <p:attrName>ppt_y</p:attrName>
                                        </p:attrNameLst>
                                      </p:cBhvr>
                                      <p:tavLst>
                                        <p:tav tm="0" fmla="#ppt_y-sin(pi*$)/3">
                                          <p:val>
                                            <p:fltVal val="0.5"/>
                                          </p:val>
                                        </p:tav>
                                        <p:tav tm="100000">
                                          <p:val>
                                            <p:fltVal val="1"/>
                                          </p:val>
                                        </p:tav>
                                      </p:tavLst>
                                    </p:anim>
                                    <p:anim calcmode="lin" valueType="num">
                                      <p:cBhvr>
                                        <p:cTn id="874" dur="664" tmFilter="0, 0; 0.125,0.2665; 0.25,0.4; 0.375,0.465; 0.5,0.5;  0.625,0.535; 0.75,0.6; 0.875,0.7335; 1,1">
                                          <p:stCondLst>
                                            <p:cond delay="664"/>
                                          </p:stCondLst>
                                        </p:cTn>
                                        <p:tgtEl>
                                          <p:spTgt spid="1102"/>
                                        </p:tgtEl>
                                        <p:attrNameLst>
                                          <p:attrName>ppt_y</p:attrName>
                                        </p:attrNameLst>
                                      </p:cBhvr>
                                      <p:tavLst>
                                        <p:tav tm="0" fmla="#ppt_y-sin(pi*$)/9">
                                          <p:val>
                                            <p:fltVal val="0"/>
                                          </p:val>
                                        </p:tav>
                                        <p:tav tm="100000">
                                          <p:val>
                                            <p:fltVal val="1"/>
                                          </p:val>
                                        </p:tav>
                                      </p:tavLst>
                                    </p:anim>
                                    <p:anim calcmode="lin" valueType="num">
                                      <p:cBhvr>
                                        <p:cTn id="875" dur="332" tmFilter="0, 0; 0.125,0.2665; 0.25,0.4; 0.375,0.465; 0.5,0.5;  0.625,0.535; 0.75,0.6; 0.875,0.7335; 1,1">
                                          <p:stCondLst>
                                            <p:cond delay="1324"/>
                                          </p:stCondLst>
                                        </p:cTn>
                                        <p:tgtEl>
                                          <p:spTgt spid="1102"/>
                                        </p:tgtEl>
                                        <p:attrNameLst>
                                          <p:attrName>ppt_y</p:attrName>
                                        </p:attrNameLst>
                                      </p:cBhvr>
                                      <p:tavLst>
                                        <p:tav tm="0" fmla="#ppt_y-sin(pi*$)/27">
                                          <p:val>
                                            <p:fltVal val="0"/>
                                          </p:val>
                                        </p:tav>
                                        <p:tav tm="100000">
                                          <p:val>
                                            <p:fltVal val="1"/>
                                          </p:val>
                                        </p:tav>
                                      </p:tavLst>
                                    </p:anim>
                                    <p:anim calcmode="lin" valueType="num">
                                      <p:cBhvr>
                                        <p:cTn id="876" dur="164" tmFilter="0, 0; 0.125,0.2665; 0.25,0.4; 0.375,0.465; 0.5,0.5;  0.625,0.535; 0.75,0.6; 0.875,0.7335; 1,1">
                                          <p:stCondLst>
                                            <p:cond delay="1656"/>
                                          </p:stCondLst>
                                        </p:cTn>
                                        <p:tgtEl>
                                          <p:spTgt spid="1102"/>
                                        </p:tgtEl>
                                        <p:attrNameLst>
                                          <p:attrName>ppt_y</p:attrName>
                                        </p:attrNameLst>
                                      </p:cBhvr>
                                      <p:tavLst>
                                        <p:tav tm="0" fmla="#ppt_y-sin(pi*$)/81">
                                          <p:val>
                                            <p:fltVal val="0"/>
                                          </p:val>
                                        </p:tav>
                                        <p:tav tm="100000">
                                          <p:val>
                                            <p:fltVal val="1"/>
                                          </p:val>
                                        </p:tav>
                                      </p:tavLst>
                                    </p:anim>
                                    <p:animScale>
                                      <p:cBhvr>
                                        <p:cTn id="877" dur="26">
                                          <p:stCondLst>
                                            <p:cond delay="650"/>
                                          </p:stCondLst>
                                        </p:cTn>
                                        <p:tgtEl>
                                          <p:spTgt spid="1102"/>
                                        </p:tgtEl>
                                      </p:cBhvr>
                                      <p:to x="100000" y="60000"/>
                                    </p:animScale>
                                    <p:animScale>
                                      <p:cBhvr>
                                        <p:cTn id="878" dur="166" decel="50000">
                                          <p:stCondLst>
                                            <p:cond delay="676"/>
                                          </p:stCondLst>
                                        </p:cTn>
                                        <p:tgtEl>
                                          <p:spTgt spid="1102"/>
                                        </p:tgtEl>
                                      </p:cBhvr>
                                      <p:to x="100000" y="100000"/>
                                    </p:animScale>
                                    <p:animScale>
                                      <p:cBhvr>
                                        <p:cTn id="879" dur="26">
                                          <p:stCondLst>
                                            <p:cond delay="1312"/>
                                          </p:stCondLst>
                                        </p:cTn>
                                        <p:tgtEl>
                                          <p:spTgt spid="1102"/>
                                        </p:tgtEl>
                                      </p:cBhvr>
                                      <p:to x="100000" y="80000"/>
                                    </p:animScale>
                                    <p:animScale>
                                      <p:cBhvr>
                                        <p:cTn id="880" dur="166" decel="50000">
                                          <p:stCondLst>
                                            <p:cond delay="1338"/>
                                          </p:stCondLst>
                                        </p:cTn>
                                        <p:tgtEl>
                                          <p:spTgt spid="1102"/>
                                        </p:tgtEl>
                                      </p:cBhvr>
                                      <p:to x="100000" y="100000"/>
                                    </p:animScale>
                                    <p:animScale>
                                      <p:cBhvr>
                                        <p:cTn id="881" dur="26">
                                          <p:stCondLst>
                                            <p:cond delay="1642"/>
                                          </p:stCondLst>
                                        </p:cTn>
                                        <p:tgtEl>
                                          <p:spTgt spid="1102"/>
                                        </p:tgtEl>
                                      </p:cBhvr>
                                      <p:to x="100000" y="90000"/>
                                    </p:animScale>
                                    <p:animScale>
                                      <p:cBhvr>
                                        <p:cTn id="882" dur="166" decel="50000">
                                          <p:stCondLst>
                                            <p:cond delay="1668"/>
                                          </p:stCondLst>
                                        </p:cTn>
                                        <p:tgtEl>
                                          <p:spTgt spid="1102"/>
                                        </p:tgtEl>
                                      </p:cBhvr>
                                      <p:to x="100000" y="100000"/>
                                    </p:animScale>
                                    <p:animScale>
                                      <p:cBhvr>
                                        <p:cTn id="883" dur="26">
                                          <p:stCondLst>
                                            <p:cond delay="1808"/>
                                          </p:stCondLst>
                                        </p:cTn>
                                        <p:tgtEl>
                                          <p:spTgt spid="1102"/>
                                        </p:tgtEl>
                                      </p:cBhvr>
                                      <p:to x="100000" y="95000"/>
                                    </p:animScale>
                                    <p:animScale>
                                      <p:cBhvr>
                                        <p:cTn id="884" dur="166" decel="50000">
                                          <p:stCondLst>
                                            <p:cond delay="1834"/>
                                          </p:stCondLst>
                                        </p:cTn>
                                        <p:tgtEl>
                                          <p:spTgt spid="1102"/>
                                        </p:tgtEl>
                                      </p:cBhvr>
                                      <p:to x="100000" y="100000"/>
                                    </p:animScale>
                                  </p:childTnLst>
                                </p:cTn>
                              </p:par>
                              <p:par>
                                <p:cTn id="885" presetID="26" presetClass="entr" presetSubtype="0" fill="hold" grpId="0" nodeType="withEffect">
                                  <p:stCondLst>
                                    <p:cond delay="0"/>
                                  </p:stCondLst>
                                  <p:childTnLst>
                                    <p:set>
                                      <p:cBhvr>
                                        <p:cTn id="886" dur="1" fill="hold">
                                          <p:stCondLst>
                                            <p:cond delay="0"/>
                                          </p:stCondLst>
                                        </p:cTn>
                                        <p:tgtEl>
                                          <p:spTgt spid="1103"/>
                                        </p:tgtEl>
                                        <p:attrNameLst>
                                          <p:attrName>style.visibility</p:attrName>
                                        </p:attrNameLst>
                                      </p:cBhvr>
                                      <p:to>
                                        <p:strVal val="visible"/>
                                      </p:to>
                                    </p:set>
                                    <p:animEffect transition="in" filter="wipe(down)">
                                      <p:cBhvr>
                                        <p:cTn id="887" dur="580">
                                          <p:stCondLst>
                                            <p:cond delay="0"/>
                                          </p:stCondLst>
                                        </p:cTn>
                                        <p:tgtEl>
                                          <p:spTgt spid="1103"/>
                                        </p:tgtEl>
                                      </p:cBhvr>
                                    </p:animEffect>
                                    <p:anim calcmode="lin" valueType="num">
                                      <p:cBhvr>
                                        <p:cTn id="888" dur="1822" tmFilter="0,0; 0.14,0.36; 0.43,0.73; 0.71,0.91; 1.0,1.0">
                                          <p:stCondLst>
                                            <p:cond delay="0"/>
                                          </p:stCondLst>
                                        </p:cTn>
                                        <p:tgtEl>
                                          <p:spTgt spid="1103"/>
                                        </p:tgtEl>
                                        <p:attrNameLst>
                                          <p:attrName>ppt_x</p:attrName>
                                        </p:attrNameLst>
                                      </p:cBhvr>
                                      <p:tavLst>
                                        <p:tav tm="0">
                                          <p:val>
                                            <p:strVal val="#ppt_x-0.25"/>
                                          </p:val>
                                        </p:tav>
                                        <p:tav tm="100000">
                                          <p:val>
                                            <p:strVal val="#ppt_x"/>
                                          </p:val>
                                        </p:tav>
                                      </p:tavLst>
                                    </p:anim>
                                    <p:anim calcmode="lin" valueType="num">
                                      <p:cBhvr>
                                        <p:cTn id="889" dur="664" tmFilter="0.0,0.0; 0.25,0.07; 0.50,0.2; 0.75,0.467; 1.0,1.0">
                                          <p:stCondLst>
                                            <p:cond delay="0"/>
                                          </p:stCondLst>
                                        </p:cTn>
                                        <p:tgtEl>
                                          <p:spTgt spid="1103"/>
                                        </p:tgtEl>
                                        <p:attrNameLst>
                                          <p:attrName>ppt_y</p:attrName>
                                        </p:attrNameLst>
                                      </p:cBhvr>
                                      <p:tavLst>
                                        <p:tav tm="0" fmla="#ppt_y-sin(pi*$)/3">
                                          <p:val>
                                            <p:fltVal val="0.5"/>
                                          </p:val>
                                        </p:tav>
                                        <p:tav tm="100000">
                                          <p:val>
                                            <p:fltVal val="1"/>
                                          </p:val>
                                        </p:tav>
                                      </p:tavLst>
                                    </p:anim>
                                    <p:anim calcmode="lin" valueType="num">
                                      <p:cBhvr>
                                        <p:cTn id="890" dur="664" tmFilter="0, 0; 0.125,0.2665; 0.25,0.4; 0.375,0.465; 0.5,0.5;  0.625,0.535; 0.75,0.6; 0.875,0.7335; 1,1">
                                          <p:stCondLst>
                                            <p:cond delay="664"/>
                                          </p:stCondLst>
                                        </p:cTn>
                                        <p:tgtEl>
                                          <p:spTgt spid="1103"/>
                                        </p:tgtEl>
                                        <p:attrNameLst>
                                          <p:attrName>ppt_y</p:attrName>
                                        </p:attrNameLst>
                                      </p:cBhvr>
                                      <p:tavLst>
                                        <p:tav tm="0" fmla="#ppt_y-sin(pi*$)/9">
                                          <p:val>
                                            <p:fltVal val="0"/>
                                          </p:val>
                                        </p:tav>
                                        <p:tav tm="100000">
                                          <p:val>
                                            <p:fltVal val="1"/>
                                          </p:val>
                                        </p:tav>
                                      </p:tavLst>
                                    </p:anim>
                                    <p:anim calcmode="lin" valueType="num">
                                      <p:cBhvr>
                                        <p:cTn id="891" dur="332" tmFilter="0, 0; 0.125,0.2665; 0.25,0.4; 0.375,0.465; 0.5,0.5;  0.625,0.535; 0.75,0.6; 0.875,0.7335; 1,1">
                                          <p:stCondLst>
                                            <p:cond delay="1324"/>
                                          </p:stCondLst>
                                        </p:cTn>
                                        <p:tgtEl>
                                          <p:spTgt spid="1103"/>
                                        </p:tgtEl>
                                        <p:attrNameLst>
                                          <p:attrName>ppt_y</p:attrName>
                                        </p:attrNameLst>
                                      </p:cBhvr>
                                      <p:tavLst>
                                        <p:tav tm="0" fmla="#ppt_y-sin(pi*$)/27">
                                          <p:val>
                                            <p:fltVal val="0"/>
                                          </p:val>
                                        </p:tav>
                                        <p:tav tm="100000">
                                          <p:val>
                                            <p:fltVal val="1"/>
                                          </p:val>
                                        </p:tav>
                                      </p:tavLst>
                                    </p:anim>
                                    <p:anim calcmode="lin" valueType="num">
                                      <p:cBhvr>
                                        <p:cTn id="892" dur="164" tmFilter="0, 0; 0.125,0.2665; 0.25,0.4; 0.375,0.465; 0.5,0.5;  0.625,0.535; 0.75,0.6; 0.875,0.7335; 1,1">
                                          <p:stCondLst>
                                            <p:cond delay="1656"/>
                                          </p:stCondLst>
                                        </p:cTn>
                                        <p:tgtEl>
                                          <p:spTgt spid="1103"/>
                                        </p:tgtEl>
                                        <p:attrNameLst>
                                          <p:attrName>ppt_y</p:attrName>
                                        </p:attrNameLst>
                                      </p:cBhvr>
                                      <p:tavLst>
                                        <p:tav tm="0" fmla="#ppt_y-sin(pi*$)/81">
                                          <p:val>
                                            <p:fltVal val="0"/>
                                          </p:val>
                                        </p:tav>
                                        <p:tav tm="100000">
                                          <p:val>
                                            <p:fltVal val="1"/>
                                          </p:val>
                                        </p:tav>
                                      </p:tavLst>
                                    </p:anim>
                                    <p:animScale>
                                      <p:cBhvr>
                                        <p:cTn id="893" dur="26">
                                          <p:stCondLst>
                                            <p:cond delay="650"/>
                                          </p:stCondLst>
                                        </p:cTn>
                                        <p:tgtEl>
                                          <p:spTgt spid="1103"/>
                                        </p:tgtEl>
                                      </p:cBhvr>
                                      <p:to x="100000" y="60000"/>
                                    </p:animScale>
                                    <p:animScale>
                                      <p:cBhvr>
                                        <p:cTn id="894" dur="166" decel="50000">
                                          <p:stCondLst>
                                            <p:cond delay="676"/>
                                          </p:stCondLst>
                                        </p:cTn>
                                        <p:tgtEl>
                                          <p:spTgt spid="1103"/>
                                        </p:tgtEl>
                                      </p:cBhvr>
                                      <p:to x="100000" y="100000"/>
                                    </p:animScale>
                                    <p:animScale>
                                      <p:cBhvr>
                                        <p:cTn id="895" dur="26">
                                          <p:stCondLst>
                                            <p:cond delay="1312"/>
                                          </p:stCondLst>
                                        </p:cTn>
                                        <p:tgtEl>
                                          <p:spTgt spid="1103"/>
                                        </p:tgtEl>
                                      </p:cBhvr>
                                      <p:to x="100000" y="80000"/>
                                    </p:animScale>
                                    <p:animScale>
                                      <p:cBhvr>
                                        <p:cTn id="896" dur="166" decel="50000">
                                          <p:stCondLst>
                                            <p:cond delay="1338"/>
                                          </p:stCondLst>
                                        </p:cTn>
                                        <p:tgtEl>
                                          <p:spTgt spid="1103"/>
                                        </p:tgtEl>
                                      </p:cBhvr>
                                      <p:to x="100000" y="100000"/>
                                    </p:animScale>
                                    <p:animScale>
                                      <p:cBhvr>
                                        <p:cTn id="897" dur="26">
                                          <p:stCondLst>
                                            <p:cond delay="1642"/>
                                          </p:stCondLst>
                                        </p:cTn>
                                        <p:tgtEl>
                                          <p:spTgt spid="1103"/>
                                        </p:tgtEl>
                                      </p:cBhvr>
                                      <p:to x="100000" y="90000"/>
                                    </p:animScale>
                                    <p:animScale>
                                      <p:cBhvr>
                                        <p:cTn id="898" dur="166" decel="50000">
                                          <p:stCondLst>
                                            <p:cond delay="1668"/>
                                          </p:stCondLst>
                                        </p:cTn>
                                        <p:tgtEl>
                                          <p:spTgt spid="1103"/>
                                        </p:tgtEl>
                                      </p:cBhvr>
                                      <p:to x="100000" y="100000"/>
                                    </p:animScale>
                                    <p:animScale>
                                      <p:cBhvr>
                                        <p:cTn id="899" dur="26">
                                          <p:stCondLst>
                                            <p:cond delay="1808"/>
                                          </p:stCondLst>
                                        </p:cTn>
                                        <p:tgtEl>
                                          <p:spTgt spid="1103"/>
                                        </p:tgtEl>
                                      </p:cBhvr>
                                      <p:to x="100000" y="95000"/>
                                    </p:animScale>
                                    <p:animScale>
                                      <p:cBhvr>
                                        <p:cTn id="900" dur="166" decel="50000">
                                          <p:stCondLst>
                                            <p:cond delay="1834"/>
                                          </p:stCondLst>
                                        </p:cTn>
                                        <p:tgtEl>
                                          <p:spTgt spid="1103"/>
                                        </p:tgtEl>
                                      </p:cBhvr>
                                      <p:to x="100000" y="100000"/>
                                    </p:animScale>
                                  </p:childTnLst>
                                </p:cTn>
                              </p:par>
                              <p:par>
                                <p:cTn id="901" presetID="26" presetClass="entr" presetSubtype="0" fill="hold" grpId="0" nodeType="withEffect">
                                  <p:stCondLst>
                                    <p:cond delay="0"/>
                                  </p:stCondLst>
                                  <p:childTnLst>
                                    <p:set>
                                      <p:cBhvr>
                                        <p:cTn id="902" dur="1" fill="hold">
                                          <p:stCondLst>
                                            <p:cond delay="0"/>
                                          </p:stCondLst>
                                        </p:cTn>
                                        <p:tgtEl>
                                          <p:spTgt spid="1104"/>
                                        </p:tgtEl>
                                        <p:attrNameLst>
                                          <p:attrName>style.visibility</p:attrName>
                                        </p:attrNameLst>
                                      </p:cBhvr>
                                      <p:to>
                                        <p:strVal val="visible"/>
                                      </p:to>
                                    </p:set>
                                    <p:animEffect transition="in" filter="wipe(down)">
                                      <p:cBhvr>
                                        <p:cTn id="903" dur="580">
                                          <p:stCondLst>
                                            <p:cond delay="0"/>
                                          </p:stCondLst>
                                        </p:cTn>
                                        <p:tgtEl>
                                          <p:spTgt spid="1104"/>
                                        </p:tgtEl>
                                      </p:cBhvr>
                                    </p:animEffect>
                                    <p:anim calcmode="lin" valueType="num">
                                      <p:cBhvr>
                                        <p:cTn id="904" dur="1822" tmFilter="0,0; 0.14,0.36; 0.43,0.73; 0.71,0.91; 1.0,1.0">
                                          <p:stCondLst>
                                            <p:cond delay="0"/>
                                          </p:stCondLst>
                                        </p:cTn>
                                        <p:tgtEl>
                                          <p:spTgt spid="1104"/>
                                        </p:tgtEl>
                                        <p:attrNameLst>
                                          <p:attrName>ppt_x</p:attrName>
                                        </p:attrNameLst>
                                      </p:cBhvr>
                                      <p:tavLst>
                                        <p:tav tm="0">
                                          <p:val>
                                            <p:strVal val="#ppt_x-0.25"/>
                                          </p:val>
                                        </p:tav>
                                        <p:tav tm="100000">
                                          <p:val>
                                            <p:strVal val="#ppt_x"/>
                                          </p:val>
                                        </p:tav>
                                      </p:tavLst>
                                    </p:anim>
                                    <p:anim calcmode="lin" valueType="num">
                                      <p:cBhvr>
                                        <p:cTn id="905" dur="664" tmFilter="0.0,0.0; 0.25,0.07; 0.50,0.2; 0.75,0.467; 1.0,1.0">
                                          <p:stCondLst>
                                            <p:cond delay="0"/>
                                          </p:stCondLst>
                                        </p:cTn>
                                        <p:tgtEl>
                                          <p:spTgt spid="1104"/>
                                        </p:tgtEl>
                                        <p:attrNameLst>
                                          <p:attrName>ppt_y</p:attrName>
                                        </p:attrNameLst>
                                      </p:cBhvr>
                                      <p:tavLst>
                                        <p:tav tm="0" fmla="#ppt_y-sin(pi*$)/3">
                                          <p:val>
                                            <p:fltVal val="0.5"/>
                                          </p:val>
                                        </p:tav>
                                        <p:tav tm="100000">
                                          <p:val>
                                            <p:fltVal val="1"/>
                                          </p:val>
                                        </p:tav>
                                      </p:tavLst>
                                    </p:anim>
                                    <p:anim calcmode="lin" valueType="num">
                                      <p:cBhvr>
                                        <p:cTn id="906" dur="664" tmFilter="0, 0; 0.125,0.2665; 0.25,0.4; 0.375,0.465; 0.5,0.5;  0.625,0.535; 0.75,0.6; 0.875,0.7335; 1,1">
                                          <p:stCondLst>
                                            <p:cond delay="664"/>
                                          </p:stCondLst>
                                        </p:cTn>
                                        <p:tgtEl>
                                          <p:spTgt spid="1104"/>
                                        </p:tgtEl>
                                        <p:attrNameLst>
                                          <p:attrName>ppt_y</p:attrName>
                                        </p:attrNameLst>
                                      </p:cBhvr>
                                      <p:tavLst>
                                        <p:tav tm="0" fmla="#ppt_y-sin(pi*$)/9">
                                          <p:val>
                                            <p:fltVal val="0"/>
                                          </p:val>
                                        </p:tav>
                                        <p:tav tm="100000">
                                          <p:val>
                                            <p:fltVal val="1"/>
                                          </p:val>
                                        </p:tav>
                                      </p:tavLst>
                                    </p:anim>
                                    <p:anim calcmode="lin" valueType="num">
                                      <p:cBhvr>
                                        <p:cTn id="907" dur="332" tmFilter="0, 0; 0.125,0.2665; 0.25,0.4; 0.375,0.465; 0.5,0.5;  0.625,0.535; 0.75,0.6; 0.875,0.7335; 1,1">
                                          <p:stCondLst>
                                            <p:cond delay="1324"/>
                                          </p:stCondLst>
                                        </p:cTn>
                                        <p:tgtEl>
                                          <p:spTgt spid="1104"/>
                                        </p:tgtEl>
                                        <p:attrNameLst>
                                          <p:attrName>ppt_y</p:attrName>
                                        </p:attrNameLst>
                                      </p:cBhvr>
                                      <p:tavLst>
                                        <p:tav tm="0" fmla="#ppt_y-sin(pi*$)/27">
                                          <p:val>
                                            <p:fltVal val="0"/>
                                          </p:val>
                                        </p:tav>
                                        <p:tav tm="100000">
                                          <p:val>
                                            <p:fltVal val="1"/>
                                          </p:val>
                                        </p:tav>
                                      </p:tavLst>
                                    </p:anim>
                                    <p:anim calcmode="lin" valueType="num">
                                      <p:cBhvr>
                                        <p:cTn id="908" dur="164" tmFilter="0, 0; 0.125,0.2665; 0.25,0.4; 0.375,0.465; 0.5,0.5;  0.625,0.535; 0.75,0.6; 0.875,0.7335; 1,1">
                                          <p:stCondLst>
                                            <p:cond delay="1656"/>
                                          </p:stCondLst>
                                        </p:cTn>
                                        <p:tgtEl>
                                          <p:spTgt spid="1104"/>
                                        </p:tgtEl>
                                        <p:attrNameLst>
                                          <p:attrName>ppt_y</p:attrName>
                                        </p:attrNameLst>
                                      </p:cBhvr>
                                      <p:tavLst>
                                        <p:tav tm="0" fmla="#ppt_y-sin(pi*$)/81">
                                          <p:val>
                                            <p:fltVal val="0"/>
                                          </p:val>
                                        </p:tav>
                                        <p:tav tm="100000">
                                          <p:val>
                                            <p:fltVal val="1"/>
                                          </p:val>
                                        </p:tav>
                                      </p:tavLst>
                                    </p:anim>
                                    <p:animScale>
                                      <p:cBhvr>
                                        <p:cTn id="909" dur="26">
                                          <p:stCondLst>
                                            <p:cond delay="650"/>
                                          </p:stCondLst>
                                        </p:cTn>
                                        <p:tgtEl>
                                          <p:spTgt spid="1104"/>
                                        </p:tgtEl>
                                      </p:cBhvr>
                                      <p:to x="100000" y="60000"/>
                                    </p:animScale>
                                    <p:animScale>
                                      <p:cBhvr>
                                        <p:cTn id="910" dur="166" decel="50000">
                                          <p:stCondLst>
                                            <p:cond delay="676"/>
                                          </p:stCondLst>
                                        </p:cTn>
                                        <p:tgtEl>
                                          <p:spTgt spid="1104"/>
                                        </p:tgtEl>
                                      </p:cBhvr>
                                      <p:to x="100000" y="100000"/>
                                    </p:animScale>
                                    <p:animScale>
                                      <p:cBhvr>
                                        <p:cTn id="911" dur="26">
                                          <p:stCondLst>
                                            <p:cond delay="1312"/>
                                          </p:stCondLst>
                                        </p:cTn>
                                        <p:tgtEl>
                                          <p:spTgt spid="1104"/>
                                        </p:tgtEl>
                                      </p:cBhvr>
                                      <p:to x="100000" y="80000"/>
                                    </p:animScale>
                                    <p:animScale>
                                      <p:cBhvr>
                                        <p:cTn id="912" dur="166" decel="50000">
                                          <p:stCondLst>
                                            <p:cond delay="1338"/>
                                          </p:stCondLst>
                                        </p:cTn>
                                        <p:tgtEl>
                                          <p:spTgt spid="1104"/>
                                        </p:tgtEl>
                                      </p:cBhvr>
                                      <p:to x="100000" y="100000"/>
                                    </p:animScale>
                                    <p:animScale>
                                      <p:cBhvr>
                                        <p:cTn id="913" dur="26">
                                          <p:stCondLst>
                                            <p:cond delay="1642"/>
                                          </p:stCondLst>
                                        </p:cTn>
                                        <p:tgtEl>
                                          <p:spTgt spid="1104"/>
                                        </p:tgtEl>
                                      </p:cBhvr>
                                      <p:to x="100000" y="90000"/>
                                    </p:animScale>
                                    <p:animScale>
                                      <p:cBhvr>
                                        <p:cTn id="914" dur="166" decel="50000">
                                          <p:stCondLst>
                                            <p:cond delay="1668"/>
                                          </p:stCondLst>
                                        </p:cTn>
                                        <p:tgtEl>
                                          <p:spTgt spid="1104"/>
                                        </p:tgtEl>
                                      </p:cBhvr>
                                      <p:to x="100000" y="100000"/>
                                    </p:animScale>
                                    <p:animScale>
                                      <p:cBhvr>
                                        <p:cTn id="915" dur="26">
                                          <p:stCondLst>
                                            <p:cond delay="1808"/>
                                          </p:stCondLst>
                                        </p:cTn>
                                        <p:tgtEl>
                                          <p:spTgt spid="1104"/>
                                        </p:tgtEl>
                                      </p:cBhvr>
                                      <p:to x="100000" y="95000"/>
                                    </p:animScale>
                                    <p:animScale>
                                      <p:cBhvr>
                                        <p:cTn id="916" dur="166" decel="50000">
                                          <p:stCondLst>
                                            <p:cond delay="1834"/>
                                          </p:stCondLst>
                                        </p:cTn>
                                        <p:tgtEl>
                                          <p:spTgt spid="1104"/>
                                        </p:tgtEl>
                                      </p:cBhvr>
                                      <p:to x="100000" y="100000"/>
                                    </p:animScale>
                                  </p:childTnLst>
                                </p:cTn>
                              </p:par>
                              <p:par>
                                <p:cTn id="917" presetID="26" presetClass="entr" presetSubtype="0" fill="hold" grpId="0" nodeType="withEffect">
                                  <p:stCondLst>
                                    <p:cond delay="0"/>
                                  </p:stCondLst>
                                  <p:childTnLst>
                                    <p:set>
                                      <p:cBhvr>
                                        <p:cTn id="918" dur="1" fill="hold">
                                          <p:stCondLst>
                                            <p:cond delay="0"/>
                                          </p:stCondLst>
                                        </p:cTn>
                                        <p:tgtEl>
                                          <p:spTgt spid="1105"/>
                                        </p:tgtEl>
                                        <p:attrNameLst>
                                          <p:attrName>style.visibility</p:attrName>
                                        </p:attrNameLst>
                                      </p:cBhvr>
                                      <p:to>
                                        <p:strVal val="visible"/>
                                      </p:to>
                                    </p:set>
                                    <p:animEffect transition="in" filter="wipe(down)">
                                      <p:cBhvr>
                                        <p:cTn id="919" dur="580">
                                          <p:stCondLst>
                                            <p:cond delay="0"/>
                                          </p:stCondLst>
                                        </p:cTn>
                                        <p:tgtEl>
                                          <p:spTgt spid="1105"/>
                                        </p:tgtEl>
                                      </p:cBhvr>
                                    </p:animEffect>
                                    <p:anim calcmode="lin" valueType="num">
                                      <p:cBhvr>
                                        <p:cTn id="920" dur="1822" tmFilter="0,0; 0.14,0.36; 0.43,0.73; 0.71,0.91; 1.0,1.0">
                                          <p:stCondLst>
                                            <p:cond delay="0"/>
                                          </p:stCondLst>
                                        </p:cTn>
                                        <p:tgtEl>
                                          <p:spTgt spid="1105"/>
                                        </p:tgtEl>
                                        <p:attrNameLst>
                                          <p:attrName>ppt_x</p:attrName>
                                        </p:attrNameLst>
                                      </p:cBhvr>
                                      <p:tavLst>
                                        <p:tav tm="0">
                                          <p:val>
                                            <p:strVal val="#ppt_x-0.25"/>
                                          </p:val>
                                        </p:tav>
                                        <p:tav tm="100000">
                                          <p:val>
                                            <p:strVal val="#ppt_x"/>
                                          </p:val>
                                        </p:tav>
                                      </p:tavLst>
                                    </p:anim>
                                    <p:anim calcmode="lin" valueType="num">
                                      <p:cBhvr>
                                        <p:cTn id="921" dur="664" tmFilter="0.0,0.0; 0.25,0.07; 0.50,0.2; 0.75,0.467; 1.0,1.0">
                                          <p:stCondLst>
                                            <p:cond delay="0"/>
                                          </p:stCondLst>
                                        </p:cTn>
                                        <p:tgtEl>
                                          <p:spTgt spid="1105"/>
                                        </p:tgtEl>
                                        <p:attrNameLst>
                                          <p:attrName>ppt_y</p:attrName>
                                        </p:attrNameLst>
                                      </p:cBhvr>
                                      <p:tavLst>
                                        <p:tav tm="0" fmla="#ppt_y-sin(pi*$)/3">
                                          <p:val>
                                            <p:fltVal val="0.5"/>
                                          </p:val>
                                        </p:tav>
                                        <p:tav tm="100000">
                                          <p:val>
                                            <p:fltVal val="1"/>
                                          </p:val>
                                        </p:tav>
                                      </p:tavLst>
                                    </p:anim>
                                    <p:anim calcmode="lin" valueType="num">
                                      <p:cBhvr>
                                        <p:cTn id="922" dur="664" tmFilter="0, 0; 0.125,0.2665; 0.25,0.4; 0.375,0.465; 0.5,0.5;  0.625,0.535; 0.75,0.6; 0.875,0.7335; 1,1">
                                          <p:stCondLst>
                                            <p:cond delay="664"/>
                                          </p:stCondLst>
                                        </p:cTn>
                                        <p:tgtEl>
                                          <p:spTgt spid="1105"/>
                                        </p:tgtEl>
                                        <p:attrNameLst>
                                          <p:attrName>ppt_y</p:attrName>
                                        </p:attrNameLst>
                                      </p:cBhvr>
                                      <p:tavLst>
                                        <p:tav tm="0" fmla="#ppt_y-sin(pi*$)/9">
                                          <p:val>
                                            <p:fltVal val="0"/>
                                          </p:val>
                                        </p:tav>
                                        <p:tav tm="100000">
                                          <p:val>
                                            <p:fltVal val="1"/>
                                          </p:val>
                                        </p:tav>
                                      </p:tavLst>
                                    </p:anim>
                                    <p:anim calcmode="lin" valueType="num">
                                      <p:cBhvr>
                                        <p:cTn id="923" dur="332" tmFilter="0, 0; 0.125,0.2665; 0.25,0.4; 0.375,0.465; 0.5,0.5;  0.625,0.535; 0.75,0.6; 0.875,0.7335; 1,1">
                                          <p:stCondLst>
                                            <p:cond delay="1324"/>
                                          </p:stCondLst>
                                        </p:cTn>
                                        <p:tgtEl>
                                          <p:spTgt spid="1105"/>
                                        </p:tgtEl>
                                        <p:attrNameLst>
                                          <p:attrName>ppt_y</p:attrName>
                                        </p:attrNameLst>
                                      </p:cBhvr>
                                      <p:tavLst>
                                        <p:tav tm="0" fmla="#ppt_y-sin(pi*$)/27">
                                          <p:val>
                                            <p:fltVal val="0"/>
                                          </p:val>
                                        </p:tav>
                                        <p:tav tm="100000">
                                          <p:val>
                                            <p:fltVal val="1"/>
                                          </p:val>
                                        </p:tav>
                                      </p:tavLst>
                                    </p:anim>
                                    <p:anim calcmode="lin" valueType="num">
                                      <p:cBhvr>
                                        <p:cTn id="924" dur="164" tmFilter="0, 0; 0.125,0.2665; 0.25,0.4; 0.375,0.465; 0.5,0.5;  0.625,0.535; 0.75,0.6; 0.875,0.7335; 1,1">
                                          <p:stCondLst>
                                            <p:cond delay="1656"/>
                                          </p:stCondLst>
                                        </p:cTn>
                                        <p:tgtEl>
                                          <p:spTgt spid="1105"/>
                                        </p:tgtEl>
                                        <p:attrNameLst>
                                          <p:attrName>ppt_y</p:attrName>
                                        </p:attrNameLst>
                                      </p:cBhvr>
                                      <p:tavLst>
                                        <p:tav tm="0" fmla="#ppt_y-sin(pi*$)/81">
                                          <p:val>
                                            <p:fltVal val="0"/>
                                          </p:val>
                                        </p:tav>
                                        <p:tav tm="100000">
                                          <p:val>
                                            <p:fltVal val="1"/>
                                          </p:val>
                                        </p:tav>
                                      </p:tavLst>
                                    </p:anim>
                                    <p:animScale>
                                      <p:cBhvr>
                                        <p:cTn id="925" dur="26">
                                          <p:stCondLst>
                                            <p:cond delay="650"/>
                                          </p:stCondLst>
                                        </p:cTn>
                                        <p:tgtEl>
                                          <p:spTgt spid="1105"/>
                                        </p:tgtEl>
                                      </p:cBhvr>
                                      <p:to x="100000" y="60000"/>
                                    </p:animScale>
                                    <p:animScale>
                                      <p:cBhvr>
                                        <p:cTn id="926" dur="166" decel="50000">
                                          <p:stCondLst>
                                            <p:cond delay="676"/>
                                          </p:stCondLst>
                                        </p:cTn>
                                        <p:tgtEl>
                                          <p:spTgt spid="1105"/>
                                        </p:tgtEl>
                                      </p:cBhvr>
                                      <p:to x="100000" y="100000"/>
                                    </p:animScale>
                                    <p:animScale>
                                      <p:cBhvr>
                                        <p:cTn id="927" dur="26">
                                          <p:stCondLst>
                                            <p:cond delay="1312"/>
                                          </p:stCondLst>
                                        </p:cTn>
                                        <p:tgtEl>
                                          <p:spTgt spid="1105"/>
                                        </p:tgtEl>
                                      </p:cBhvr>
                                      <p:to x="100000" y="80000"/>
                                    </p:animScale>
                                    <p:animScale>
                                      <p:cBhvr>
                                        <p:cTn id="928" dur="166" decel="50000">
                                          <p:stCondLst>
                                            <p:cond delay="1338"/>
                                          </p:stCondLst>
                                        </p:cTn>
                                        <p:tgtEl>
                                          <p:spTgt spid="1105"/>
                                        </p:tgtEl>
                                      </p:cBhvr>
                                      <p:to x="100000" y="100000"/>
                                    </p:animScale>
                                    <p:animScale>
                                      <p:cBhvr>
                                        <p:cTn id="929" dur="26">
                                          <p:stCondLst>
                                            <p:cond delay="1642"/>
                                          </p:stCondLst>
                                        </p:cTn>
                                        <p:tgtEl>
                                          <p:spTgt spid="1105"/>
                                        </p:tgtEl>
                                      </p:cBhvr>
                                      <p:to x="100000" y="90000"/>
                                    </p:animScale>
                                    <p:animScale>
                                      <p:cBhvr>
                                        <p:cTn id="930" dur="166" decel="50000">
                                          <p:stCondLst>
                                            <p:cond delay="1668"/>
                                          </p:stCondLst>
                                        </p:cTn>
                                        <p:tgtEl>
                                          <p:spTgt spid="1105"/>
                                        </p:tgtEl>
                                      </p:cBhvr>
                                      <p:to x="100000" y="100000"/>
                                    </p:animScale>
                                    <p:animScale>
                                      <p:cBhvr>
                                        <p:cTn id="931" dur="26">
                                          <p:stCondLst>
                                            <p:cond delay="1808"/>
                                          </p:stCondLst>
                                        </p:cTn>
                                        <p:tgtEl>
                                          <p:spTgt spid="1105"/>
                                        </p:tgtEl>
                                      </p:cBhvr>
                                      <p:to x="100000" y="95000"/>
                                    </p:animScale>
                                    <p:animScale>
                                      <p:cBhvr>
                                        <p:cTn id="932" dur="166" decel="50000">
                                          <p:stCondLst>
                                            <p:cond delay="1834"/>
                                          </p:stCondLst>
                                        </p:cTn>
                                        <p:tgtEl>
                                          <p:spTgt spid="1105"/>
                                        </p:tgtEl>
                                      </p:cBhvr>
                                      <p:to x="100000" y="100000"/>
                                    </p:animScale>
                                  </p:childTnLst>
                                </p:cTn>
                              </p:par>
                              <p:par>
                                <p:cTn id="933" presetID="26" presetClass="entr" presetSubtype="0" fill="hold" grpId="0" nodeType="withEffect">
                                  <p:stCondLst>
                                    <p:cond delay="0"/>
                                  </p:stCondLst>
                                  <p:childTnLst>
                                    <p:set>
                                      <p:cBhvr>
                                        <p:cTn id="934" dur="1" fill="hold">
                                          <p:stCondLst>
                                            <p:cond delay="0"/>
                                          </p:stCondLst>
                                        </p:cTn>
                                        <p:tgtEl>
                                          <p:spTgt spid="1106"/>
                                        </p:tgtEl>
                                        <p:attrNameLst>
                                          <p:attrName>style.visibility</p:attrName>
                                        </p:attrNameLst>
                                      </p:cBhvr>
                                      <p:to>
                                        <p:strVal val="visible"/>
                                      </p:to>
                                    </p:set>
                                    <p:animEffect transition="in" filter="wipe(down)">
                                      <p:cBhvr>
                                        <p:cTn id="935" dur="580">
                                          <p:stCondLst>
                                            <p:cond delay="0"/>
                                          </p:stCondLst>
                                        </p:cTn>
                                        <p:tgtEl>
                                          <p:spTgt spid="1106"/>
                                        </p:tgtEl>
                                      </p:cBhvr>
                                    </p:animEffect>
                                    <p:anim calcmode="lin" valueType="num">
                                      <p:cBhvr>
                                        <p:cTn id="936" dur="1822" tmFilter="0,0; 0.14,0.36; 0.43,0.73; 0.71,0.91; 1.0,1.0">
                                          <p:stCondLst>
                                            <p:cond delay="0"/>
                                          </p:stCondLst>
                                        </p:cTn>
                                        <p:tgtEl>
                                          <p:spTgt spid="1106"/>
                                        </p:tgtEl>
                                        <p:attrNameLst>
                                          <p:attrName>ppt_x</p:attrName>
                                        </p:attrNameLst>
                                      </p:cBhvr>
                                      <p:tavLst>
                                        <p:tav tm="0">
                                          <p:val>
                                            <p:strVal val="#ppt_x-0.25"/>
                                          </p:val>
                                        </p:tav>
                                        <p:tav tm="100000">
                                          <p:val>
                                            <p:strVal val="#ppt_x"/>
                                          </p:val>
                                        </p:tav>
                                      </p:tavLst>
                                    </p:anim>
                                    <p:anim calcmode="lin" valueType="num">
                                      <p:cBhvr>
                                        <p:cTn id="937" dur="664" tmFilter="0.0,0.0; 0.25,0.07; 0.50,0.2; 0.75,0.467; 1.0,1.0">
                                          <p:stCondLst>
                                            <p:cond delay="0"/>
                                          </p:stCondLst>
                                        </p:cTn>
                                        <p:tgtEl>
                                          <p:spTgt spid="1106"/>
                                        </p:tgtEl>
                                        <p:attrNameLst>
                                          <p:attrName>ppt_y</p:attrName>
                                        </p:attrNameLst>
                                      </p:cBhvr>
                                      <p:tavLst>
                                        <p:tav tm="0" fmla="#ppt_y-sin(pi*$)/3">
                                          <p:val>
                                            <p:fltVal val="0.5"/>
                                          </p:val>
                                        </p:tav>
                                        <p:tav tm="100000">
                                          <p:val>
                                            <p:fltVal val="1"/>
                                          </p:val>
                                        </p:tav>
                                      </p:tavLst>
                                    </p:anim>
                                    <p:anim calcmode="lin" valueType="num">
                                      <p:cBhvr>
                                        <p:cTn id="938" dur="664" tmFilter="0, 0; 0.125,0.2665; 0.25,0.4; 0.375,0.465; 0.5,0.5;  0.625,0.535; 0.75,0.6; 0.875,0.7335; 1,1">
                                          <p:stCondLst>
                                            <p:cond delay="664"/>
                                          </p:stCondLst>
                                        </p:cTn>
                                        <p:tgtEl>
                                          <p:spTgt spid="1106"/>
                                        </p:tgtEl>
                                        <p:attrNameLst>
                                          <p:attrName>ppt_y</p:attrName>
                                        </p:attrNameLst>
                                      </p:cBhvr>
                                      <p:tavLst>
                                        <p:tav tm="0" fmla="#ppt_y-sin(pi*$)/9">
                                          <p:val>
                                            <p:fltVal val="0"/>
                                          </p:val>
                                        </p:tav>
                                        <p:tav tm="100000">
                                          <p:val>
                                            <p:fltVal val="1"/>
                                          </p:val>
                                        </p:tav>
                                      </p:tavLst>
                                    </p:anim>
                                    <p:anim calcmode="lin" valueType="num">
                                      <p:cBhvr>
                                        <p:cTn id="939" dur="332" tmFilter="0, 0; 0.125,0.2665; 0.25,0.4; 0.375,0.465; 0.5,0.5;  0.625,0.535; 0.75,0.6; 0.875,0.7335; 1,1">
                                          <p:stCondLst>
                                            <p:cond delay="1324"/>
                                          </p:stCondLst>
                                        </p:cTn>
                                        <p:tgtEl>
                                          <p:spTgt spid="1106"/>
                                        </p:tgtEl>
                                        <p:attrNameLst>
                                          <p:attrName>ppt_y</p:attrName>
                                        </p:attrNameLst>
                                      </p:cBhvr>
                                      <p:tavLst>
                                        <p:tav tm="0" fmla="#ppt_y-sin(pi*$)/27">
                                          <p:val>
                                            <p:fltVal val="0"/>
                                          </p:val>
                                        </p:tav>
                                        <p:tav tm="100000">
                                          <p:val>
                                            <p:fltVal val="1"/>
                                          </p:val>
                                        </p:tav>
                                      </p:tavLst>
                                    </p:anim>
                                    <p:anim calcmode="lin" valueType="num">
                                      <p:cBhvr>
                                        <p:cTn id="940" dur="164" tmFilter="0, 0; 0.125,0.2665; 0.25,0.4; 0.375,0.465; 0.5,0.5;  0.625,0.535; 0.75,0.6; 0.875,0.7335; 1,1">
                                          <p:stCondLst>
                                            <p:cond delay="1656"/>
                                          </p:stCondLst>
                                        </p:cTn>
                                        <p:tgtEl>
                                          <p:spTgt spid="1106"/>
                                        </p:tgtEl>
                                        <p:attrNameLst>
                                          <p:attrName>ppt_y</p:attrName>
                                        </p:attrNameLst>
                                      </p:cBhvr>
                                      <p:tavLst>
                                        <p:tav tm="0" fmla="#ppt_y-sin(pi*$)/81">
                                          <p:val>
                                            <p:fltVal val="0"/>
                                          </p:val>
                                        </p:tav>
                                        <p:tav tm="100000">
                                          <p:val>
                                            <p:fltVal val="1"/>
                                          </p:val>
                                        </p:tav>
                                      </p:tavLst>
                                    </p:anim>
                                    <p:animScale>
                                      <p:cBhvr>
                                        <p:cTn id="941" dur="26">
                                          <p:stCondLst>
                                            <p:cond delay="650"/>
                                          </p:stCondLst>
                                        </p:cTn>
                                        <p:tgtEl>
                                          <p:spTgt spid="1106"/>
                                        </p:tgtEl>
                                      </p:cBhvr>
                                      <p:to x="100000" y="60000"/>
                                    </p:animScale>
                                    <p:animScale>
                                      <p:cBhvr>
                                        <p:cTn id="942" dur="166" decel="50000">
                                          <p:stCondLst>
                                            <p:cond delay="676"/>
                                          </p:stCondLst>
                                        </p:cTn>
                                        <p:tgtEl>
                                          <p:spTgt spid="1106"/>
                                        </p:tgtEl>
                                      </p:cBhvr>
                                      <p:to x="100000" y="100000"/>
                                    </p:animScale>
                                    <p:animScale>
                                      <p:cBhvr>
                                        <p:cTn id="943" dur="26">
                                          <p:stCondLst>
                                            <p:cond delay="1312"/>
                                          </p:stCondLst>
                                        </p:cTn>
                                        <p:tgtEl>
                                          <p:spTgt spid="1106"/>
                                        </p:tgtEl>
                                      </p:cBhvr>
                                      <p:to x="100000" y="80000"/>
                                    </p:animScale>
                                    <p:animScale>
                                      <p:cBhvr>
                                        <p:cTn id="944" dur="166" decel="50000">
                                          <p:stCondLst>
                                            <p:cond delay="1338"/>
                                          </p:stCondLst>
                                        </p:cTn>
                                        <p:tgtEl>
                                          <p:spTgt spid="1106"/>
                                        </p:tgtEl>
                                      </p:cBhvr>
                                      <p:to x="100000" y="100000"/>
                                    </p:animScale>
                                    <p:animScale>
                                      <p:cBhvr>
                                        <p:cTn id="945" dur="26">
                                          <p:stCondLst>
                                            <p:cond delay="1642"/>
                                          </p:stCondLst>
                                        </p:cTn>
                                        <p:tgtEl>
                                          <p:spTgt spid="1106"/>
                                        </p:tgtEl>
                                      </p:cBhvr>
                                      <p:to x="100000" y="90000"/>
                                    </p:animScale>
                                    <p:animScale>
                                      <p:cBhvr>
                                        <p:cTn id="946" dur="166" decel="50000">
                                          <p:stCondLst>
                                            <p:cond delay="1668"/>
                                          </p:stCondLst>
                                        </p:cTn>
                                        <p:tgtEl>
                                          <p:spTgt spid="1106"/>
                                        </p:tgtEl>
                                      </p:cBhvr>
                                      <p:to x="100000" y="100000"/>
                                    </p:animScale>
                                    <p:animScale>
                                      <p:cBhvr>
                                        <p:cTn id="947" dur="26">
                                          <p:stCondLst>
                                            <p:cond delay="1808"/>
                                          </p:stCondLst>
                                        </p:cTn>
                                        <p:tgtEl>
                                          <p:spTgt spid="1106"/>
                                        </p:tgtEl>
                                      </p:cBhvr>
                                      <p:to x="100000" y="95000"/>
                                    </p:animScale>
                                    <p:animScale>
                                      <p:cBhvr>
                                        <p:cTn id="948" dur="166" decel="50000">
                                          <p:stCondLst>
                                            <p:cond delay="1834"/>
                                          </p:stCondLst>
                                        </p:cTn>
                                        <p:tgtEl>
                                          <p:spTgt spid="110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1" grpId="0"/>
      <p:bldP spid="12" grpId="0"/>
      <p:bldP spid="13" grpId="0"/>
      <p:bldP spid="14" grpId="0"/>
      <p:bldP spid="16" grpId="0"/>
      <p:bldP spid="18" grpId="0"/>
      <p:bldP spid="19" grpId="0"/>
      <p:bldP spid="20" grpId="0"/>
      <p:bldP spid="22" grpId="0"/>
      <p:bldP spid="23" grpId="0"/>
      <p:bldP spid="24" grpId="0"/>
      <p:bldP spid="25" grpId="0"/>
      <p:bldP spid="26" grpId="0"/>
      <p:bldP spid="27" grpId="0"/>
      <p:bldP spid="28" grpId="0"/>
      <p:bldP spid="29" grpId="0"/>
      <p:bldP spid="30" grpId="0"/>
      <p:bldP spid="31" grpId="0"/>
      <p:bldP spid="1024" grpId="0"/>
      <p:bldP spid="1025" grpId="0"/>
      <p:bldP spid="1027" grpId="0"/>
      <p:bldP spid="1028" grpId="0"/>
      <p:bldP spid="1029" grpId="0"/>
      <p:bldP spid="1030" grpId="0"/>
      <p:bldP spid="1031" grpId="0"/>
      <p:bldP spid="1032" grpId="0"/>
      <p:bldP spid="1033" grpId="0"/>
      <p:bldP spid="1034" grpId="0"/>
      <p:bldP spid="1035" grpId="0"/>
      <p:bldP spid="1036" grpId="0"/>
      <p:bldP spid="1037" grpId="0"/>
      <p:bldP spid="1038" grpId="0"/>
      <p:bldP spid="1039" grpId="0"/>
      <p:bldP spid="1040" grpId="0"/>
      <p:bldP spid="1041" grpId="0"/>
      <p:bldP spid="1042" grpId="0"/>
      <p:bldP spid="1043" grpId="0"/>
      <p:bldP spid="1044" grpId="0"/>
      <p:bldP spid="1045" grpId="0"/>
      <p:bldP spid="1046" grpId="0"/>
      <p:bldP spid="1096" grpId="0"/>
      <p:bldP spid="1097" grpId="0"/>
      <p:bldP spid="1098" grpId="0"/>
      <p:bldP spid="1099" grpId="0"/>
      <p:bldP spid="1100" grpId="0"/>
      <p:bldP spid="1101" grpId="0"/>
      <p:bldP spid="1102" grpId="0"/>
      <p:bldP spid="1103" grpId="0"/>
      <p:bldP spid="1104" grpId="0"/>
      <p:bldP spid="1105" grpId="0"/>
      <p:bldP spid="110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877494"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P</a:t>
            </a:r>
            <a:r>
              <a:rPr lang="en-US" sz="3600" b="1" dirty="0">
                <a:solidFill>
                  <a:srgbClr val="610B38"/>
                </a:solidFill>
                <a:cs typeface="Times New Roman" pitchFamily="18" charset="0"/>
              </a:rPr>
              <a:t>rocess Model</a:t>
            </a:r>
          </a:p>
        </p:txBody>
      </p:sp>
      <p:sp>
        <p:nvSpPr>
          <p:cNvPr id="4" name="TextBox 3">
            <a:extLst>
              <a:ext uri="{FF2B5EF4-FFF2-40B4-BE49-F238E27FC236}">
                <a16:creationId xmlns:a16="http://schemas.microsoft.com/office/drawing/2014/main" id="{397B2788-43CC-5EFF-E182-CC0C8B97B478}"/>
              </a:ext>
            </a:extLst>
          </p:cNvPr>
          <p:cNvSpPr txBox="1"/>
          <p:nvPr/>
        </p:nvSpPr>
        <p:spPr>
          <a:xfrm>
            <a:off x="637674" y="646331"/>
            <a:ext cx="11066647" cy="5632311"/>
          </a:xfrm>
          <a:prstGeom prst="rect">
            <a:avLst/>
          </a:prstGeom>
          <a:noFill/>
        </p:spPr>
        <p:txBody>
          <a:bodyPr wrap="square">
            <a:spAutoFit/>
          </a:bodyPr>
          <a:lstStyle/>
          <a:p>
            <a:pPr algn="l"/>
            <a:r>
              <a:rPr lang="en-US" b="1" i="0" dirty="0">
                <a:effectLst/>
                <a:latin typeface="Nunito" pitchFamily="2" charset="0"/>
              </a:rPr>
              <a:t>What is a software process model?</a:t>
            </a:r>
          </a:p>
          <a:p>
            <a:pPr algn="l"/>
            <a:r>
              <a:rPr lang="en-US" b="0" i="0" dirty="0">
                <a:effectLst/>
                <a:latin typeface="Nunito" pitchFamily="2" charset="0"/>
              </a:rPr>
              <a:t>A software process model is an abstraction of the software development process. The models specify the stages and order of a process. </a:t>
            </a:r>
            <a:r>
              <a:rPr lang="en-US" dirty="0">
                <a:latin typeface="Nunito" pitchFamily="2" charset="0"/>
              </a:rPr>
              <a:t>It can also be defined as a simplified representation of a software process. </a:t>
            </a:r>
          </a:p>
          <a:p>
            <a:pPr algn="l"/>
            <a:endParaRPr lang="en-US" b="0" i="0" dirty="0">
              <a:effectLst/>
              <a:latin typeface="Nunito" pitchFamily="2" charset="0"/>
            </a:endParaRPr>
          </a:p>
          <a:p>
            <a:pPr algn="l"/>
            <a:r>
              <a:rPr lang="en-US" b="1" i="0" dirty="0">
                <a:effectLst/>
                <a:latin typeface="Nunito" pitchFamily="2" charset="0"/>
              </a:rPr>
              <a:t>A model will define the following:</a:t>
            </a:r>
            <a:endParaRPr lang="en-US" b="0" i="0" dirty="0">
              <a:effectLst/>
              <a:latin typeface="Nunito" pitchFamily="2" charset="0"/>
            </a:endParaRPr>
          </a:p>
          <a:p>
            <a:pPr marL="285750" indent="-285750" algn="l">
              <a:buFont typeface="Arial" panose="020B0604020202020204" pitchFamily="34" charset="0"/>
              <a:buChar char="•"/>
            </a:pPr>
            <a:r>
              <a:rPr lang="en-US" b="0" i="0" dirty="0">
                <a:effectLst/>
                <a:latin typeface="Nunito" pitchFamily="2" charset="0"/>
              </a:rPr>
              <a:t>The tasks to be performed</a:t>
            </a:r>
          </a:p>
          <a:p>
            <a:pPr marL="285750" indent="-285750" algn="l">
              <a:buFont typeface="Arial" panose="020B0604020202020204" pitchFamily="34" charset="0"/>
              <a:buChar char="•"/>
            </a:pPr>
            <a:r>
              <a:rPr lang="en-US" b="0" i="0" dirty="0">
                <a:effectLst/>
                <a:latin typeface="Nunito" pitchFamily="2" charset="0"/>
              </a:rPr>
              <a:t>The input and output of each task</a:t>
            </a:r>
          </a:p>
          <a:p>
            <a:pPr marL="285750" indent="-285750" algn="l">
              <a:buFont typeface="Arial" panose="020B0604020202020204" pitchFamily="34" charset="0"/>
              <a:buChar char="•"/>
            </a:pPr>
            <a:r>
              <a:rPr lang="en-US" b="0" i="0" dirty="0">
                <a:effectLst/>
                <a:latin typeface="Nunito" pitchFamily="2" charset="0"/>
              </a:rPr>
              <a:t>The pre and post-conditions for each task</a:t>
            </a:r>
          </a:p>
          <a:p>
            <a:pPr marL="285750" indent="-285750" algn="l">
              <a:buFont typeface="Arial" panose="020B0604020202020204" pitchFamily="34" charset="0"/>
              <a:buChar char="•"/>
            </a:pPr>
            <a:r>
              <a:rPr lang="en-US" b="0" i="0" dirty="0">
                <a:effectLst/>
                <a:latin typeface="Nunito" pitchFamily="2" charset="0"/>
              </a:rPr>
              <a:t>The flow and sequence of each task</a:t>
            </a:r>
          </a:p>
          <a:p>
            <a:pPr algn="l">
              <a:buFont typeface="Arial" panose="020B0604020202020204" pitchFamily="34" charset="0"/>
              <a:buChar char="•"/>
            </a:pPr>
            <a:endParaRPr lang="en-US" dirty="0">
              <a:latin typeface="Nunito" pitchFamily="2" charset="0"/>
            </a:endParaRPr>
          </a:p>
          <a:p>
            <a:pPr algn="l"/>
            <a:r>
              <a:rPr lang="en-US" b="0" i="0" dirty="0">
                <a:effectLst/>
                <a:latin typeface="Nunito" pitchFamily="2" charset="0"/>
              </a:rPr>
              <a:t>The goal of a software process model is to guide controlling and coordinating the tasks to achieve the end product and objectives as effectively as possible.</a:t>
            </a:r>
          </a:p>
          <a:p>
            <a:pPr algn="l">
              <a:buFont typeface="Arial" panose="020B0604020202020204" pitchFamily="34" charset="0"/>
              <a:buChar char="•"/>
            </a:pPr>
            <a:endParaRPr lang="en-US" dirty="0">
              <a:latin typeface="Nunito" pitchFamily="2" charset="0"/>
            </a:endParaRPr>
          </a:p>
          <a:p>
            <a:pPr algn="l" fontAlgn="base"/>
            <a:r>
              <a:rPr lang="en-US" b="1" dirty="0">
                <a:latin typeface="Nunito" pitchFamily="2" charset="0"/>
              </a:rPr>
              <a:t>Waterfall: </a:t>
            </a:r>
            <a:r>
              <a:rPr lang="en-US" dirty="0">
                <a:latin typeface="Nunito" pitchFamily="2" charset="0"/>
              </a:rPr>
              <a:t>a linear, sequential approach to software development, with distinct phases such as requirements gathering, design, implementation, testing, and maintenance.</a:t>
            </a:r>
          </a:p>
          <a:p>
            <a:pPr algn="l" fontAlgn="base"/>
            <a:r>
              <a:rPr lang="en-US" b="1" dirty="0">
                <a:latin typeface="Nunito" pitchFamily="2" charset="0"/>
              </a:rPr>
              <a:t>Agile: </a:t>
            </a:r>
            <a:r>
              <a:rPr lang="en-US" dirty="0">
                <a:latin typeface="Nunito" pitchFamily="2" charset="0"/>
              </a:rPr>
              <a:t>a flexible, iterative approach to software development, with an emphasis on rapid prototyping and continuous delivery. - Scrum: a popular Agile methodology that emphasizes teamwork, iterative development, and a flexible, adaptive approach to planning and management.</a:t>
            </a:r>
          </a:p>
          <a:p>
            <a:pPr algn="l" fontAlgn="base"/>
            <a:r>
              <a:rPr lang="en-US" b="1" dirty="0">
                <a:latin typeface="Nunito" pitchFamily="2" charset="0"/>
              </a:rPr>
              <a:t>DevOps: </a:t>
            </a:r>
            <a:r>
              <a:rPr lang="en-US" dirty="0">
                <a:latin typeface="Nunito" pitchFamily="2" charset="0"/>
              </a:rPr>
              <a:t>a set of practices that aims to improve collaboration and communication between development and operations teams, with an emphasis on automating the software delivery process</a:t>
            </a:r>
            <a:endParaRPr lang="en-US" b="0" i="0" dirty="0">
              <a:effectLst/>
              <a:latin typeface="Nunito" pitchFamily="2" charset="0"/>
            </a:endParaRPr>
          </a:p>
        </p:txBody>
      </p:sp>
      <p:sp>
        <p:nvSpPr>
          <p:cNvPr id="2" name="AutoShape 2" descr="Software Development Life Cycle SDLC">
            <a:extLst>
              <a:ext uri="{FF2B5EF4-FFF2-40B4-BE49-F238E27FC236}">
                <a16:creationId xmlns:a16="http://schemas.microsoft.com/office/drawing/2014/main" id="{AEE5BBDE-E909-0201-1DE9-32C06DD27C3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16245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8398490" cy="1200329"/>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a:t>
            </a:r>
            <a:r>
              <a:rPr lang="en-US" sz="3600" b="1" dirty="0">
                <a:solidFill>
                  <a:srgbClr val="610B38"/>
                </a:solidFill>
              </a:rPr>
              <a:t>Process Models</a:t>
            </a:r>
          </a:p>
          <a:p>
            <a:endParaRPr lang="en-US" sz="3600" dirty="0">
              <a:solidFill>
                <a:srgbClr val="FF0000"/>
              </a:solidFill>
            </a:endParaRPr>
          </a:p>
        </p:txBody>
      </p:sp>
      <p:sp>
        <p:nvSpPr>
          <p:cNvPr id="3" name="TextBox 2">
            <a:extLst>
              <a:ext uri="{FF2B5EF4-FFF2-40B4-BE49-F238E27FC236}">
                <a16:creationId xmlns:a16="http://schemas.microsoft.com/office/drawing/2014/main" id="{6C24C72E-2D40-145D-C47A-09487AF85647}"/>
              </a:ext>
            </a:extLst>
          </p:cNvPr>
          <p:cNvSpPr txBox="1"/>
          <p:nvPr/>
        </p:nvSpPr>
        <p:spPr>
          <a:xfrm>
            <a:off x="823762" y="1057424"/>
            <a:ext cx="10544476" cy="3416320"/>
          </a:xfrm>
          <a:prstGeom prst="rect">
            <a:avLst/>
          </a:prstGeom>
          <a:noFill/>
        </p:spPr>
        <p:txBody>
          <a:bodyPr wrap="square">
            <a:spAutoFit/>
          </a:bodyPr>
          <a:lstStyle/>
          <a:p>
            <a:pPr algn="l"/>
            <a:r>
              <a:rPr lang="en-US" b="0" i="0" dirty="0">
                <a:solidFill>
                  <a:srgbClr val="000000"/>
                </a:solidFill>
                <a:effectLst/>
                <a:latin typeface="Nunito" pitchFamily="2" charset="0"/>
              </a:rPr>
              <a:t>There are many kinds of process models for meeting different requirements. We refer to these as </a:t>
            </a:r>
            <a:r>
              <a:rPr lang="en-US" b="1" i="0" dirty="0">
                <a:solidFill>
                  <a:srgbClr val="000000"/>
                </a:solidFill>
                <a:effectLst/>
                <a:latin typeface="Nunito" pitchFamily="2" charset="0"/>
              </a:rPr>
              <a:t>SDLC models</a:t>
            </a:r>
            <a:r>
              <a:rPr lang="en-US" b="0" i="0" dirty="0">
                <a:solidFill>
                  <a:srgbClr val="000000"/>
                </a:solidFill>
                <a:effectLst/>
                <a:latin typeface="Nunito" pitchFamily="2" charset="0"/>
              </a:rPr>
              <a:t> (Software Development Life Cycle models). The most popular and important SDLC models are as follows:</a:t>
            </a:r>
          </a:p>
          <a:p>
            <a:pPr algn="l"/>
            <a:endParaRPr lang="en-US" b="0" i="0" dirty="0">
              <a:solidFill>
                <a:srgbClr val="000000"/>
              </a:solidFill>
              <a:effectLst/>
              <a:latin typeface="Nunito" pitchFamily="2" charset="0"/>
            </a:endParaRPr>
          </a:p>
          <a:p>
            <a:pPr marL="285750" indent="-285750" algn="l">
              <a:buFont typeface="Arial" panose="020B0604020202020204" pitchFamily="34" charset="0"/>
              <a:buChar char="•"/>
            </a:pPr>
            <a:r>
              <a:rPr lang="en-US" b="1" i="0" dirty="0">
                <a:solidFill>
                  <a:srgbClr val="000000"/>
                </a:solidFill>
                <a:effectLst/>
                <a:latin typeface="Nunito" pitchFamily="2" charset="0"/>
              </a:rPr>
              <a:t>Waterfall model</a:t>
            </a:r>
          </a:p>
          <a:p>
            <a:pPr marL="285750" indent="-285750" algn="l">
              <a:buFont typeface="Arial" panose="020B0604020202020204" pitchFamily="34" charset="0"/>
              <a:buChar char="•"/>
            </a:pPr>
            <a:r>
              <a:rPr lang="en-US" b="1" i="0" dirty="0">
                <a:solidFill>
                  <a:srgbClr val="000000"/>
                </a:solidFill>
                <a:effectLst/>
                <a:latin typeface="Nunito" pitchFamily="2" charset="0"/>
              </a:rPr>
              <a:t>V model</a:t>
            </a:r>
          </a:p>
          <a:p>
            <a:pPr marL="285750" indent="-285750" algn="l">
              <a:buFont typeface="Arial" panose="020B0604020202020204" pitchFamily="34" charset="0"/>
              <a:buChar char="•"/>
            </a:pPr>
            <a:r>
              <a:rPr lang="en-US" b="1" i="0" dirty="0">
                <a:solidFill>
                  <a:srgbClr val="000000"/>
                </a:solidFill>
                <a:effectLst/>
                <a:latin typeface="Nunito" pitchFamily="2" charset="0"/>
              </a:rPr>
              <a:t>Incremental model</a:t>
            </a:r>
          </a:p>
          <a:p>
            <a:pPr marL="285750" indent="-285750" algn="l">
              <a:buFont typeface="Arial" panose="020B0604020202020204" pitchFamily="34" charset="0"/>
              <a:buChar char="•"/>
            </a:pPr>
            <a:r>
              <a:rPr lang="en-US" b="1" i="0" dirty="0">
                <a:solidFill>
                  <a:srgbClr val="000000"/>
                </a:solidFill>
                <a:effectLst/>
                <a:latin typeface="Nunito" pitchFamily="2" charset="0"/>
              </a:rPr>
              <a:t>RAD model</a:t>
            </a:r>
          </a:p>
          <a:p>
            <a:pPr marL="285750" indent="-285750" algn="l">
              <a:buFont typeface="Arial" panose="020B0604020202020204" pitchFamily="34" charset="0"/>
              <a:buChar char="•"/>
            </a:pPr>
            <a:r>
              <a:rPr lang="en-US" b="1" i="0" dirty="0">
                <a:solidFill>
                  <a:srgbClr val="000000"/>
                </a:solidFill>
                <a:effectLst/>
                <a:latin typeface="Nunito" pitchFamily="2" charset="0"/>
              </a:rPr>
              <a:t>Agile model</a:t>
            </a:r>
          </a:p>
          <a:p>
            <a:pPr marL="285750" indent="-285750" algn="l">
              <a:buFont typeface="Arial" panose="020B0604020202020204" pitchFamily="34" charset="0"/>
              <a:buChar char="•"/>
            </a:pPr>
            <a:r>
              <a:rPr lang="en-US" b="1" i="0" dirty="0">
                <a:solidFill>
                  <a:srgbClr val="000000"/>
                </a:solidFill>
                <a:effectLst/>
                <a:latin typeface="Nunito" pitchFamily="2" charset="0"/>
              </a:rPr>
              <a:t>Iterative model</a:t>
            </a:r>
          </a:p>
          <a:p>
            <a:pPr marL="285750" indent="-285750" algn="l">
              <a:buFont typeface="Arial" panose="020B0604020202020204" pitchFamily="34" charset="0"/>
              <a:buChar char="•"/>
            </a:pPr>
            <a:r>
              <a:rPr lang="en-US" b="1" i="0" dirty="0">
                <a:solidFill>
                  <a:srgbClr val="000000"/>
                </a:solidFill>
                <a:effectLst/>
                <a:latin typeface="Nunito" pitchFamily="2" charset="0"/>
              </a:rPr>
              <a:t>Prototype model</a:t>
            </a:r>
          </a:p>
          <a:p>
            <a:pPr marL="285750" indent="-285750" algn="l">
              <a:buFont typeface="Arial" panose="020B0604020202020204" pitchFamily="34" charset="0"/>
              <a:buChar char="•"/>
            </a:pPr>
            <a:r>
              <a:rPr lang="en-US" b="1" i="0" dirty="0">
                <a:solidFill>
                  <a:srgbClr val="000000"/>
                </a:solidFill>
                <a:effectLst/>
                <a:latin typeface="Nunito" pitchFamily="2" charset="0"/>
              </a:rPr>
              <a:t>Spiral model</a:t>
            </a:r>
          </a:p>
        </p:txBody>
      </p:sp>
    </p:spTree>
    <p:extLst>
      <p:ext uri="{BB962C8B-B14F-4D97-AF65-F5344CB8AC3E}">
        <p14:creationId xmlns:p14="http://schemas.microsoft.com/office/powerpoint/2010/main" val="3343182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8058248"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a:t>
            </a:r>
            <a:r>
              <a:rPr lang="en-US" sz="3600" b="1" dirty="0">
                <a:solidFill>
                  <a:srgbClr val="610B38"/>
                </a:solidFill>
              </a:rPr>
              <a:t>Process Models</a:t>
            </a:r>
          </a:p>
        </p:txBody>
      </p:sp>
      <p:sp>
        <p:nvSpPr>
          <p:cNvPr id="3" name="TextBox 2">
            <a:extLst>
              <a:ext uri="{FF2B5EF4-FFF2-40B4-BE49-F238E27FC236}">
                <a16:creationId xmlns:a16="http://schemas.microsoft.com/office/drawing/2014/main" id="{65BD8F10-95E7-06FC-5196-0EDD3C280B25}"/>
              </a:ext>
            </a:extLst>
          </p:cNvPr>
          <p:cNvSpPr txBox="1"/>
          <p:nvPr/>
        </p:nvSpPr>
        <p:spPr>
          <a:xfrm>
            <a:off x="851836" y="985259"/>
            <a:ext cx="10554101" cy="5092869"/>
          </a:xfrm>
          <a:prstGeom prst="rect">
            <a:avLst/>
          </a:prstGeom>
          <a:noFill/>
        </p:spPr>
        <p:txBody>
          <a:bodyPr wrap="square">
            <a:spAutoFit/>
          </a:bodyPr>
          <a:lstStyle/>
          <a:p>
            <a:pPr algn="l"/>
            <a:r>
              <a:rPr lang="en-US" b="1" dirty="0">
                <a:latin typeface="Nunito" pitchFamily="2" charset="0"/>
              </a:rPr>
              <a:t>Which Model to select?</a:t>
            </a:r>
          </a:p>
          <a:p>
            <a:pPr algn="l"/>
            <a:r>
              <a:rPr lang="en-US" b="0" i="0" dirty="0">
                <a:effectLst/>
                <a:latin typeface="Nunito" pitchFamily="2" charset="0"/>
              </a:rPr>
              <a:t>Before selecting any model, there are a few questions that should be addressed other than looking into the differences in the approach of any model. These questions will not just help to find the model but will also play a role in finding the best according to your demands. These questions are:</a:t>
            </a:r>
          </a:p>
          <a:p>
            <a:pPr algn="l"/>
            <a:endParaRPr lang="en-US" b="0" i="0" dirty="0">
              <a:effectLst/>
              <a:latin typeface="Nunito" pitchFamily="2" charset="0"/>
            </a:endParaRPr>
          </a:p>
          <a:p>
            <a:r>
              <a:rPr lang="en-US" b="1" i="0" dirty="0">
                <a:effectLst/>
                <a:latin typeface="Nunito" pitchFamily="2" charset="0"/>
              </a:rPr>
              <a:t>What is the size of the project you are going to work on?</a:t>
            </a:r>
          </a:p>
          <a:p>
            <a:pPr marL="285750" indent="-285750" algn="l">
              <a:buFont typeface="Arial" panose="020B0604020202020204" pitchFamily="34" charset="0"/>
              <a:buChar char="•"/>
            </a:pPr>
            <a:r>
              <a:rPr lang="en-US" b="1" i="0" dirty="0">
                <a:effectLst/>
                <a:latin typeface="Nunito" pitchFamily="2" charset="0"/>
              </a:rPr>
              <a:t>Do you need a prototype?</a:t>
            </a:r>
          </a:p>
          <a:p>
            <a:pPr marL="285750" indent="-285750" algn="l">
              <a:buFont typeface="Arial" panose="020B0604020202020204" pitchFamily="34" charset="0"/>
              <a:buChar char="•"/>
            </a:pPr>
            <a:r>
              <a:rPr lang="en-US" b="1" i="0" dirty="0">
                <a:effectLst/>
                <a:latin typeface="Nunito" pitchFamily="2" charset="0"/>
              </a:rPr>
              <a:t>Are you using a packaged solution?</a:t>
            </a:r>
          </a:p>
          <a:p>
            <a:pPr marL="285750" indent="-285750" algn="l">
              <a:buFont typeface="Arial" panose="020B0604020202020204" pitchFamily="34" charset="0"/>
              <a:buChar char="•"/>
            </a:pPr>
            <a:r>
              <a:rPr lang="en-US" b="1" i="0" dirty="0">
                <a:effectLst/>
                <a:latin typeface="Nunito" pitchFamily="2" charset="0"/>
              </a:rPr>
              <a:t>How flexible is your team?</a:t>
            </a:r>
          </a:p>
          <a:p>
            <a:pPr marL="285750" indent="-285750" algn="l">
              <a:buFont typeface="Arial" panose="020B0604020202020204" pitchFamily="34" charset="0"/>
              <a:buChar char="•"/>
            </a:pPr>
            <a:r>
              <a:rPr lang="en-US" b="1" i="0" dirty="0">
                <a:effectLst/>
                <a:latin typeface="Nunito" pitchFamily="2" charset="0"/>
              </a:rPr>
              <a:t>How much will your customer participate in the process?</a:t>
            </a:r>
          </a:p>
          <a:p>
            <a:pPr marL="285750" indent="-285750" algn="l">
              <a:buFont typeface="Arial" panose="020B0604020202020204" pitchFamily="34" charset="0"/>
              <a:buChar char="•"/>
            </a:pPr>
            <a:r>
              <a:rPr lang="en-US" b="1" i="0" dirty="0">
                <a:effectLst/>
                <a:latin typeface="Nunito" pitchFamily="2" charset="0"/>
              </a:rPr>
              <a:t>Does your project manager have experience?</a:t>
            </a:r>
          </a:p>
          <a:p>
            <a:pPr marL="285750" indent="-285750" algn="l">
              <a:buFont typeface="Arial" panose="020B0604020202020204" pitchFamily="34" charset="0"/>
              <a:buChar char="•"/>
            </a:pPr>
            <a:r>
              <a:rPr lang="en-US" b="1" i="0" dirty="0">
                <a:effectLst/>
                <a:latin typeface="Nunito" pitchFamily="2" charset="0"/>
              </a:rPr>
              <a:t>Project complexity</a:t>
            </a:r>
          </a:p>
          <a:p>
            <a:pPr marL="285750" indent="-285750" algn="l">
              <a:buFont typeface="Arial" panose="020B0604020202020204" pitchFamily="34" charset="0"/>
              <a:buChar char="•"/>
            </a:pPr>
            <a:r>
              <a:rPr lang="en-US" b="1" i="0" dirty="0">
                <a:effectLst/>
                <a:latin typeface="Nunito" pitchFamily="2" charset="0"/>
              </a:rPr>
              <a:t>Customer Involvement</a:t>
            </a:r>
          </a:p>
          <a:p>
            <a:pPr marL="285750" indent="-285750" algn="l">
              <a:buFont typeface="Arial" panose="020B0604020202020204" pitchFamily="34" charset="0"/>
              <a:buChar char="•"/>
            </a:pPr>
            <a:r>
              <a:rPr lang="en-US" b="1" i="0" dirty="0">
                <a:effectLst/>
                <a:latin typeface="Nunito" pitchFamily="2" charset="0"/>
              </a:rPr>
              <a:t>Familiarity with technology</a:t>
            </a:r>
          </a:p>
          <a:p>
            <a:pPr marL="285750" indent="-285750">
              <a:buFont typeface="Arial" panose="020B0604020202020204" pitchFamily="34" charset="0"/>
              <a:buChar char="•"/>
            </a:pPr>
            <a:r>
              <a:rPr lang="en-US" b="1" i="0" dirty="0">
                <a:effectLst/>
                <a:latin typeface="Nunito" pitchFamily="2" charset="0"/>
              </a:rPr>
              <a:t>Cost of delay</a:t>
            </a:r>
          </a:p>
          <a:p>
            <a:endParaRPr lang="en-US" b="0" i="0" dirty="0">
              <a:effectLst/>
              <a:latin typeface="Nunito" pitchFamily="2" charset="0"/>
            </a:endParaRPr>
          </a:p>
          <a:p>
            <a:pPr algn="l"/>
            <a:r>
              <a:rPr lang="en-US" b="0" i="0" dirty="0">
                <a:effectLst/>
                <a:latin typeface="Nunito" pitchFamily="2" charset="0"/>
              </a:rPr>
              <a:t>Above mentioned important queries need to be answered before going any step ahead.</a:t>
            </a:r>
          </a:p>
          <a:p>
            <a:pPr marL="0" marR="0">
              <a:lnSpc>
                <a:spcPct val="107000"/>
              </a:lnSpc>
              <a:spcBef>
                <a:spcPts val="0"/>
              </a:spcBef>
              <a:spcAft>
                <a:spcPts val="800"/>
              </a:spcAft>
            </a:pPr>
            <a:endParaRPr lang="en-US" dirty="0">
              <a:latin typeface="Nunito" pitchFamily="2" charset="0"/>
            </a:endParaRPr>
          </a:p>
        </p:txBody>
      </p:sp>
    </p:spTree>
    <p:extLst>
      <p:ext uri="{BB962C8B-B14F-4D97-AF65-F5344CB8AC3E}">
        <p14:creationId xmlns:p14="http://schemas.microsoft.com/office/powerpoint/2010/main" val="3827913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45958"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3" name="TextBox 2">
            <a:extLst>
              <a:ext uri="{FF2B5EF4-FFF2-40B4-BE49-F238E27FC236}">
                <a16:creationId xmlns:a16="http://schemas.microsoft.com/office/drawing/2014/main" id="{81B61931-DD07-0AF7-55D1-88833AC70FC9}"/>
              </a:ext>
            </a:extLst>
          </p:cNvPr>
          <p:cNvSpPr txBox="1"/>
          <p:nvPr/>
        </p:nvSpPr>
        <p:spPr>
          <a:xfrm>
            <a:off x="851836" y="837722"/>
            <a:ext cx="10488327" cy="1200329"/>
          </a:xfrm>
          <a:prstGeom prst="rect">
            <a:avLst/>
          </a:prstGeom>
          <a:noFill/>
        </p:spPr>
        <p:txBody>
          <a:bodyPr wrap="square">
            <a:spAutoFit/>
          </a:bodyPr>
          <a:lstStyle/>
          <a:p>
            <a:pPr algn="l"/>
            <a:r>
              <a:rPr lang="en-US" b="1" i="0" dirty="0">
                <a:effectLst/>
                <a:latin typeface="Nunito" pitchFamily="2" charset="0"/>
              </a:rPr>
              <a:t>Waterfall Model</a:t>
            </a:r>
          </a:p>
          <a:p>
            <a:pPr algn="l"/>
            <a:r>
              <a:rPr lang="en-US" b="0" i="0" dirty="0">
                <a:effectLst/>
                <a:latin typeface="Nunito" pitchFamily="2" charset="0"/>
              </a:rPr>
              <a:t>The waterfall model is a </a:t>
            </a:r>
            <a:r>
              <a:rPr lang="en-US" b="1" i="0" dirty="0">
                <a:effectLst/>
                <a:latin typeface="Nunito" pitchFamily="2" charset="0"/>
              </a:rPr>
              <a:t>sequential, plan-driven process</a:t>
            </a:r>
            <a:r>
              <a:rPr lang="en-US" b="0" i="0" dirty="0">
                <a:effectLst/>
                <a:latin typeface="Nunito" pitchFamily="2" charset="0"/>
              </a:rPr>
              <a:t> where you must plan and schedule all your activities before starting the project. Each activity in the waterfall model is represented as a separate phase arranged in linear order.</a:t>
            </a:r>
          </a:p>
        </p:txBody>
      </p:sp>
      <p:pic>
        <p:nvPicPr>
          <p:cNvPr id="4" name="Picture 2" descr="JIRA Waterfall Model - Javatpoint">
            <a:extLst>
              <a:ext uri="{FF2B5EF4-FFF2-40B4-BE49-F238E27FC236}">
                <a16:creationId xmlns:a16="http://schemas.microsoft.com/office/drawing/2014/main" id="{9191E41C-56D6-D38E-8444-3DC4032867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3263" y="2406316"/>
            <a:ext cx="5703264" cy="366383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5E739A4-1B0C-4220-78A0-8DB97B93C46A}"/>
              </a:ext>
            </a:extLst>
          </p:cNvPr>
          <p:cNvSpPr txBox="1"/>
          <p:nvPr/>
        </p:nvSpPr>
        <p:spPr>
          <a:xfrm>
            <a:off x="851836" y="2406316"/>
            <a:ext cx="3229277" cy="2308324"/>
          </a:xfrm>
          <a:prstGeom prst="rect">
            <a:avLst/>
          </a:prstGeom>
          <a:noFill/>
        </p:spPr>
        <p:txBody>
          <a:bodyPr wrap="square">
            <a:spAutoFit/>
          </a:bodyPr>
          <a:lstStyle/>
          <a:p>
            <a:pPr algn="l"/>
            <a:r>
              <a:rPr lang="en-US" b="1" i="0" dirty="0">
                <a:effectLst/>
                <a:latin typeface="Nunito" pitchFamily="2" charset="0"/>
              </a:rPr>
              <a:t>It has the following phases:</a:t>
            </a:r>
          </a:p>
          <a:p>
            <a:pPr algn="l"/>
            <a:endParaRPr lang="en-US" b="1" i="0" dirty="0">
              <a:effectLst/>
              <a:latin typeface="Nunito" pitchFamily="2" charset="0"/>
            </a:endParaRPr>
          </a:p>
          <a:p>
            <a:pPr algn="l">
              <a:buFont typeface="Arial" panose="020B0604020202020204" pitchFamily="34" charset="0"/>
              <a:buChar char="•"/>
            </a:pPr>
            <a:r>
              <a:rPr lang="en-US" b="0" i="0" dirty="0">
                <a:effectLst/>
                <a:latin typeface="Nunito" pitchFamily="2" charset="0"/>
              </a:rPr>
              <a:t>Requirements</a:t>
            </a:r>
          </a:p>
          <a:p>
            <a:pPr algn="l">
              <a:buFont typeface="Arial" panose="020B0604020202020204" pitchFamily="34" charset="0"/>
              <a:buChar char="•"/>
            </a:pPr>
            <a:r>
              <a:rPr lang="en-US" b="0" i="0" dirty="0">
                <a:effectLst/>
                <a:latin typeface="Nunito" pitchFamily="2" charset="0"/>
              </a:rPr>
              <a:t>Design</a:t>
            </a:r>
          </a:p>
          <a:p>
            <a:pPr algn="l">
              <a:buFont typeface="Arial" panose="020B0604020202020204" pitchFamily="34" charset="0"/>
              <a:buChar char="•"/>
            </a:pPr>
            <a:r>
              <a:rPr lang="en-US" b="0" i="0" dirty="0">
                <a:effectLst/>
                <a:latin typeface="Nunito" pitchFamily="2" charset="0"/>
              </a:rPr>
              <a:t>Implementation</a:t>
            </a:r>
          </a:p>
          <a:p>
            <a:pPr algn="l">
              <a:buFont typeface="Arial" panose="020B0604020202020204" pitchFamily="34" charset="0"/>
              <a:buChar char="•"/>
            </a:pPr>
            <a:r>
              <a:rPr lang="en-US" b="0" i="0" dirty="0">
                <a:effectLst/>
                <a:latin typeface="Nunito" pitchFamily="2" charset="0"/>
              </a:rPr>
              <a:t>Testing</a:t>
            </a:r>
          </a:p>
          <a:p>
            <a:pPr algn="l">
              <a:buFont typeface="Arial" panose="020B0604020202020204" pitchFamily="34" charset="0"/>
              <a:buChar char="•"/>
            </a:pPr>
            <a:r>
              <a:rPr lang="en-US" b="0" i="0" dirty="0">
                <a:effectLst/>
                <a:latin typeface="Nunito" pitchFamily="2" charset="0"/>
              </a:rPr>
              <a:t>Deployment</a:t>
            </a:r>
          </a:p>
          <a:p>
            <a:pPr algn="l">
              <a:buFont typeface="Arial" panose="020B0604020202020204" pitchFamily="34" charset="0"/>
              <a:buChar char="•"/>
            </a:pPr>
            <a:r>
              <a:rPr lang="en-US" b="0" i="0" dirty="0">
                <a:effectLst/>
                <a:latin typeface="Nunito" pitchFamily="2" charset="0"/>
              </a:rPr>
              <a:t>Maintenance</a:t>
            </a:r>
            <a:endParaRPr lang="en-US" dirty="0"/>
          </a:p>
        </p:txBody>
      </p:sp>
    </p:spTree>
    <p:extLst>
      <p:ext uri="{BB962C8B-B14F-4D97-AF65-F5344CB8AC3E}">
        <p14:creationId xmlns:p14="http://schemas.microsoft.com/office/powerpoint/2010/main" val="14091367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dirty="0">
                <a:solidFill>
                  <a:srgbClr val="610B38"/>
                </a:solidFill>
              </a:rPr>
              <a:t>Process Models</a:t>
            </a:r>
          </a:p>
          <a:p>
            <a:endParaRPr lang="en-US" sz="3600" dirty="0">
              <a:solidFill>
                <a:srgbClr val="610B38"/>
              </a:solidFill>
            </a:endParaRPr>
          </a:p>
        </p:txBody>
      </p:sp>
      <p:sp>
        <p:nvSpPr>
          <p:cNvPr id="3" name="TextBox 2">
            <a:extLst>
              <a:ext uri="{FF2B5EF4-FFF2-40B4-BE49-F238E27FC236}">
                <a16:creationId xmlns:a16="http://schemas.microsoft.com/office/drawing/2014/main" id="{FD11F674-AB76-9F2E-96AF-C6F1F784E2C3}"/>
              </a:ext>
            </a:extLst>
          </p:cNvPr>
          <p:cNvSpPr txBox="1"/>
          <p:nvPr/>
        </p:nvSpPr>
        <p:spPr>
          <a:xfrm>
            <a:off x="691117" y="766624"/>
            <a:ext cx="11057860" cy="5500737"/>
          </a:xfrm>
          <a:prstGeom prst="rect">
            <a:avLst/>
          </a:prstGeom>
          <a:noFill/>
        </p:spPr>
        <p:txBody>
          <a:bodyPr wrap="square">
            <a:spAutoFit/>
          </a:bodyPr>
          <a:lstStyle/>
          <a:p>
            <a:r>
              <a:rPr lang="en-US" altLang="en-US" b="1" dirty="0">
                <a:latin typeface="Nunito" pitchFamily="2" charset="0"/>
              </a:rPr>
              <a:t>Waterfall Strengths</a:t>
            </a:r>
          </a:p>
          <a:p>
            <a:pPr marL="285750" indent="-285750">
              <a:buFont typeface="Arial" panose="020B0604020202020204" pitchFamily="34" charset="0"/>
              <a:buChar char="•"/>
            </a:pPr>
            <a:r>
              <a:rPr lang="en-US" altLang="en-US" dirty="0">
                <a:latin typeface="Nunito" pitchFamily="2" charset="0"/>
              </a:rPr>
              <a:t>Easy to understand, easy to use</a:t>
            </a:r>
          </a:p>
          <a:p>
            <a:pPr marL="285750" indent="-285750">
              <a:buFont typeface="Arial" panose="020B0604020202020204" pitchFamily="34" charset="0"/>
              <a:buChar char="•"/>
            </a:pPr>
            <a:r>
              <a:rPr lang="en-US" altLang="en-US" dirty="0">
                <a:latin typeface="Nunito" pitchFamily="2" charset="0"/>
              </a:rPr>
              <a:t>Provides structure to inexperienced staff</a:t>
            </a:r>
          </a:p>
          <a:p>
            <a:pPr marL="285750" indent="-285750">
              <a:buFont typeface="Arial" panose="020B0604020202020204" pitchFamily="34" charset="0"/>
              <a:buChar char="•"/>
            </a:pPr>
            <a:r>
              <a:rPr lang="en-US" altLang="en-US" dirty="0">
                <a:latin typeface="Nunito" pitchFamily="2" charset="0"/>
              </a:rPr>
              <a:t>Milestones are well-understood</a:t>
            </a:r>
          </a:p>
          <a:p>
            <a:pPr marL="285750" indent="-285750">
              <a:buFont typeface="Arial" panose="020B0604020202020204" pitchFamily="34" charset="0"/>
              <a:buChar char="•"/>
            </a:pPr>
            <a:r>
              <a:rPr lang="en-US" altLang="en-US" dirty="0">
                <a:latin typeface="Nunito" pitchFamily="2" charset="0"/>
              </a:rPr>
              <a:t>Sets requirements stability</a:t>
            </a:r>
          </a:p>
          <a:p>
            <a:pPr marL="285750" indent="-285750">
              <a:buFont typeface="Arial" panose="020B0604020202020204" pitchFamily="34" charset="0"/>
              <a:buChar char="•"/>
            </a:pPr>
            <a:r>
              <a:rPr lang="en-US" altLang="en-US" dirty="0">
                <a:latin typeface="Nunito" pitchFamily="2" charset="0"/>
              </a:rPr>
              <a:t>Good for management control (plan, staff, track)</a:t>
            </a:r>
          </a:p>
          <a:p>
            <a:pPr marL="285750" indent="-285750">
              <a:lnSpc>
                <a:spcPct val="90000"/>
              </a:lnSpc>
              <a:buFont typeface="Arial" panose="020B0604020202020204" pitchFamily="34" charset="0"/>
              <a:buChar char="•"/>
            </a:pPr>
            <a:r>
              <a:rPr lang="en-US" altLang="en-US" dirty="0">
                <a:latin typeface="Nunito" pitchFamily="2" charset="0"/>
              </a:rPr>
              <a:t>Works well when quality is more important than cost or schedule</a:t>
            </a:r>
          </a:p>
          <a:p>
            <a:pPr>
              <a:lnSpc>
                <a:spcPct val="90000"/>
              </a:lnSpc>
            </a:pPr>
            <a:endParaRPr lang="en-US" altLang="en-US" dirty="0">
              <a:latin typeface="Nunito" pitchFamily="2" charset="0"/>
            </a:endParaRPr>
          </a:p>
          <a:p>
            <a:pPr>
              <a:lnSpc>
                <a:spcPct val="90000"/>
              </a:lnSpc>
            </a:pPr>
            <a:r>
              <a:rPr lang="en-US" altLang="en-US" b="1" dirty="0">
                <a:latin typeface="Nunito" pitchFamily="2" charset="0"/>
              </a:rPr>
              <a:t>Waterfall Deficiencies</a:t>
            </a:r>
          </a:p>
          <a:p>
            <a:pPr marL="285750" indent="-285750">
              <a:lnSpc>
                <a:spcPct val="90000"/>
              </a:lnSpc>
              <a:buFont typeface="Arial" panose="020B0604020202020204" pitchFamily="34" charset="0"/>
              <a:buChar char="•"/>
            </a:pPr>
            <a:r>
              <a:rPr lang="en-US" altLang="en-US" dirty="0">
                <a:latin typeface="Nunito" pitchFamily="2" charset="0"/>
              </a:rPr>
              <a:t>All requirements must be known upfront</a:t>
            </a:r>
          </a:p>
          <a:p>
            <a:pPr marL="285750" indent="-285750">
              <a:lnSpc>
                <a:spcPct val="90000"/>
              </a:lnSpc>
              <a:buFont typeface="Arial" panose="020B0604020202020204" pitchFamily="34" charset="0"/>
              <a:buChar char="•"/>
            </a:pPr>
            <a:r>
              <a:rPr lang="en-US" altLang="en-US" dirty="0">
                <a:latin typeface="Nunito" pitchFamily="2" charset="0"/>
              </a:rPr>
              <a:t>Deliverables created for each phase are considered frozen – inhibits flexibility</a:t>
            </a:r>
          </a:p>
          <a:p>
            <a:pPr marL="285750" indent="-285750">
              <a:lnSpc>
                <a:spcPct val="90000"/>
              </a:lnSpc>
              <a:buFont typeface="Arial" panose="020B0604020202020204" pitchFamily="34" charset="0"/>
              <a:buChar char="•"/>
            </a:pPr>
            <a:r>
              <a:rPr lang="en-US" dirty="0">
                <a:latin typeface="Nunito" pitchFamily="2" charset="0"/>
              </a:rPr>
              <a:t>Not ideal for long, complex, or evolving projects where more flexibility is required</a:t>
            </a:r>
          </a:p>
          <a:p>
            <a:pPr marL="285750" indent="-285750">
              <a:lnSpc>
                <a:spcPct val="90000"/>
              </a:lnSpc>
              <a:buFont typeface="Arial" panose="020B0604020202020204" pitchFamily="34" charset="0"/>
              <a:buChar char="•"/>
            </a:pPr>
            <a:r>
              <a:rPr lang="en-US" altLang="en-US" dirty="0">
                <a:latin typeface="Nunito" pitchFamily="2" charset="0"/>
              </a:rPr>
              <a:t>Does not reflect the problem-solving nature of software development – iterations of phases</a:t>
            </a:r>
          </a:p>
          <a:p>
            <a:pPr marL="285750" indent="-285750">
              <a:lnSpc>
                <a:spcPct val="90000"/>
              </a:lnSpc>
              <a:buFont typeface="Arial" panose="020B0604020202020204" pitchFamily="34" charset="0"/>
              <a:buChar char="•"/>
            </a:pPr>
            <a:r>
              <a:rPr lang="en-US" altLang="en-US" dirty="0">
                <a:latin typeface="Nunito" pitchFamily="2" charset="0"/>
              </a:rPr>
              <a:t>Integration is one big bang at the end</a:t>
            </a:r>
          </a:p>
          <a:p>
            <a:pPr marL="285750" indent="-285750">
              <a:lnSpc>
                <a:spcPct val="90000"/>
              </a:lnSpc>
              <a:buFont typeface="Arial" panose="020B0604020202020204" pitchFamily="34" charset="0"/>
              <a:buChar char="•"/>
            </a:pPr>
            <a:r>
              <a:rPr lang="en-US" altLang="en-US" dirty="0">
                <a:latin typeface="Nunito" pitchFamily="2" charset="0"/>
              </a:rPr>
              <a:t>Little opportunity for the customer to preview the system (until it may be too late)</a:t>
            </a:r>
          </a:p>
          <a:p>
            <a:pPr>
              <a:lnSpc>
                <a:spcPct val="90000"/>
              </a:lnSpc>
            </a:pPr>
            <a:endParaRPr lang="en-US" altLang="en-US" dirty="0">
              <a:latin typeface="Nunito" pitchFamily="2" charset="0"/>
            </a:endParaRPr>
          </a:p>
          <a:p>
            <a:pPr>
              <a:lnSpc>
                <a:spcPct val="90000"/>
              </a:lnSpc>
            </a:pPr>
            <a:r>
              <a:rPr lang="en-US" altLang="en-US" b="1" dirty="0">
                <a:latin typeface="Nunito" pitchFamily="2" charset="0"/>
              </a:rPr>
              <a:t>When to use</a:t>
            </a:r>
          </a:p>
          <a:p>
            <a:pPr marL="285750" indent="-285750">
              <a:lnSpc>
                <a:spcPct val="90000"/>
              </a:lnSpc>
              <a:buFont typeface="Arial" panose="020B0604020202020204" pitchFamily="34" charset="0"/>
              <a:buChar char="•"/>
            </a:pPr>
            <a:r>
              <a:rPr lang="en-US" altLang="en-US" dirty="0">
                <a:latin typeface="Nunito" pitchFamily="2" charset="0"/>
              </a:rPr>
              <a:t>Requirements are very well-known</a:t>
            </a:r>
          </a:p>
          <a:p>
            <a:pPr marL="285750" indent="-285750">
              <a:lnSpc>
                <a:spcPct val="90000"/>
              </a:lnSpc>
              <a:buFont typeface="Arial" panose="020B0604020202020204" pitchFamily="34" charset="0"/>
              <a:buChar char="•"/>
            </a:pPr>
            <a:r>
              <a:rPr lang="en-US" altLang="en-US" dirty="0">
                <a:latin typeface="Nunito" pitchFamily="2" charset="0"/>
              </a:rPr>
              <a:t>Product definition is stable. Technology is understood</a:t>
            </a:r>
          </a:p>
          <a:p>
            <a:pPr marL="285750" indent="-285750">
              <a:lnSpc>
                <a:spcPct val="90000"/>
              </a:lnSpc>
              <a:buFont typeface="Arial" panose="020B0604020202020204" pitchFamily="34" charset="0"/>
              <a:buChar char="•"/>
            </a:pPr>
            <a:r>
              <a:rPr lang="en-US" altLang="en-US" dirty="0">
                <a:latin typeface="Nunito" pitchFamily="2" charset="0"/>
              </a:rPr>
              <a:t>The new version of an existing product. Porting an existing product to a new platform.</a:t>
            </a:r>
          </a:p>
          <a:p>
            <a:pPr marL="285750" indent="-285750">
              <a:lnSpc>
                <a:spcPct val="90000"/>
              </a:lnSpc>
              <a:buFont typeface="Arial" panose="020B0604020202020204" pitchFamily="34" charset="0"/>
              <a:buChar char="•"/>
            </a:pPr>
            <a:r>
              <a:rPr lang="en-US" dirty="0">
                <a:latin typeface="Nunito" pitchFamily="2" charset="0"/>
              </a:rPr>
              <a:t>Useful for small, one-time projects with few requirements and short timelines</a:t>
            </a:r>
            <a:endParaRPr lang="en-US" altLang="en-US" dirty="0">
              <a:latin typeface="Nunito" pitchFamily="2" charset="0"/>
            </a:endParaRPr>
          </a:p>
        </p:txBody>
      </p:sp>
    </p:spTree>
    <p:extLst>
      <p:ext uri="{BB962C8B-B14F-4D97-AF65-F5344CB8AC3E}">
        <p14:creationId xmlns:p14="http://schemas.microsoft.com/office/powerpoint/2010/main" val="2499240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dirty="0">
                <a:solidFill>
                  <a:srgbClr val="610B38"/>
                </a:solidFill>
              </a:rPr>
              <a:t>Process Models</a:t>
            </a:r>
          </a:p>
          <a:p>
            <a:endParaRPr lang="en-US" sz="3600" dirty="0">
              <a:solidFill>
                <a:srgbClr val="610B38"/>
              </a:solidFill>
            </a:endParaRPr>
          </a:p>
        </p:txBody>
      </p:sp>
      <p:sp>
        <p:nvSpPr>
          <p:cNvPr id="4" name="TextBox 3">
            <a:extLst>
              <a:ext uri="{FF2B5EF4-FFF2-40B4-BE49-F238E27FC236}">
                <a16:creationId xmlns:a16="http://schemas.microsoft.com/office/drawing/2014/main" id="{9E8F32AA-B059-D3A5-C079-F69CC33613E5}"/>
              </a:ext>
            </a:extLst>
          </p:cNvPr>
          <p:cNvSpPr txBox="1"/>
          <p:nvPr/>
        </p:nvSpPr>
        <p:spPr>
          <a:xfrm>
            <a:off x="716205" y="807798"/>
            <a:ext cx="10759589" cy="923330"/>
          </a:xfrm>
          <a:prstGeom prst="rect">
            <a:avLst/>
          </a:prstGeom>
          <a:noFill/>
        </p:spPr>
        <p:txBody>
          <a:bodyPr wrap="square">
            <a:spAutoFit/>
          </a:bodyPr>
          <a:lstStyle/>
          <a:p>
            <a:r>
              <a:rPr lang="en-US" b="1" i="0" dirty="0">
                <a:effectLst/>
                <a:latin typeface="Nunito" pitchFamily="2" charset="0"/>
              </a:rPr>
              <a:t>The V model </a:t>
            </a:r>
            <a:r>
              <a:rPr lang="en-US" b="0" i="0" dirty="0">
                <a:effectLst/>
                <a:latin typeface="Nunito" pitchFamily="2" charset="0"/>
              </a:rPr>
              <a:t>(Verification and Validation model) is an extension of the waterfall model. All the requirements are gathered at the start and cannot be changed. You have a corresponding testing activity for each stage. For every phase in the development cycle, there is an </a:t>
            </a:r>
            <a:r>
              <a:rPr lang="en-US" b="1" i="0" dirty="0">
                <a:effectLst/>
                <a:latin typeface="Nunito" pitchFamily="2" charset="0"/>
              </a:rPr>
              <a:t>associated testing phase.</a:t>
            </a:r>
            <a:endParaRPr lang="en-US" dirty="0">
              <a:latin typeface="Nunito" pitchFamily="2" charset="0"/>
            </a:endParaRPr>
          </a:p>
        </p:txBody>
      </p:sp>
      <p:pic>
        <p:nvPicPr>
          <p:cNvPr id="1028" name="Picture 4" descr="V-model (Software Engineering) - javatpoint">
            <a:extLst>
              <a:ext uri="{FF2B5EF4-FFF2-40B4-BE49-F238E27FC236}">
                <a16:creationId xmlns:a16="http://schemas.microsoft.com/office/drawing/2014/main" id="{EA6B4998-56BE-D14B-31EF-209A5B1C48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1649848"/>
            <a:ext cx="7874000" cy="4612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961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468971-98BD-2F46-7C4C-8EA93AA5A195}"/>
              </a:ext>
            </a:extLst>
          </p:cNvPr>
          <p:cNvSpPr txBox="1"/>
          <p:nvPr/>
        </p:nvSpPr>
        <p:spPr>
          <a:xfrm>
            <a:off x="726708" y="0"/>
            <a:ext cx="6670306" cy="646331"/>
          </a:xfrm>
          <a:prstGeom prst="rect">
            <a:avLst/>
          </a:prstGeom>
          <a:noFill/>
        </p:spPr>
        <p:txBody>
          <a:bodyPr wrap="square">
            <a:spAutoFit/>
          </a:bodyPr>
          <a:lstStyle/>
          <a:p>
            <a:r>
              <a:rPr lang="en-GB" sz="3600" b="1" dirty="0">
                <a:solidFill>
                  <a:srgbClr val="610B38"/>
                </a:solidFill>
                <a:latin typeface="+mn-lt"/>
                <a:cs typeface="Times New Roman" pitchFamily="18" charset="0"/>
              </a:rPr>
              <a:t>Agenda</a:t>
            </a:r>
            <a:endParaRPr lang="en-US" sz="3600" b="1" dirty="0">
              <a:solidFill>
                <a:srgbClr val="610B38"/>
              </a:solidFill>
              <a:latin typeface="+mn-lt"/>
            </a:endParaRPr>
          </a:p>
        </p:txBody>
      </p:sp>
      <p:sp>
        <p:nvSpPr>
          <p:cNvPr id="4" name="TextBox 3">
            <a:extLst>
              <a:ext uri="{FF2B5EF4-FFF2-40B4-BE49-F238E27FC236}">
                <a16:creationId xmlns:a16="http://schemas.microsoft.com/office/drawing/2014/main" id="{06FAEE13-5E48-C5B6-9386-211FF5958224}"/>
              </a:ext>
            </a:extLst>
          </p:cNvPr>
          <p:cNvSpPr txBox="1"/>
          <p:nvPr/>
        </p:nvSpPr>
        <p:spPr>
          <a:xfrm>
            <a:off x="815340" y="948313"/>
            <a:ext cx="6101080" cy="3518912"/>
          </a:xfrm>
          <a:prstGeom prst="rect">
            <a:avLst/>
          </a:prstGeom>
          <a:noFill/>
        </p:spPr>
        <p:txBody>
          <a:bodyPr wrap="square">
            <a:spAutoFit/>
          </a:bodyPr>
          <a:lstStyle/>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Introduction to Software</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Software Engineering </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Software Process Models</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Agile Scrum Methodology</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Software Design Overview</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Software Development Overview</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Requirement Engineering</a:t>
            </a:r>
          </a:p>
          <a:p>
            <a:pPr marL="342900" indent="-342900">
              <a:spcAft>
                <a:spcPts val="800"/>
              </a:spcAft>
              <a:buFont typeface="Wingdings" panose="05000000000000000000" pitchFamily="2" charset="2"/>
              <a:buChar char="q"/>
              <a:tabLst>
                <a:tab pos="457200" algn="l"/>
              </a:tabLst>
            </a:pPr>
            <a:r>
              <a:rPr lang="en-GB" sz="2200" b="1" dirty="0">
                <a:solidFill>
                  <a:srgbClr val="610B38"/>
                </a:solidFill>
                <a:latin typeface="Nunito" pitchFamily="2" charset="0"/>
                <a:cs typeface="Times New Roman" panose="02020603050405020304" pitchFamily="18" charset="0"/>
              </a:rPr>
              <a:t>Software Testing &amp; Integration</a:t>
            </a:r>
          </a:p>
        </p:txBody>
      </p:sp>
    </p:spTree>
    <p:extLst>
      <p:ext uri="{BB962C8B-B14F-4D97-AF65-F5344CB8AC3E}">
        <p14:creationId xmlns:p14="http://schemas.microsoft.com/office/powerpoint/2010/main" val="7589595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3" name="TextBox 2">
            <a:extLst>
              <a:ext uri="{FF2B5EF4-FFF2-40B4-BE49-F238E27FC236}">
                <a16:creationId xmlns:a16="http://schemas.microsoft.com/office/drawing/2014/main" id="{1BCC4C76-8EE9-A90D-3C6E-E47ACAE035C8}"/>
              </a:ext>
            </a:extLst>
          </p:cNvPr>
          <p:cNvSpPr txBox="1"/>
          <p:nvPr/>
        </p:nvSpPr>
        <p:spPr>
          <a:xfrm>
            <a:off x="851836" y="796721"/>
            <a:ext cx="10439941" cy="5223738"/>
          </a:xfrm>
          <a:prstGeom prst="rect">
            <a:avLst/>
          </a:prstGeom>
          <a:noFill/>
        </p:spPr>
        <p:txBody>
          <a:bodyPr wrap="square">
            <a:spAutoFit/>
          </a:bodyPr>
          <a:lstStyle/>
          <a:p>
            <a:r>
              <a:rPr lang="en-US" altLang="en-US" b="1" dirty="0">
                <a:latin typeface="Nunito" pitchFamily="2" charset="0"/>
              </a:rPr>
              <a:t>V Model Strengths</a:t>
            </a:r>
          </a:p>
          <a:p>
            <a:pPr marL="285750" indent="-285750">
              <a:buFont typeface="Arial" panose="020B0604020202020204" pitchFamily="34" charset="0"/>
              <a:buChar char="•"/>
            </a:pPr>
            <a:r>
              <a:rPr lang="en-US" altLang="en-US" dirty="0">
                <a:latin typeface="Nunito" pitchFamily="2" charset="0"/>
              </a:rPr>
              <a:t>Emphasize planning for verification and validation of the product in the early stages of product development</a:t>
            </a:r>
          </a:p>
          <a:p>
            <a:pPr marL="285750" indent="-285750">
              <a:buFont typeface="Arial" panose="020B0604020202020204" pitchFamily="34" charset="0"/>
              <a:buChar char="•"/>
            </a:pPr>
            <a:r>
              <a:rPr lang="en-US" altLang="en-US" dirty="0">
                <a:latin typeface="Nunito" pitchFamily="2" charset="0"/>
              </a:rPr>
              <a:t>Each deliverable must be testable</a:t>
            </a:r>
          </a:p>
          <a:p>
            <a:pPr marL="285750" indent="-285750">
              <a:buFont typeface="Arial" panose="020B0604020202020204" pitchFamily="34" charset="0"/>
              <a:buChar char="•"/>
            </a:pPr>
            <a:r>
              <a:rPr lang="en-US" altLang="en-US" dirty="0">
                <a:latin typeface="Nunito" pitchFamily="2" charset="0"/>
              </a:rPr>
              <a:t>Project management can track progress by milestones </a:t>
            </a:r>
          </a:p>
          <a:p>
            <a:pPr marL="285750" indent="-285750">
              <a:buFont typeface="Arial" panose="020B0604020202020204" pitchFamily="34" charset="0"/>
              <a:buChar char="•"/>
            </a:pPr>
            <a:r>
              <a:rPr lang="en-US" altLang="en-US" dirty="0">
                <a:latin typeface="Nunito" pitchFamily="2" charset="0"/>
              </a:rPr>
              <a:t>Easy to use</a:t>
            </a:r>
          </a:p>
          <a:p>
            <a:endParaRPr lang="en-US" altLang="en-US" dirty="0">
              <a:latin typeface="Nunito" pitchFamily="2" charset="0"/>
            </a:endParaRPr>
          </a:p>
          <a:p>
            <a:r>
              <a:rPr lang="en-US" altLang="en-US" b="1" dirty="0">
                <a:latin typeface="Nunito" pitchFamily="2" charset="0"/>
              </a:rPr>
              <a:t>V Model Weakness</a:t>
            </a:r>
          </a:p>
          <a:p>
            <a:pPr marL="285750" indent="-285750">
              <a:buFont typeface="Arial" panose="020B0604020202020204" pitchFamily="34" charset="0"/>
              <a:buChar char="•"/>
            </a:pPr>
            <a:r>
              <a:rPr lang="en-US" altLang="en-US" dirty="0">
                <a:latin typeface="Nunito" pitchFamily="2" charset="0"/>
              </a:rPr>
              <a:t>Does not easily handle concurrent events</a:t>
            </a:r>
          </a:p>
          <a:p>
            <a:pPr marL="285750" indent="-285750">
              <a:buFont typeface="Arial" panose="020B0604020202020204" pitchFamily="34" charset="0"/>
              <a:buChar char="•"/>
            </a:pPr>
            <a:r>
              <a:rPr lang="en-US" altLang="en-US" dirty="0">
                <a:latin typeface="Nunito" pitchFamily="2" charset="0"/>
              </a:rPr>
              <a:t>Does not handle iterations or phases</a:t>
            </a:r>
          </a:p>
          <a:p>
            <a:pPr marL="285750" indent="-285750">
              <a:buFont typeface="Arial" panose="020B0604020202020204" pitchFamily="34" charset="0"/>
              <a:buChar char="•"/>
            </a:pPr>
            <a:r>
              <a:rPr lang="en-US" dirty="0">
                <a:latin typeface="Nunito" pitchFamily="2" charset="0"/>
              </a:rPr>
              <a:t>Not ideal for long, complex, or ongoing projects</a:t>
            </a:r>
            <a:endParaRPr lang="en-US" altLang="en-US" dirty="0">
              <a:latin typeface="Nunito" pitchFamily="2" charset="0"/>
            </a:endParaRPr>
          </a:p>
          <a:p>
            <a:pPr marL="285750" indent="-285750">
              <a:buFont typeface="Arial" panose="020B0604020202020204" pitchFamily="34" charset="0"/>
              <a:buChar char="•"/>
            </a:pPr>
            <a:r>
              <a:rPr lang="en-US" altLang="en-US" dirty="0">
                <a:latin typeface="Nunito" pitchFamily="2" charset="0"/>
              </a:rPr>
              <a:t>Does not easily handle dynamic changes in requirements</a:t>
            </a:r>
          </a:p>
          <a:p>
            <a:pPr marL="285750" indent="-285750">
              <a:buFont typeface="Arial" panose="020B0604020202020204" pitchFamily="34" charset="0"/>
              <a:buChar char="•"/>
            </a:pPr>
            <a:r>
              <a:rPr lang="en-US" altLang="en-US" dirty="0">
                <a:latin typeface="Nunito" pitchFamily="2" charset="0"/>
              </a:rPr>
              <a:t>Does not contain risk analysis activities</a:t>
            </a:r>
          </a:p>
          <a:p>
            <a:endParaRPr lang="en-US" altLang="en-US" dirty="0">
              <a:latin typeface="Nunito" pitchFamily="2" charset="0"/>
            </a:endParaRPr>
          </a:p>
          <a:p>
            <a:pPr>
              <a:lnSpc>
                <a:spcPct val="90000"/>
              </a:lnSpc>
            </a:pPr>
            <a:r>
              <a:rPr lang="en-US" altLang="en-US" b="1" dirty="0">
                <a:latin typeface="Nunito" pitchFamily="2" charset="0"/>
              </a:rPr>
              <a:t>When to use</a:t>
            </a:r>
          </a:p>
          <a:p>
            <a:pPr marL="285750" indent="-285750">
              <a:lnSpc>
                <a:spcPct val="90000"/>
              </a:lnSpc>
              <a:buFont typeface="Arial" panose="020B0604020202020204" pitchFamily="34" charset="0"/>
              <a:buChar char="•"/>
            </a:pPr>
            <a:r>
              <a:rPr lang="en-US" altLang="en-US" dirty="0">
                <a:latin typeface="Nunito" pitchFamily="2" charset="0"/>
              </a:rPr>
              <a:t>Excellent choice for systems requiring high reliability – hospital patient control applications</a:t>
            </a:r>
          </a:p>
          <a:p>
            <a:pPr marL="285750" indent="-285750">
              <a:lnSpc>
                <a:spcPct val="90000"/>
              </a:lnSpc>
              <a:buFont typeface="Arial" panose="020B0604020202020204" pitchFamily="34" charset="0"/>
              <a:buChar char="•"/>
            </a:pPr>
            <a:r>
              <a:rPr lang="en-US" altLang="en-US" dirty="0">
                <a:latin typeface="Nunito" pitchFamily="2" charset="0"/>
              </a:rPr>
              <a:t>All requirements are known up-front</a:t>
            </a:r>
          </a:p>
          <a:p>
            <a:pPr marL="285750" indent="-285750">
              <a:lnSpc>
                <a:spcPct val="90000"/>
              </a:lnSpc>
              <a:buFont typeface="Arial" panose="020B0604020202020204" pitchFamily="34" charset="0"/>
              <a:buChar char="•"/>
            </a:pPr>
            <a:r>
              <a:rPr lang="en-US" altLang="en-US" dirty="0">
                <a:latin typeface="Nunito" pitchFamily="2" charset="0"/>
              </a:rPr>
              <a:t>When it can be modified to handle changing requirements beyond the analysis phase </a:t>
            </a:r>
          </a:p>
          <a:p>
            <a:pPr marL="285750" indent="-285750">
              <a:lnSpc>
                <a:spcPct val="90000"/>
              </a:lnSpc>
              <a:buFont typeface="Arial" panose="020B0604020202020204" pitchFamily="34" charset="0"/>
              <a:buChar char="•"/>
            </a:pPr>
            <a:r>
              <a:rPr lang="en-US" altLang="en-US" dirty="0">
                <a:latin typeface="Nunito" pitchFamily="2" charset="0"/>
              </a:rPr>
              <a:t>Solution and technology are known</a:t>
            </a:r>
          </a:p>
        </p:txBody>
      </p:sp>
    </p:spTree>
    <p:extLst>
      <p:ext uri="{BB962C8B-B14F-4D97-AF65-F5344CB8AC3E}">
        <p14:creationId xmlns:p14="http://schemas.microsoft.com/office/powerpoint/2010/main" val="29187406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5" name="TextBox 4">
            <a:extLst>
              <a:ext uri="{FF2B5EF4-FFF2-40B4-BE49-F238E27FC236}">
                <a16:creationId xmlns:a16="http://schemas.microsoft.com/office/drawing/2014/main" id="{B4D854A3-DBBA-3F1A-6212-78D66C3F87D8}"/>
              </a:ext>
            </a:extLst>
          </p:cNvPr>
          <p:cNvSpPr txBox="1"/>
          <p:nvPr/>
        </p:nvSpPr>
        <p:spPr>
          <a:xfrm>
            <a:off x="726725" y="699792"/>
            <a:ext cx="6078336" cy="2031325"/>
          </a:xfrm>
          <a:prstGeom prst="rect">
            <a:avLst/>
          </a:prstGeom>
          <a:noFill/>
        </p:spPr>
        <p:txBody>
          <a:bodyPr wrap="square">
            <a:spAutoFit/>
          </a:bodyPr>
          <a:lstStyle/>
          <a:p>
            <a:pPr algn="l"/>
            <a:r>
              <a:rPr lang="en-US" b="1" i="0" dirty="0">
                <a:effectLst/>
                <a:latin typeface="Nunito" pitchFamily="2" charset="0"/>
              </a:rPr>
              <a:t>Iterative Model</a:t>
            </a:r>
          </a:p>
          <a:p>
            <a:pPr algn="l"/>
            <a:r>
              <a:rPr lang="en-US" b="0" i="0" dirty="0">
                <a:effectLst/>
                <a:latin typeface="Nunito" pitchFamily="2" charset="0"/>
              </a:rPr>
              <a:t>The iterative development model develops a system by </a:t>
            </a:r>
            <a:r>
              <a:rPr lang="en-US" b="1" i="0" dirty="0">
                <a:effectLst/>
                <a:latin typeface="Nunito" pitchFamily="2" charset="0"/>
              </a:rPr>
              <a:t>building small portions</a:t>
            </a:r>
            <a:r>
              <a:rPr lang="en-US" b="0" i="0" dirty="0">
                <a:effectLst/>
                <a:latin typeface="Nunito" pitchFamily="2" charset="0"/>
              </a:rPr>
              <a:t> of all the features. This helps to meet the initial scope quickly and release for feedback.</a:t>
            </a:r>
          </a:p>
          <a:p>
            <a:pPr algn="l"/>
            <a:r>
              <a:rPr lang="en-US" b="0" i="0" dirty="0">
                <a:effectLst/>
                <a:latin typeface="Nunito" pitchFamily="2" charset="0"/>
              </a:rPr>
              <a:t>This process model starts with part of the software, which is then implemented and reviewed to identify further requirements.</a:t>
            </a:r>
          </a:p>
        </p:txBody>
      </p:sp>
      <p:sp>
        <p:nvSpPr>
          <p:cNvPr id="9" name="TextBox 8">
            <a:extLst>
              <a:ext uri="{FF2B5EF4-FFF2-40B4-BE49-F238E27FC236}">
                <a16:creationId xmlns:a16="http://schemas.microsoft.com/office/drawing/2014/main" id="{D8E6C7BA-262F-4139-4C52-5165A7639742}"/>
              </a:ext>
            </a:extLst>
          </p:cNvPr>
          <p:cNvSpPr txBox="1"/>
          <p:nvPr/>
        </p:nvSpPr>
        <p:spPr>
          <a:xfrm>
            <a:off x="659348" y="2642356"/>
            <a:ext cx="6078336" cy="3693319"/>
          </a:xfrm>
          <a:prstGeom prst="rect">
            <a:avLst/>
          </a:prstGeom>
          <a:noFill/>
        </p:spPr>
        <p:txBody>
          <a:bodyPr wrap="square">
            <a:spAutoFit/>
          </a:bodyPr>
          <a:lstStyle/>
          <a:p>
            <a:pPr algn="l" fontAlgn="base"/>
            <a:r>
              <a:rPr lang="en-US" b="1" i="0" dirty="0">
                <a:effectLst/>
                <a:latin typeface="Nunito" pitchFamily="2" charset="0"/>
              </a:rPr>
              <a:t>Flexibility:</a:t>
            </a:r>
            <a:r>
              <a:rPr lang="en-US" b="0" i="0" dirty="0">
                <a:effectLst/>
                <a:latin typeface="Nunito" pitchFamily="2" charset="0"/>
              </a:rPr>
              <a:t>  Iterative development is highly flexible and adaptive to changes in requirements, making it suitable for projects with evolving needs.</a:t>
            </a:r>
          </a:p>
          <a:p>
            <a:pPr algn="l" fontAlgn="base"/>
            <a:r>
              <a:rPr lang="en-US" b="1" i="0" dirty="0">
                <a:effectLst/>
                <a:latin typeface="Nunito" pitchFamily="2" charset="0"/>
              </a:rPr>
              <a:t>Continuous Improvement: </a:t>
            </a:r>
            <a:r>
              <a:rPr lang="en-US" b="0" i="0" dirty="0">
                <a:effectLst/>
                <a:latin typeface="Nunito" pitchFamily="2" charset="0"/>
              </a:rPr>
              <a:t>The iterative approach allows for continuous refinement. successive cycles, resulting in a potentially more polished end product.</a:t>
            </a:r>
          </a:p>
          <a:p>
            <a:pPr algn="l" fontAlgn="base"/>
            <a:r>
              <a:rPr lang="en-US" b="1" i="0" dirty="0">
                <a:effectLst/>
                <a:latin typeface="Nunito" pitchFamily="2" charset="0"/>
              </a:rPr>
              <a:t>Client Involvement:</a:t>
            </a:r>
            <a:r>
              <a:rPr lang="en-US" b="0" i="0" dirty="0">
                <a:effectLst/>
                <a:latin typeface="Nunito" pitchFamily="2" charset="0"/>
              </a:rPr>
              <a:t> Regular feedback cycles involve clients throughout the development process, ensuring that the product aligns closely with their expectations.</a:t>
            </a:r>
          </a:p>
          <a:p>
            <a:pPr fontAlgn="base"/>
            <a:r>
              <a:rPr lang="en-US" b="1" dirty="0">
                <a:latin typeface="Nunito" pitchFamily="2" charset="0"/>
              </a:rPr>
              <a:t>Advantages: </a:t>
            </a:r>
            <a:r>
              <a:rPr lang="en-US" dirty="0">
                <a:latin typeface="Nunito" pitchFamily="2" charset="0"/>
              </a:rPr>
              <a:t>Allows refinement through iterations, more flexibility in design and development</a:t>
            </a:r>
            <a:r>
              <a:rPr lang="en-US" b="1" dirty="0">
                <a:latin typeface="Nunito" pitchFamily="2" charset="0"/>
              </a:rPr>
              <a:t>.</a:t>
            </a:r>
          </a:p>
          <a:p>
            <a:pPr fontAlgn="base"/>
            <a:r>
              <a:rPr lang="en-US" b="1" dirty="0">
                <a:latin typeface="Nunito" pitchFamily="2" charset="0"/>
              </a:rPr>
              <a:t>Disadvantages: </a:t>
            </a:r>
            <a:r>
              <a:rPr lang="en-US" dirty="0">
                <a:latin typeface="Nunito" pitchFamily="2" charset="0"/>
              </a:rPr>
              <a:t>Can be difficult to manage if iterations are not well-defined.</a:t>
            </a:r>
            <a:endParaRPr lang="en-US" b="0" i="0" dirty="0">
              <a:effectLst/>
              <a:latin typeface="Nunito" pitchFamily="2" charset="0"/>
            </a:endParaRPr>
          </a:p>
        </p:txBody>
      </p:sp>
      <p:pic>
        <p:nvPicPr>
          <p:cNvPr id="8" name="Picture 7">
            <a:extLst>
              <a:ext uri="{FF2B5EF4-FFF2-40B4-BE49-F238E27FC236}">
                <a16:creationId xmlns:a16="http://schemas.microsoft.com/office/drawing/2014/main" id="{3CAC9A1B-0C2A-1EED-8D6A-47952AFBF71E}"/>
              </a:ext>
            </a:extLst>
          </p:cNvPr>
          <p:cNvPicPr>
            <a:picLocks noChangeAspect="1"/>
          </p:cNvPicPr>
          <p:nvPr/>
        </p:nvPicPr>
        <p:blipFill rotWithShape="1">
          <a:blip r:embed="rId3"/>
          <a:srcRect l="6269" t="4772" r="8349" b="13824"/>
          <a:stretch/>
        </p:blipFill>
        <p:spPr>
          <a:xfrm>
            <a:off x="6737684" y="699793"/>
            <a:ext cx="4660214" cy="5435860"/>
          </a:xfrm>
          <a:prstGeom prst="rect">
            <a:avLst/>
          </a:prstGeom>
        </p:spPr>
      </p:pic>
      <p:sp>
        <p:nvSpPr>
          <p:cNvPr id="10" name="AutoShape 8" descr="iterative model">
            <a:extLst>
              <a:ext uri="{FF2B5EF4-FFF2-40B4-BE49-F238E27FC236}">
                <a16:creationId xmlns:a16="http://schemas.microsoft.com/office/drawing/2014/main" id="{8C661CFC-C98B-3550-AC26-28C12AF7DA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97883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dirty="0">
                <a:solidFill>
                  <a:srgbClr val="610B38"/>
                </a:solidFill>
              </a:rPr>
              <a:t>Process Models</a:t>
            </a:r>
          </a:p>
          <a:p>
            <a:endParaRPr lang="en-US" sz="3600" dirty="0">
              <a:solidFill>
                <a:srgbClr val="610B38"/>
              </a:solidFill>
            </a:endParaRPr>
          </a:p>
        </p:txBody>
      </p:sp>
      <p:sp>
        <p:nvSpPr>
          <p:cNvPr id="3" name="TextBox 2">
            <a:extLst>
              <a:ext uri="{FF2B5EF4-FFF2-40B4-BE49-F238E27FC236}">
                <a16:creationId xmlns:a16="http://schemas.microsoft.com/office/drawing/2014/main" id="{924F7D92-48E5-F0BD-38B9-2E45600398DD}"/>
              </a:ext>
            </a:extLst>
          </p:cNvPr>
          <p:cNvSpPr txBox="1"/>
          <p:nvPr/>
        </p:nvSpPr>
        <p:spPr>
          <a:xfrm>
            <a:off x="729942" y="706098"/>
            <a:ext cx="10732115" cy="2031325"/>
          </a:xfrm>
          <a:prstGeom prst="rect">
            <a:avLst/>
          </a:prstGeom>
          <a:noFill/>
        </p:spPr>
        <p:txBody>
          <a:bodyPr wrap="square">
            <a:spAutoFit/>
          </a:bodyPr>
          <a:lstStyle/>
          <a:p>
            <a:pPr algn="l"/>
            <a:r>
              <a:rPr lang="en-US" b="1" i="0" dirty="0">
                <a:effectLst/>
                <a:latin typeface="Nunito" pitchFamily="2" charset="0"/>
              </a:rPr>
              <a:t>Incremental Model</a:t>
            </a:r>
          </a:p>
          <a:p>
            <a:pPr algn="l"/>
            <a:r>
              <a:rPr lang="en-US" b="0" i="0" dirty="0">
                <a:effectLst/>
                <a:latin typeface="Nunito" pitchFamily="2" charset="0"/>
              </a:rPr>
              <a:t>The incremental model divides the system’s functionality into </a:t>
            </a:r>
            <a:r>
              <a:rPr lang="en-US" b="1" i="0" dirty="0">
                <a:effectLst/>
                <a:latin typeface="Nunito" pitchFamily="2" charset="0"/>
              </a:rPr>
              <a:t>small increments</a:t>
            </a:r>
            <a:r>
              <a:rPr lang="en-US" b="0" i="0" dirty="0">
                <a:effectLst/>
                <a:latin typeface="Nunito" pitchFamily="2" charset="0"/>
              </a:rPr>
              <a:t> that are delivered one after the other in quick succession. </a:t>
            </a:r>
          </a:p>
          <a:p>
            <a:pPr algn="l"/>
            <a:r>
              <a:rPr lang="en-US" b="0" i="0" dirty="0">
                <a:effectLst/>
                <a:latin typeface="Nunito" pitchFamily="2" charset="0"/>
              </a:rPr>
              <a:t>The most important functionality is implemented in the initial increments. The subsequent increments expand on the previous ones until everything has been updated and implemented.</a:t>
            </a:r>
          </a:p>
          <a:p>
            <a:pPr algn="l"/>
            <a:r>
              <a:rPr lang="en-US" b="0" i="0" dirty="0">
                <a:effectLst/>
                <a:latin typeface="Nunito" pitchFamily="2" charset="0"/>
              </a:rPr>
              <a:t>Incremental development is based on developing an initial implementation, exposing it to user feedback, and evolving it through new versions. The process’ activities are interwoven by feedback.</a:t>
            </a:r>
          </a:p>
        </p:txBody>
      </p:sp>
      <p:sp>
        <p:nvSpPr>
          <p:cNvPr id="7" name="TextBox 6">
            <a:extLst>
              <a:ext uri="{FF2B5EF4-FFF2-40B4-BE49-F238E27FC236}">
                <a16:creationId xmlns:a16="http://schemas.microsoft.com/office/drawing/2014/main" id="{6EBDAF7C-A68B-F3FD-900B-814FDF3C9729}"/>
              </a:ext>
            </a:extLst>
          </p:cNvPr>
          <p:cNvSpPr txBox="1"/>
          <p:nvPr/>
        </p:nvSpPr>
        <p:spPr>
          <a:xfrm>
            <a:off x="729941" y="2735582"/>
            <a:ext cx="4948178" cy="3416320"/>
          </a:xfrm>
          <a:prstGeom prst="rect">
            <a:avLst/>
          </a:prstGeom>
          <a:noFill/>
        </p:spPr>
        <p:txBody>
          <a:bodyPr wrap="square">
            <a:spAutoFit/>
          </a:bodyPr>
          <a:lstStyle/>
          <a:p>
            <a:pPr algn="l" fontAlgn="base"/>
            <a:r>
              <a:rPr lang="en-US" b="1" i="0" dirty="0">
                <a:effectLst/>
                <a:latin typeface="Nunito" pitchFamily="2" charset="0"/>
              </a:rPr>
              <a:t>Early Delivery:</a:t>
            </a:r>
            <a:r>
              <a:rPr lang="en-US" b="0" i="0" dirty="0">
                <a:effectLst/>
                <a:latin typeface="Nunito" pitchFamily="2" charset="0"/>
              </a:rPr>
              <a:t> Incremental development allows for the early delivery of functional parts of the system, providing tangible benefits to clients sooner in the project timeline.</a:t>
            </a:r>
          </a:p>
          <a:p>
            <a:pPr algn="l" fontAlgn="base"/>
            <a:r>
              <a:rPr lang="en-US" b="1" i="0" dirty="0">
                <a:effectLst/>
                <a:latin typeface="Nunito" pitchFamily="2" charset="0"/>
              </a:rPr>
              <a:t>Partial Functionality:</a:t>
            </a:r>
            <a:r>
              <a:rPr lang="en-US" b="0" i="0" dirty="0">
                <a:effectLst/>
                <a:latin typeface="Nunito" pitchFamily="2" charset="0"/>
              </a:rPr>
              <a:t> Clients can start using and benefiting from partial functionality earlier, which can be crucial in projects where rapid deployment of certain features is vital.</a:t>
            </a:r>
          </a:p>
          <a:p>
            <a:pPr algn="l" fontAlgn="base"/>
            <a:r>
              <a:rPr lang="en-US" b="1" i="0" dirty="0">
                <a:effectLst/>
                <a:latin typeface="Nunito" pitchFamily="2" charset="0"/>
              </a:rPr>
              <a:t>Easier Management:</a:t>
            </a:r>
            <a:r>
              <a:rPr lang="en-US" b="0" i="0" dirty="0">
                <a:effectLst/>
                <a:latin typeface="Nunito" pitchFamily="2" charset="0"/>
              </a:rPr>
              <a:t> Each increment can be managed as a standalone project, simplifying control and monitoring of progress</a:t>
            </a:r>
          </a:p>
        </p:txBody>
      </p:sp>
      <p:pic>
        <p:nvPicPr>
          <p:cNvPr id="2" name="Picture 1">
            <a:extLst>
              <a:ext uri="{FF2B5EF4-FFF2-40B4-BE49-F238E27FC236}">
                <a16:creationId xmlns:a16="http://schemas.microsoft.com/office/drawing/2014/main" id="{E118287E-67FD-9AC7-12E3-21014C2D8DE8}"/>
              </a:ext>
            </a:extLst>
          </p:cNvPr>
          <p:cNvPicPr>
            <a:picLocks noChangeAspect="1"/>
          </p:cNvPicPr>
          <p:nvPr/>
        </p:nvPicPr>
        <p:blipFill rotWithShape="1">
          <a:blip r:embed="rId3"/>
          <a:srcRect l="5623" t="8002" r="3560" b="19438"/>
          <a:stretch/>
        </p:blipFill>
        <p:spPr>
          <a:xfrm>
            <a:off x="5518880" y="2667827"/>
            <a:ext cx="5869596" cy="3416320"/>
          </a:xfrm>
          <a:prstGeom prst="rect">
            <a:avLst/>
          </a:prstGeom>
        </p:spPr>
      </p:pic>
    </p:spTree>
    <p:extLst>
      <p:ext uri="{BB962C8B-B14F-4D97-AF65-F5344CB8AC3E}">
        <p14:creationId xmlns:p14="http://schemas.microsoft.com/office/powerpoint/2010/main" val="2341146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662055"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3" name="TextBox 2">
            <a:extLst>
              <a:ext uri="{FF2B5EF4-FFF2-40B4-BE49-F238E27FC236}">
                <a16:creationId xmlns:a16="http://schemas.microsoft.com/office/drawing/2014/main" id="{EDBD1C73-3602-0118-F5E3-7A4063A3884A}"/>
              </a:ext>
            </a:extLst>
          </p:cNvPr>
          <p:cNvSpPr txBox="1"/>
          <p:nvPr/>
        </p:nvSpPr>
        <p:spPr>
          <a:xfrm>
            <a:off x="723015" y="897413"/>
            <a:ext cx="5188688" cy="5355312"/>
          </a:xfrm>
          <a:prstGeom prst="rect">
            <a:avLst/>
          </a:prstGeom>
          <a:noFill/>
        </p:spPr>
        <p:txBody>
          <a:bodyPr wrap="square">
            <a:spAutoFit/>
          </a:bodyPr>
          <a:lstStyle/>
          <a:p>
            <a:pPr algn="just" rtl="0" fontAlgn="base"/>
            <a:r>
              <a:rPr lang="en-US" b="0" i="0" dirty="0">
                <a:effectLst/>
                <a:latin typeface="Nunito" pitchFamily="2" charset="0"/>
              </a:rPr>
              <a:t>Prototyping is defined as the process of developing a working replication of a product or system that has to be engineered. It offers a small-scale facsimile of the end product and is used for obtaining customer feedback. </a:t>
            </a:r>
          </a:p>
          <a:p>
            <a:pPr algn="just" rtl="0" fontAlgn="base"/>
            <a:endParaRPr lang="en-US" b="0" i="0" dirty="0">
              <a:effectLst/>
              <a:latin typeface="Nunito" pitchFamily="2" charset="0"/>
            </a:endParaRPr>
          </a:p>
          <a:p>
            <a:pPr algn="just" rtl="0" fontAlgn="base"/>
            <a:r>
              <a:rPr lang="en-US" b="0" i="0" dirty="0">
                <a:effectLst/>
                <a:latin typeface="Nunito" pitchFamily="2" charset="0"/>
              </a:rPr>
              <a:t>The Prototyping Model is one of the most popularly used SDLC models. This model is used when the customers do not know the exact project requirements beforehand. </a:t>
            </a:r>
          </a:p>
          <a:p>
            <a:pPr algn="just" rtl="0" fontAlgn="base"/>
            <a:endParaRPr lang="en-US" b="0" i="0" dirty="0">
              <a:solidFill>
                <a:srgbClr val="273239"/>
              </a:solidFill>
              <a:effectLst/>
              <a:latin typeface="Nunito" pitchFamily="2" charset="0"/>
            </a:endParaRPr>
          </a:p>
          <a:p>
            <a:pPr algn="just"/>
            <a:r>
              <a:rPr lang="en-US" b="1" i="0" dirty="0">
                <a:solidFill>
                  <a:srgbClr val="610B4B"/>
                </a:solidFill>
                <a:effectLst/>
                <a:latin typeface="Nunito" pitchFamily="2" charset="0"/>
              </a:rPr>
              <a:t>Steps of Prototype Model</a:t>
            </a:r>
          </a:p>
          <a:p>
            <a:pPr marL="342900" indent="-342900" algn="just">
              <a:buFont typeface="+mj-lt"/>
              <a:buAutoNum type="arabicPeriod"/>
            </a:pPr>
            <a:r>
              <a:rPr lang="en-US" b="0" i="0" dirty="0">
                <a:solidFill>
                  <a:srgbClr val="000000"/>
                </a:solidFill>
                <a:effectLst/>
                <a:latin typeface="Nunito" pitchFamily="2" charset="0"/>
              </a:rPr>
              <a:t>Requirement Gathering and Analyst</a:t>
            </a:r>
          </a:p>
          <a:p>
            <a:pPr marL="342900" indent="-342900" algn="just">
              <a:buFont typeface="+mj-lt"/>
              <a:buAutoNum type="arabicPeriod"/>
            </a:pPr>
            <a:r>
              <a:rPr lang="en-US" b="0" i="0" dirty="0">
                <a:solidFill>
                  <a:srgbClr val="000000"/>
                </a:solidFill>
                <a:effectLst/>
                <a:latin typeface="Nunito" pitchFamily="2" charset="0"/>
              </a:rPr>
              <a:t>Quick Decision</a:t>
            </a:r>
          </a:p>
          <a:p>
            <a:pPr marL="342900" indent="-342900" algn="just">
              <a:buFont typeface="+mj-lt"/>
              <a:buAutoNum type="arabicPeriod"/>
            </a:pPr>
            <a:r>
              <a:rPr lang="en-US" b="0" i="0" dirty="0">
                <a:solidFill>
                  <a:srgbClr val="000000"/>
                </a:solidFill>
                <a:effectLst/>
                <a:latin typeface="Nunito" pitchFamily="2" charset="0"/>
              </a:rPr>
              <a:t>Build a Prototype</a:t>
            </a:r>
          </a:p>
          <a:p>
            <a:pPr marL="342900" indent="-342900" algn="just">
              <a:buFont typeface="+mj-lt"/>
              <a:buAutoNum type="arabicPeriod"/>
            </a:pPr>
            <a:r>
              <a:rPr lang="en-US" b="0" i="0" dirty="0">
                <a:solidFill>
                  <a:srgbClr val="000000"/>
                </a:solidFill>
                <a:effectLst/>
                <a:latin typeface="Nunito" pitchFamily="2" charset="0"/>
              </a:rPr>
              <a:t>Assessment or User Evaluation</a:t>
            </a:r>
          </a:p>
          <a:p>
            <a:pPr marL="342900" indent="-342900" algn="just">
              <a:buFont typeface="+mj-lt"/>
              <a:buAutoNum type="arabicPeriod"/>
            </a:pPr>
            <a:r>
              <a:rPr lang="en-US" b="0" i="0" dirty="0">
                <a:solidFill>
                  <a:srgbClr val="000000"/>
                </a:solidFill>
                <a:effectLst/>
                <a:latin typeface="Nunito" pitchFamily="2" charset="0"/>
              </a:rPr>
              <a:t>Prototype Refinement</a:t>
            </a:r>
          </a:p>
          <a:p>
            <a:pPr marL="342900" indent="-342900" algn="just">
              <a:buFont typeface="+mj-lt"/>
              <a:buAutoNum type="arabicPeriod"/>
            </a:pPr>
            <a:r>
              <a:rPr lang="en-US" b="0" i="0" dirty="0">
                <a:solidFill>
                  <a:srgbClr val="000000"/>
                </a:solidFill>
                <a:effectLst/>
                <a:latin typeface="Nunito" pitchFamily="2" charset="0"/>
              </a:rPr>
              <a:t>Engineer Product</a:t>
            </a:r>
          </a:p>
          <a:p>
            <a:pPr algn="just" rtl="0" fontAlgn="base"/>
            <a:endParaRPr lang="en-US" dirty="0">
              <a:solidFill>
                <a:srgbClr val="273239"/>
              </a:solidFill>
              <a:latin typeface="Nunito" pitchFamily="2" charset="0"/>
            </a:endParaRPr>
          </a:p>
        </p:txBody>
      </p:sp>
      <p:pic>
        <p:nvPicPr>
          <p:cNvPr id="3074" name="Picture 2" descr="Prototype Model">
            <a:extLst>
              <a:ext uri="{FF2B5EF4-FFF2-40B4-BE49-F238E27FC236}">
                <a16:creationId xmlns:a16="http://schemas.microsoft.com/office/drawing/2014/main" id="{7D437CEB-9317-BDF2-B0FD-87C40569CD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6764" y="751344"/>
            <a:ext cx="5472221" cy="5199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6950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80716"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3" name="TextBox 2">
            <a:extLst>
              <a:ext uri="{FF2B5EF4-FFF2-40B4-BE49-F238E27FC236}">
                <a16:creationId xmlns:a16="http://schemas.microsoft.com/office/drawing/2014/main" id="{6074FD6E-2A9F-BC97-8FE2-8BAF203B5FDB}"/>
              </a:ext>
            </a:extLst>
          </p:cNvPr>
          <p:cNvSpPr txBox="1"/>
          <p:nvPr/>
        </p:nvSpPr>
        <p:spPr>
          <a:xfrm>
            <a:off x="669851" y="751344"/>
            <a:ext cx="12376298" cy="5355312"/>
          </a:xfrm>
          <a:prstGeom prst="rect">
            <a:avLst/>
          </a:prstGeom>
          <a:noFill/>
        </p:spPr>
        <p:txBody>
          <a:bodyPr wrap="square">
            <a:spAutoFit/>
          </a:bodyPr>
          <a:lstStyle/>
          <a:p>
            <a:pPr algn="just"/>
            <a:r>
              <a:rPr lang="en-US" b="1" i="0" dirty="0">
                <a:effectLst/>
                <a:latin typeface="Nunito" pitchFamily="2" charset="0"/>
              </a:rPr>
              <a:t>Advantages of Prototype Model</a:t>
            </a:r>
          </a:p>
          <a:p>
            <a:pPr marL="285750" indent="-285750" algn="just">
              <a:buFont typeface="Arial" panose="020B0604020202020204" pitchFamily="34" charset="0"/>
              <a:buChar char="•"/>
            </a:pPr>
            <a:r>
              <a:rPr lang="en-US" b="0" i="0" dirty="0">
                <a:effectLst/>
                <a:latin typeface="Nunito" pitchFamily="2" charset="0"/>
              </a:rPr>
              <a:t>Reduce the risk of incorrect user requirement</a:t>
            </a:r>
          </a:p>
          <a:p>
            <a:pPr marL="285750" indent="-285750" algn="just">
              <a:buFont typeface="Arial" panose="020B0604020202020204" pitchFamily="34" charset="0"/>
              <a:buChar char="•"/>
            </a:pPr>
            <a:r>
              <a:rPr lang="en-US" b="0" i="0" dirty="0">
                <a:effectLst/>
                <a:latin typeface="Nunito" pitchFamily="2" charset="0"/>
              </a:rPr>
              <a:t>Good where requirements are changing/uncommitted</a:t>
            </a:r>
          </a:p>
          <a:p>
            <a:pPr marL="285750" indent="-285750" algn="just">
              <a:buFont typeface="Arial" panose="020B0604020202020204" pitchFamily="34" charset="0"/>
              <a:buChar char="•"/>
            </a:pPr>
            <a:r>
              <a:rPr lang="en-US" b="0" i="0" dirty="0">
                <a:effectLst/>
                <a:latin typeface="Nunito" pitchFamily="2" charset="0"/>
              </a:rPr>
              <a:t>Regular visible process aids management</a:t>
            </a:r>
          </a:p>
          <a:p>
            <a:pPr marL="285750" indent="-285750" algn="just">
              <a:buFont typeface="Arial" panose="020B0604020202020204" pitchFamily="34" charset="0"/>
              <a:buChar char="•"/>
            </a:pPr>
            <a:r>
              <a:rPr lang="en-US" b="0" i="0" dirty="0">
                <a:effectLst/>
                <a:latin typeface="Nunito" pitchFamily="2" charset="0"/>
              </a:rPr>
              <a:t>Support early product marketing</a:t>
            </a:r>
          </a:p>
          <a:p>
            <a:pPr marL="285750" indent="-285750" algn="just">
              <a:buFont typeface="Arial" panose="020B0604020202020204" pitchFamily="34" charset="0"/>
              <a:buChar char="•"/>
            </a:pPr>
            <a:r>
              <a:rPr lang="en-US" b="0" i="0" dirty="0">
                <a:effectLst/>
                <a:latin typeface="Nunito" pitchFamily="2" charset="0"/>
              </a:rPr>
              <a:t>Reduce Maintenance costs.</a:t>
            </a:r>
          </a:p>
          <a:p>
            <a:pPr marL="285750" indent="-285750" algn="just">
              <a:buFont typeface="Arial" panose="020B0604020202020204" pitchFamily="34" charset="0"/>
              <a:buChar char="•"/>
            </a:pPr>
            <a:r>
              <a:rPr lang="en-US" b="0" i="0" dirty="0">
                <a:effectLst/>
                <a:latin typeface="Nunito" pitchFamily="2" charset="0"/>
              </a:rPr>
              <a:t>Errors can be detected much earlier as the system is made side by side.</a:t>
            </a:r>
          </a:p>
          <a:p>
            <a:pPr algn="just"/>
            <a:endParaRPr lang="en-US" b="0" i="0" dirty="0">
              <a:effectLst/>
              <a:latin typeface="Nunito" pitchFamily="2" charset="0"/>
            </a:endParaRPr>
          </a:p>
          <a:p>
            <a:pPr algn="just"/>
            <a:r>
              <a:rPr lang="en-US" b="1" i="0" dirty="0">
                <a:effectLst/>
                <a:latin typeface="Nunito" pitchFamily="2" charset="0"/>
              </a:rPr>
              <a:t>Disadvantage of Prototype Model</a:t>
            </a:r>
          </a:p>
          <a:p>
            <a:pPr marL="285750" indent="-285750" algn="just">
              <a:buFont typeface="Arial" panose="020B0604020202020204" pitchFamily="34" charset="0"/>
              <a:buChar char="•"/>
            </a:pPr>
            <a:r>
              <a:rPr lang="en-US" b="0" i="0" dirty="0">
                <a:effectLst/>
                <a:latin typeface="Nunito" pitchFamily="2" charset="0"/>
              </a:rPr>
              <a:t>An unstable/badly implemented prototype often becomes the final product.</a:t>
            </a:r>
          </a:p>
          <a:p>
            <a:pPr marL="285750" indent="-285750" algn="just">
              <a:buFont typeface="Arial" panose="020B0604020202020204" pitchFamily="34" charset="0"/>
              <a:buChar char="•"/>
            </a:pPr>
            <a:r>
              <a:rPr lang="en-US" b="0" i="0" dirty="0">
                <a:effectLst/>
                <a:latin typeface="Nunito" pitchFamily="2" charset="0"/>
              </a:rPr>
              <a:t>Require extensive customer collaboration</a:t>
            </a:r>
          </a:p>
          <a:p>
            <a:pPr marL="742950" lvl="1" indent="-285750" algn="just">
              <a:buFont typeface="Arial" panose="020B0604020202020204" pitchFamily="34" charset="0"/>
              <a:buChar char="•"/>
            </a:pPr>
            <a:r>
              <a:rPr lang="en-US" b="0" i="0" dirty="0">
                <a:effectLst/>
                <a:latin typeface="Nunito" pitchFamily="2" charset="0"/>
              </a:rPr>
              <a:t>Costs customers money</a:t>
            </a:r>
          </a:p>
          <a:p>
            <a:pPr marL="742950" lvl="1" indent="-285750" algn="just">
              <a:buFont typeface="Arial" panose="020B0604020202020204" pitchFamily="34" charset="0"/>
              <a:buChar char="•"/>
            </a:pPr>
            <a:r>
              <a:rPr lang="en-US" b="0" i="0" dirty="0">
                <a:effectLst/>
                <a:latin typeface="Nunito" pitchFamily="2" charset="0"/>
              </a:rPr>
              <a:t>Needs committed customer</a:t>
            </a:r>
          </a:p>
          <a:p>
            <a:pPr marL="742950" lvl="1" indent="-285750" algn="just">
              <a:buFont typeface="Arial" panose="020B0604020202020204" pitchFamily="34" charset="0"/>
              <a:buChar char="•"/>
            </a:pPr>
            <a:r>
              <a:rPr lang="en-US" b="0" i="0" dirty="0">
                <a:effectLst/>
                <a:latin typeface="Nunito" pitchFamily="2" charset="0"/>
              </a:rPr>
              <a:t>Difficult to finish if customer withdraw</a:t>
            </a:r>
          </a:p>
          <a:p>
            <a:pPr marL="742950" lvl="1" indent="-285750" algn="just">
              <a:buFont typeface="Arial" panose="020B0604020202020204" pitchFamily="34" charset="0"/>
              <a:buChar char="•"/>
            </a:pPr>
            <a:r>
              <a:rPr lang="en-US" b="0" i="0" dirty="0">
                <a:effectLst/>
                <a:latin typeface="Nunito" pitchFamily="2" charset="0"/>
              </a:rPr>
              <a:t>May be too customer-specific, no broad market</a:t>
            </a:r>
          </a:p>
          <a:p>
            <a:pPr marL="285750" indent="-285750" algn="just">
              <a:buFont typeface="Arial" panose="020B0604020202020204" pitchFamily="34" charset="0"/>
              <a:buChar char="•"/>
            </a:pPr>
            <a:r>
              <a:rPr lang="en-US" b="0" i="0" dirty="0">
                <a:effectLst/>
                <a:latin typeface="Nunito" pitchFamily="2" charset="0"/>
              </a:rPr>
              <a:t>Difficult to know how long the project will last.</a:t>
            </a:r>
          </a:p>
          <a:p>
            <a:pPr marL="285750" indent="-285750" algn="just">
              <a:buFont typeface="Arial" panose="020B0604020202020204" pitchFamily="34" charset="0"/>
              <a:buChar char="•"/>
            </a:pPr>
            <a:r>
              <a:rPr lang="en-US" b="0" i="0" dirty="0">
                <a:effectLst/>
                <a:latin typeface="Nunito" pitchFamily="2" charset="0"/>
              </a:rPr>
              <a:t>Easy to fall back into the code and fix without proper evaluation, and feedback.</a:t>
            </a:r>
          </a:p>
          <a:p>
            <a:pPr marL="285750" indent="-285750" algn="just">
              <a:buFont typeface="Arial" panose="020B0604020202020204" pitchFamily="34" charset="0"/>
              <a:buChar char="•"/>
            </a:pPr>
            <a:r>
              <a:rPr lang="en-US" b="0" i="0" dirty="0">
                <a:effectLst/>
                <a:latin typeface="Nunito" pitchFamily="2" charset="0"/>
              </a:rPr>
              <a:t>Prototyping tools are expensive. Special tools &amp; techniques are required to build a prototype.</a:t>
            </a:r>
          </a:p>
          <a:p>
            <a:pPr marL="285750" indent="-285750" algn="just">
              <a:buFont typeface="Arial" panose="020B0604020202020204" pitchFamily="34" charset="0"/>
              <a:buChar char="•"/>
            </a:pPr>
            <a:r>
              <a:rPr lang="en-US" b="0" i="0" dirty="0">
                <a:effectLst/>
                <a:latin typeface="Nunito" pitchFamily="2" charset="0"/>
              </a:rPr>
              <a:t>It is a time-consuming process.</a:t>
            </a:r>
          </a:p>
        </p:txBody>
      </p:sp>
    </p:spTree>
    <p:extLst>
      <p:ext uri="{BB962C8B-B14F-4D97-AF65-F5344CB8AC3E}">
        <p14:creationId xmlns:p14="http://schemas.microsoft.com/office/powerpoint/2010/main" val="29330427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3" name="TextBox 2">
            <a:extLst>
              <a:ext uri="{FF2B5EF4-FFF2-40B4-BE49-F238E27FC236}">
                <a16:creationId xmlns:a16="http://schemas.microsoft.com/office/drawing/2014/main" id="{B8799164-3C91-BA32-0086-60CA67F97E08}"/>
              </a:ext>
            </a:extLst>
          </p:cNvPr>
          <p:cNvSpPr txBox="1"/>
          <p:nvPr/>
        </p:nvSpPr>
        <p:spPr>
          <a:xfrm>
            <a:off x="783266" y="748514"/>
            <a:ext cx="5507663" cy="4524315"/>
          </a:xfrm>
          <a:prstGeom prst="rect">
            <a:avLst/>
          </a:prstGeom>
          <a:noFill/>
        </p:spPr>
        <p:txBody>
          <a:bodyPr wrap="square">
            <a:spAutoFit/>
          </a:bodyPr>
          <a:lstStyle/>
          <a:p>
            <a:pPr algn="l"/>
            <a:r>
              <a:rPr lang="en-US" b="1" i="0" dirty="0">
                <a:effectLst/>
                <a:latin typeface="Nunito" pitchFamily="2" charset="0"/>
              </a:rPr>
              <a:t>RAD Model</a:t>
            </a:r>
          </a:p>
          <a:p>
            <a:pPr algn="l"/>
            <a:r>
              <a:rPr lang="en-US" b="0" i="0" dirty="0">
                <a:effectLst/>
                <a:latin typeface="Nunito" pitchFamily="2" charset="0"/>
              </a:rPr>
              <a:t>The Rapid Application Development (RAD model) is based on iterative development and prototyping with </a:t>
            </a:r>
            <a:r>
              <a:rPr lang="en-US" b="1" i="0" dirty="0">
                <a:effectLst/>
                <a:latin typeface="Nunito" pitchFamily="2" charset="0"/>
              </a:rPr>
              <a:t>little planning involved</a:t>
            </a:r>
            <a:r>
              <a:rPr lang="en-US" b="0" i="0" dirty="0">
                <a:effectLst/>
                <a:latin typeface="Nunito" pitchFamily="2" charset="0"/>
              </a:rPr>
              <a:t>. You develop functional modules in parallel for faster product delivery. It involves the following phases:</a:t>
            </a:r>
          </a:p>
          <a:p>
            <a:pPr marL="342900" indent="-342900" algn="l">
              <a:buFont typeface="+mj-lt"/>
              <a:buAutoNum type="arabicPeriod"/>
            </a:pPr>
            <a:r>
              <a:rPr lang="en-US" b="0" i="0" dirty="0">
                <a:effectLst/>
                <a:latin typeface="Nunito" pitchFamily="2" charset="0"/>
              </a:rPr>
              <a:t>Business modeling</a:t>
            </a:r>
          </a:p>
          <a:p>
            <a:pPr marL="342900" indent="-342900" algn="l">
              <a:buFont typeface="+mj-lt"/>
              <a:buAutoNum type="arabicPeriod"/>
            </a:pPr>
            <a:r>
              <a:rPr lang="en-US" b="0" i="0" dirty="0">
                <a:effectLst/>
                <a:latin typeface="Nunito" pitchFamily="2" charset="0"/>
              </a:rPr>
              <a:t>Data modeling</a:t>
            </a:r>
          </a:p>
          <a:p>
            <a:pPr marL="342900" indent="-342900" algn="l">
              <a:buFont typeface="+mj-lt"/>
              <a:buAutoNum type="arabicPeriod"/>
            </a:pPr>
            <a:r>
              <a:rPr lang="en-US" b="0" i="0" dirty="0">
                <a:effectLst/>
                <a:latin typeface="Nunito" pitchFamily="2" charset="0"/>
              </a:rPr>
              <a:t>Process modeling</a:t>
            </a:r>
          </a:p>
          <a:p>
            <a:pPr marL="342900" indent="-342900" algn="l">
              <a:buFont typeface="+mj-lt"/>
              <a:buAutoNum type="arabicPeriod"/>
            </a:pPr>
            <a:r>
              <a:rPr lang="en-US" b="0" i="0" dirty="0">
                <a:effectLst/>
                <a:latin typeface="Nunito" pitchFamily="2" charset="0"/>
              </a:rPr>
              <a:t>Application generation</a:t>
            </a:r>
          </a:p>
          <a:p>
            <a:pPr marL="342900" indent="-342900" algn="l">
              <a:buFont typeface="+mj-lt"/>
              <a:buAutoNum type="arabicPeriod"/>
            </a:pPr>
            <a:r>
              <a:rPr lang="en-US" b="0" i="0" dirty="0">
                <a:effectLst/>
                <a:latin typeface="Nunito" pitchFamily="2" charset="0"/>
              </a:rPr>
              <a:t>Testing and turnover</a:t>
            </a:r>
          </a:p>
          <a:p>
            <a:pPr algn="l"/>
            <a:endParaRPr lang="en-US" dirty="0">
              <a:latin typeface="Nunito" pitchFamily="2" charset="0"/>
            </a:endParaRPr>
          </a:p>
          <a:p>
            <a:pPr algn="l"/>
            <a:r>
              <a:rPr lang="en-US" b="0" i="0" dirty="0">
                <a:effectLst/>
                <a:latin typeface="Nunito" pitchFamily="2" charset="0"/>
              </a:rPr>
              <a:t>The RAD concept focuses on gathering requirements using focus groups and workshops, reusing software components, and informal communication.</a:t>
            </a:r>
          </a:p>
        </p:txBody>
      </p:sp>
      <p:pic>
        <p:nvPicPr>
          <p:cNvPr id="5" name="Picture 4">
            <a:extLst>
              <a:ext uri="{FF2B5EF4-FFF2-40B4-BE49-F238E27FC236}">
                <a16:creationId xmlns:a16="http://schemas.microsoft.com/office/drawing/2014/main" id="{93F5BF6C-3513-598F-9197-F8EA45A2666A}"/>
              </a:ext>
            </a:extLst>
          </p:cNvPr>
          <p:cNvPicPr>
            <a:picLocks noChangeAspect="1"/>
          </p:cNvPicPr>
          <p:nvPr/>
        </p:nvPicPr>
        <p:blipFill>
          <a:blip r:embed="rId3"/>
          <a:stretch>
            <a:fillRect/>
          </a:stretch>
        </p:blipFill>
        <p:spPr>
          <a:xfrm>
            <a:off x="6290930" y="854839"/>
            <a:ext cx="5117804" cy="4417990"/>
          </a:xfrm>
          <a:prstGeom prst="rect">
            <a:avLst/>
          </a:prstGeom>
        </p:spPr>
      </p:pic>
      <p:sp>
        <p:nvSpPr>
          <p:cNvPr id="7" name="TextBox 6">
            <a:extLst>
              <a:ext uri="{FF2B5EF4-FFF2-40B4-BE49-F238E27FC236}">
                <a16:creationId xmlns:a16="http://schemas.microsoft.com/office/drawing/2014/main" id="{DAB438B6-2D2D-6EC9-BF0D-8196355C8F29}"/>
              </a:ext>
            </a:extLst>
          </p:cNvPr>
          <p:cNvSpPr txBox="1"/>
          <p:nvPr/>
        </p:nvSpPr>
        <p:spPr>
          <a:xfrm>
            <a:off x="783266" y="5272829"/>
            <a:ext cx="10717618" cy="923330"/>
          </a:xfrm>
          <a:prstGeom prst="rect">
            <a:avLst/>
          </a:prstGeom>
          <a:noFill/>
        </p:spPr>
        <p:txBody>
          <a:bodyPr wrap="square">
            <a:spAutoFit/>
          </a:bodyPr>
          <a:lstStyle/>
          <a:p>
            <a:pPr algn="l"/>
            <a:r>
              <a:rPr lang="en-US" dirty="0">
                <a:latin typeface="Nunito" pitchFamily="2" charset="0"/>
              </a:rPr>
              <a:t>It accommodates changing requirements, reduces development time, and increases the reusability of components. But it can be complex to manage. Therefore, the RAD model is great for systems that need to be produced in a short time and have known requirements.</a:t>
            </a:r>
          </a:p>
        </p:txBody>
      </p:sp>
    </p:spTree>
    <p:extLst>
      <p:ext uri="{BB962C8B-B14F-4D97-AF65-F5344CB8AC3E}">
        <p14:creationId xmlns:p14="http://schemas.microsoft.com/office/powerpoint/2010/main" val="9619896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dirty="0">
                <a:solidFill>
                  <a:srgbClr val="610B38"/>
                </a:solidFill>
              </a:rPr>
              <a:t>Process Models</a:t>
            </a:r>
          </a:p>
        </p:txBody>
      </p:sp>
      <p:sp>
        <p:nvSpPr>
          <p:cNvPr id="4" name="TextBox 3">
            <a:extLst>
              <a:ext uri="{FF2B5EF4-FFF2-40B4-BE49-F238E27FC236}">
                <a16:creationId xmlns:a16="http://schemas.microsoft.com/office/drawing/2014/main" id="{6D302C18-4122-5639-7421-DFCB0F552D24}"/>
              </a:ext>
            </a:extLst>
          </p:cNvPr>
          <p:cNvSpPr txBox="1"/>
          <p:nvPr/>
        </p:nvSpPr>
        <p:spPr>
          <a:xfrm>
            <a:off x="763994" y="815415"/>
            <a:ext cx="5003393" cy="5078313"/>
          </a:xfrm>
          <a:prstGeom prst="rect">
            <a:avLst/>
          </a:prstGeom>
          <a:noFill/>
        </p:spPr>
        <p:txBody>
          <a:bodyPr wrap="square">
            <a:spAutoFit/>
          </a:bodyPr>
          <a:lstStyle/>
          <a:p>
            <a:pPr algn="l"/>
            <a:r>
              <a:rPr lang="en-US" b="1" i="0" dirty="0">
                <a:effectLst/>
                <a:latin typeface="Nunito" pitchFamily="2" charset="0"/>
              </a:rPr>
              <a:t>Spiral Model</a:t>
            </a:r>
          </a:p>
          <a:p>
            <a:pPr algn="l"/>
            <a:r>
              <a:rPr lang="en-US" b="0" i="0" dirty="0">
                <a:effectLst/>
                <a:latin typeface="Nunito" pitchFamily="2" charset="0"/>
              </a:rPr>
              <a:t>The spiral model is a risk-driven iterative software process model. The spiral model delivers projects in loops. Unlike other process models, its steps aren’t activities but </a:t>
            </a:r>
            <a:r>
              <a:rPr lang="en-US" b="1" i="0" dirty="0">
                <a:effectLst/>
                <a:latin typeface="Nunito" pitchFamily="2" charset="0"/>
              </a:rPr>
              <a:t>phases</a:t>
            </a:r>
            <a:r>
              <a:rPr lang="en-US" b="0" i="0" dirty="0">
                <a:effectLst/>
                <a:latin typeface="Nunito" pitchFamily="2" charset="0"/>
              </a:rPr>
              <a:t> for addressing whatever problem has the greatest risk of causing a failure.</a:t>
            </a:r>
          </a:p>
          <a:p>
            <a:pPr algn="l"/>
            <a:endParaRPr lang="en-US" dirty="0">
              <a:latin typeface="Nunito" pitchFamily="2" charset="0"/>
            </a:endParaRPr>
          </a:p>
          <a:p>
            <a:pPr algn="l"/>
            <a:r>
              <a:rPr lang="en-US" b="0" i="0" dirty="0">
                <a:effectLst/>
                <a:latin typeface="Nunito" pitchFamily="2" charset="0"/>
              </a:rPr>
              <a:t>You have the following phases for each cycle:</a:t>
            </a:r>
          </a:p>
          <a:p>
            <a:pPr marL="342900" indent="-342900" algn="l">
              <a:buFont typeface="+mj-lt"/>
              <a:buAutoNum type="arabicPeriod"/>
            </a:pPr>
            <a:r>
              <a:rPr lang="en-US" b="0" i="0" dirty="0">
                <a:effectLst/>
                <a:latin typeface="Nunito" pitchFamily="2" charset="0"/>
              </a:rPr>
              <a:t>Address the highest-risk problem and determine the objective and alternate solutions</a:t>
            </a:r>
          </a:p>
          <a:p>
            <a:pPr marL="342900" indent="-342900" algn="l">
              <a:buFont typeface="+mj-lt"/>
              <a:buAutoNum type="arabicPeriod"/>
            </a:pPr>
            <a:r>
              <a:rPr lang="en-US" b="0" i="0" dirty="0">
                <a:effectLst/>
                <a:latin typeface="Nunito" pitchFamily="2" charset="0"/>
              </a:rPr>
              <a:t>Evaluate the alternatives and identify the risks involved and possible solutions</a:t>
            </a:r>
          </a:p>
          <a:p>
            <a:pPr marL="342900" indent="-342900" algn="l">
              <a:buFont typeface="+mj-lt"/>
              <a:buAutoNum type="arabicPeriod"/>
            </a:pPr>
            <a:r>
              <a:rPr lang="en-US" b="0" i="0" dirty="0">
                <a:effectLst/>
                <a:latin typeface="Nunito" pitchFamily="2" charset="0"/>
              </a:rPr>
              <a:t>Develop a solution and verify if it’s acceptable</a:t>
            </a:r>
          </a:p>
          <a:p>
            <a:pPr marL="342900" indent="-342900" algn="l">
              <a:buFont typeface="+mj-lt"/>
              <a:buAutoNum type="arabicPeriod"/>
            </a:pPr>
            <a:r>
              <a:rPr lang="en-US" b="0" i="0" dirty="0">
                <a:effectLst/>
                <a:latin typeface="Nunito" pitchFamily="2" charset="0"/>
              </a:rPr>
              <a:t>Plan for the next cycle</a:t>
            </a:r>
          </a:p>
          <a:p>
            <a:pPr algn="l"/>
            <a:endParaRPr lang="en-US" b="0" i="0" dirty="0">
              <a:effectLst/>
              <a:latin typeface="Nunito" pitchFamily="2" charset="0"/>
            </a:endParaRPr>
          </a:p>
        </p:txBody>
      </p:sp>
      <p:pic>
        <p:nvPicPr>
          <p:cNvPr id="6" name="Picture 5">
            <a:extLst>
              <a:ext uri="{FF2B5EF4-FFF2-40B4-BE49-F238E27FC236}">
                <a16:creationId xmlns:a16="http://schemas.microsoft.com/office/drawing/2014/main" id="{BB451B3E-9822-61E8-986B-453D17642BD2}"/>
              </a:ext>
            </a:extLst>
          </p:cNvPr>
          <p:cNvPicPr>
            <a:picLocks noChangeAspect="1"/>
          </p:cNvPicPr>
          <p:nvPr/>
        </p:nvPicPr>
        <p:blipFill>
          <a:blip r:embed="rId3"/>
          <a:stretch>
            <a:fillRect/>
          </a:stretch>
        </p:blipFill>
        <p:spPr>
          <a:xfrm>
            <a:off x="5767387" y="815414"/>
            <a:ext cx="5581650" cy="4845847"/>
          </a:xfrm>
          <a:prstGeom prst="rect">
            <a:avLst/>
          </a:prstGeom>
        </p:spPr>
      </p:pic>
      <p:sp>
        <p:nvSpPr>
          <p:cNvPr id="8" name="TextBox 7">
            <a:extLst>
              <a:ext uri="{FF2B5EF4-FFF2-40B4-BE49-F238E27FC236}">
                <a16:creationId xmlns:a16="http://schemas.microsoft.com/office/drawing/2014/main" id="{4D3E4A39-17B7-4455-0816-EFDA3AD6AD92}"/>
              </a:ext>
            </a:extLst>
          </p:cNvPr>
          <p:cNvSpPr txBox="1"/>
          <p:nvPr/>
        </p:nvSpPr>
        <p:spPr>
          <a:xfrm>
            <a:off x="763994" y="5739646"/>
            <a:ext cx="10664012" cy="369332"/>
          </a:xfrm>
          <a:prstGeom prst="rect">
            <a:avLst/>
          </a:prstGeom>
          <a:noFill/>
        </p:spPr>
        <p:txBody>
          <a:bodyPr wrap="square">
            <a:spAutoFit/>
          </a:bodyPr>
          <a:lstStyle/>
          <a:p>
            <a:r>
              <a:rPr lang="en-US" b="0" i="0" dirty="0">
                <a:effectLst/>
                <a:latin typeface="Nunito" pitchFamily="2" charset="0"/>
              </a:rPr>
              <a:t>It was designed to include the best features from the waterfall and introduce risk-assessment.</a:t>
            </a:r>
            <a:endParaRPr lang="en-US" dirty="0">
              <a:latin typeface="Nunito" pitchFamily="2" charset="0"/>
            </a:endParaRPr>
          </a:p>
        </p:txBody>
      </p:sp>
    </p:spTree>
    <p:extLst>
      <p:ext uri="{BB962C8B-B14F-4D97-AF65-F5344CB8AC3E}">
        <p14:creationId xmlns:p14="http://schemas.microsoft.com/office/powerpoint/2010/main" val="8567651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The Transformation</a:t>
            </a:r>
          </a:p>
        </p:txBody>
      </p:sp>
      <p:sp>
        <p:nvSpPr>
          <p:cNvPr id="3" name="TextBox 2">
            <a:extLst>
              <a:ext uri="{FF2B5EF4-FFF2-40B4-BE49-F238E27FC236}">
                <a16:creationId xmlns:a16="http://schemas.microsoft.com/office/drawing/2014/main" id="{F937F36D-95B4-9363-2BB6-7AE6C4B94198}"/>
              </a:ext>
            </a:extLst>
          </p:cNvPr>
          <p:cNvSpPr txBox="1"/>
          <p:nvPr/>
        </p:nvSpPr>
        <p:spPr>
          <a:xfrm>
            <a:off x="851835" y="751344"/>
            <a:ext cx="10588798" cy="923330"/>
          </a:xfrm>
          <a:prstGeom prst="rect">
            <a:avLst/>
          </a:prstGeom>
          <a:noFill/>
        </p:spPr>
        <p:txBody>
          <a:bodyPr wrap="square">
            <a:spAutoFit/>
          </a:bodyPr>
          <a:lstStyle/>
          <a:p>
            <a:pPr algn="l" fontAlgn="base"/>
            <a:r>
              <a:rPr lang="en-US" b="0" i="0" dirty="0">
                <a:effectLst/>
                <a:latin typeface="Nunito" pitchFamily="2" charset="0"/>
              </a:rPr>
              <a:t>Every model was created to improve the software development and delivery process. Today, every software development model works well for specific types of projects. However, older manual models, like Waterfall, are quickly becoming a thing of the past.</a:t>
            </a:r>
            <a:endParaRPr lang="en-GB" dirty="0">
              <a:latin typeface="Nunito" pitchFamily="2" charset="0"/>
            </a:endParaRPr>
          </a:p>
        </p:txBody>
      </p:sp>
      <p:pic>
        <p:nvPicPr>
          <p:cNvPr id="4" name="Picture 4" descr="The Shifting IT Landscape with previously used models and what they're being replaced with">
            <a:extLst>
              <a:ext uri="{FF2B5EF4-FFF2-40B4-BE49-F238E27FC236}">
                <a16:creationId xmlns:a16="http://schemas.microsoft.com/office/drawing/2014/main" id="{4801BB67-BAAE-E02F-0286-7731E1B4DB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3479" y="1779687"/>
            <a:ext cx="5566685" cy="432697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866F680-58F3-12C1-EBB6-FB73984BD776}"/>
              </a:ext>
            </a:extLst>
          </p:cNvPr>
          <p:cNvSpPr txBox="1"/>
          <p:nvPr/>
        </p:nvSpPr>
        <p:spPr>
          <a:xfrm>
            <a:off x="851835" y="1731887"/>
            <a:ext cx="4921644" cy="4524315"/>
          </a:xfrm>
          <a:prstGeom prst="rect">
            <a:avLst/>
          </a:prstGeom>
          <a:noFill/>
        </p:spPr>
        <p:txBody>
          <a:bodyPr wrap="square">
            <a:spAutoFit/>
          </a:bodyPr>
          <a:lstStyle/>
          <a:p>
            <a:pPr algn="l" fontAlgn="base"/>
            <a:r>
              <a:rPr lang="en-US" b="0" i="0" dirty="0">
                <a:effectLst/>
                <a:latin typeface="Nunito" pitchFamily="2" charset="0"/>
              </a:rPr>
              <a:t>IT teams, and businesses at large, must move faster and more effectively to deliver software, please their end-users, and keep up with the competition. A faster, repeatable, and more secure software development process is anchored in automation.</a:t>
            </a:r>
          </a:p>
          <a:p>
            <a:pPr algn="l" fontAlgn="base"/>
            <a:endParaRPr lang="en-US" b="0" i="0" dirty="0">
              <a:effectLst/>
              <a:latin typeface="Nunito" pitchFamily="2" charset="0"/>
            </a:endParaRPr>
          </a:p>
          <a:p>
            <a:pPr algn="l" fontAlgn="base"/>
            <a:r>
              <a:rPr lang="en-US" b="0" i="0" dirty="0">
                <a:effectLst/>
                <a:latin typeface="Nunito" pitchFamily="2" charset="0"/>
              </a:rPr>
              <a:t>This level of automation and speed is not attainable with many models. As a result, the Agile methodology has become increasingly popular.</a:t>
            </a:r>
          </a:p>
          <a:p>
            <a:pPr algn="l" fontAlgn="base"/>
            <a:endParaRPr lang="en-US" b="0" i="0" dirty="0">
              <a:effectLst/>
              <a:latin typeface="Nunito" pitchFamily="2" charset="0"/>
            </a:endParaRPr>
          </a:p>
          <a:p>
            <a:pPr algn="l" fontAlgn="base"/>
            <a:r>
              <a:rPr lang="en-US" b="0" i="0" dirty="0">
                <a:effectLst/>
                <a:latin typeface="Nunito" pitchFamily="2" charset="0"/>
              </a:rPr>
              <a:t>Companies are adopting enabling technologies and processes like </a:t>
            </a:r>
            <a:r>
              <a:rPr lang="en-US" dirty="0">
                <a:latin typeface="Nunito" pitchFamily="2" charset="0"/>
              </a:rPr>
              <a:t>continuous integration, continuous delivery, release automation, and DevOps.</a:t>
            </a:r>
          </a:p>
        </p:txBody>
      </p:sp>
    </p:spTree>
    <p:extLst>
      <p:ext uri="{BB962C8B-B14F-4D97-AF65-F5344CB8AC3E}">
        <p14:creationId xmlns:p14="http://schemas.microsoft.com/office/powerpoint/2010/main" val="3214652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877494"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SDLC</a:t>
            </a:r>
            <a:endParaRPr lang="en-US" sz="3600" dirty="0">
              <a:solidFill>
                <a:srgbClr val="610B38"/>
              </a:solidFill>
            </a:endParaRPr>
          </a:p>
        </p:txBody>
      </p:sp>
      <p:sp>
        <p:nvSpPr>
          <p:cNvPr id="2" name="AutoShape 2" descr="Software Development Life Cycle SDLC">
            <a:extLst>
              <a:ext uri="{FF2B5EF4-FFF2-40B4-BE49-F238E27FC236}">
                <a16:creationId xmlns:a16="http://schemas.microsoft.com/office/drawing/2014/main" id="{AEE5BBDE-E909-0201-1DE9-32C06DD27C3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0D25E9FC-C0AB-3DE7-C9B5-E69C6C18CD48}"/>
              </a:ext>
            </a:extLst>
          </p:cNvPr>
          <p:cNvPicPr>
            <a:picLocks noChangeAspect="1"/>
          </p:cNvPicPr>
          <p:nvPr/>
        </p:nvPicPr>
        <p:blipFill rotWithShape="1">
          <a:blip r:embed="rId3"/>
          <a:srcRect l="6027" t="6490" r="6351" b="6326"/>
          <a:stretch/>
        </p:blipFill>
        <p:spPr>
          <a:xfrm>
            <a:off x="3564556" y="779780"/>
            <a:ext cx="5338129" cy="5298440"/>
          </a:xfrm>
          <a:prstGeom prst="rect">
            <a:avLst/>
          </a:prstGeom>
        </p:spPr>
      </p:pic>
    </p:spTree>
    <p:extLst>
      <p:ext uri="{BB962C8B-B14F-4D97-AF65-F5344CB8AC3E}">
        <p14:creationId xmlns:p14="http://schemas.microsoft.com/office/powerpoint/2010/main" val="4056905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sp>
        <p:nvSpPr>
          <p:cNvPr id="3" name="TextBox 2">
            <a:extLst>
              <a:ext uri="{FF2B5EF4-FFF2-40B4-BE49-F238E27FC236}">
                <a16:creationId xmlns:a16="http://schemas.microsoft.com/office/drawing/2014/main" id="{6C9B16FC-80A9-0E8C-6BAD-5CAC1CA3B186}"/>
              </a:ext>
            </a:extLst>
          </p:cNvPr>
          <p:cNvSpPr txBox="1"/>
          <p:nvPr/>
        </p:nvSpPr>
        <p:spPr>
          <a:xfrm>
            <a:off x="717483" y="732900"/>
            <a:ext cx="10757034" cy="5355312"/>
          </a:xfrm>
          <a:prstGeom prst="rect">
            <a:avLst/>
          </a:prstGeom>
          <a:noFill/>
        </p:spPr>
        <p:txBody>
          <a:bodyPr wrap="square">
            <a:spAutoFit/>
          </a:bodyPr>
          <a:lstStyle/>
          <a:p>
            <a:r>
              <a:rPr lang="en-GB" sz="1800" b="1" dirty="0">
                <a:latin typeface="Nunito" pitchFamily="2" charset="0"/>
              </a:rPr>
              <a:t>What is Requirement?</a:t>
            </a:r>
            <a:br>
              <a:rPr lang="en-GB" sz="1800" dirty="0">
                <a:latin typeface="Nunito" pitchFamily="2" charset="0"/>
              </a:rPr>
            </a:br>
            <a:r>
              <a:rPr lang="en-GB" sz="1800" dirty="0">
                <a:latin typeface="Nunito" pitchFamily="2" charset="0"/>
              </a:rPr>
              <a:t>(1) A condition or capability needed by a user to solve a problem or achieve an objective. </a:t>
            </a:r>
            <a:br>
              <a:rPr lang="en-GB" sz="1800" dirty="0">
                <a:latin typeface="Nunito" pitchFamily="2" charset="0"/>
              </a:rPr>
            </a:br>
            <a:r>
              <a:rPr lang="en-GB" sz="1800" dirty="0">
                <a:latin typeface="Nunito" pitchFamily="2" charset="0"/>
              </a:rPr>
              <a:t>(2) A condition or capability that must be met or possessed by a system or system component to satisfy a contract, standard, specification, or other formally imposed documents.</a:t>
            </a:r>
          </a:p>
          <a:p>
            <a:endParaRPr lang="en-GB" dirty="0">
              <a:latin typeface="Nunito" pitchFamily="2" charset="0"/>
            </a:endParaRPr>
          </a:p>
          <a:p>
            <a:pPr fontAlgn="base"/>
            <a:r>
              <a:rPr lang="en-US" b="1" dirty="0">
                <a:latin typeface="Nunito" pitchFamily="2" charset="0"/>
              </a:rPr>
              <a:t>What is Requirements Engineering?</a:t>
            </a:r>
          </a:p>
          <a:p>
            <a:pPr fontAlgn="base"/>
            <a:r>
              <a:rPr lang="en-US" dirty="0">
                <a:latin typeface="Nunito" pitchFamily="2" charset="0"/>
              </a:rPr>
              <a:t>A systematic and strict approach to the definition, creation, and verification of requirements for a software system is known as requirements engineering. To guarantee the effective creation of a software product, the requirements engineering process entails several tasks that help in understanding, recording, and managing the demands of stakeholders.</a:t>
            </a:r>
          </a:p>
          <a:p>
            <a:pPr fontAlgn="base"/>
            <a:br>
              <a:rPr lang="en-GB" sz="1800" dirty="0">
                <a:latin typeface="Nunito" pitchFamily="2" charset="0"/>
              </a:rPr>
            </a:br>
            <a:r>
              <a:rPr lang="en-GB" sz="1800" b="1" dirty="0">
                <a:latin typeface="Nunito" pitchFamily="2" charset="0"/>
              </a:rPr>
              <a:t>Type of Requirements –</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Business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Customer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Functional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Non-functional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Quality / Testing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cs typeface="Calibri" panose="020F0502020204030204" pitchFamily="34" charset="0"/>
              </a:rPr>
              <a:t>Technology requirement Requirements</a:t>
            </a:r>
          </a:p>
          <a:p>
            <a:pPr marL="742950" lvl="1" indent="-285750" fontAlgn="base">
              <a:buFont typeface="Arial" panose="020B0604020202020204" pitchFamily="34" charset="0"/>
              <a:buChar char="•"/>
            </a:pPr>
            <a:r>
              <a:rPr lang="en-GB" dirty="0">
                <a:effectLst/>
                <a:latin typeface="Nunito" pitchFamily="2" charset="0"/>
                <a:ea typeface="Calibri" panose="020F0502020204030204" pitchFamily="34" charset="0"/>
              </a:rPr>
              <a:t>Implementation/Transition Requirements</a:t>
            </a:r>
            <a:endParaRPr lang="en-US" dirty="0">
              <a:latin typeface="Nunito" pitchFamily="2" charset="0"/>
            </a:endParaRPr>
          </a:p>
        </p:txBody>
      </p:sp>
    </p:spTree>
    <p:extLst>
      <p:ext uri="{BB962C8B-B14F-4D97-AF65-F5344CB8AC3E}">
        <p14:creationId xmlns:p14="http://schemas.microsoft.com/office/powerpoint/2010/main" val="2843980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2269" y="0"/>
            <a:ext cx="7845597" cy="646331"/>
          </a:xfrm>
          <a:prstGeom prst="rect">
            <a:avLst/>
          </a:prstGeom>
          <a:noFill/>
        </p:spPr>
        <p:txBody>
          <a:bodyPr wrap="square">
            <a:spAutoFit/>
          </a:bodyPr>
          <a:lstStyle/>
          <a:p>
            <a:r>
              <a:rPr lang="en-US" sz="3600" b="1" dirty="0">
                <a:solidFill>
                  <a:srgbClr val="610B38"/>
                </a:solidFill>
                <a:cs typeface="Times New Roman" pitchFamily="18" charset="0"/>
              </a:rPr>
              <a:t>Who is he ?</a:t>
            </a:r>
            <a:endParaRPr lang="en-US" sz="3600" b="1" dirty="0">
              <a:solidFill>
                <a:srgbClr val="610B38"/>
              </a:solidFill>
            </a:endParaRPr>
          </a:p>
        </p:txBody>
      </p:sp>
      <p:pic>
        <p:nvPicPr>
          <p:cNvPr id="2" name="Picture 1">
            <a:extLst>
              <a:ext uri="{FF2B5EF4-FFF2-40B4-BE49-F238E27FC236}">
                <a16:creationId xmlns:a16="http://schemas.microsoft.com/office/drawing/2014/main" id="{8C3E518E-671B-2D9D-A67F-8F5A46B38D74}"/>
              </a:ext>
            </a:extLst>
          </p:cNvPr>
          <p:cNvPicPr>
            <a:picLocks noChangeAspect="1"/>
          </p:cNvPicPr>
          <p:nvPr/>
        </p:nvPicPr>
        <p:blipFill>
          <a:blip r:embed="rId3"/>
          <a:stretch>
            <a:fillRect/>
          </a:stretch>
        </p:blipFill>
        <p:spPr>
          <a:xfrm>
            <a:off x="1010653" y="838200"/>
            <a:ext cx="10222029" cy="5181600"/>
          </a:xfrm>
          <a:prstGeom prst="rect">
            <a:avLst/>
          </a:prstGeom>
        </p:spPr>
      </p:pic>
    </p:spTree>
    <p:extLst>
      <p:ext uri="{BB962C8B-B14F-4D97-AF65-F5344CB8AC3E}">
        <p14:creationId xmlns:p14="http://schemas.microsoft.com/office/powerpoint/2010/main" val="3291574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sp>
        <p:nvSpPr>
          <p:cNvPr id="3" name="TextBox 2">
            <a:extLst>
              <a:ext uri="{FF2B5EF4-FFF2-40B4-BE49-F238E27FC236}">
                <a16:creationId xmlns:a16="http://schemas.microsoft.com/office/drawing/2014/main" id="{5385A281-146B-F714-FB3B-C1997DAE530A}"/>
              </a:ext>
            </a:extLst>
          </p:cNvPr>
          <p:cNvSpPr txBox="1"/>
          <p:nvPr/>
        </p:nvSpPr>
        <p:spPr>
          <a:xfrm>
            <a:off x="764678" y="777315"/>
            <a:ext cx="5331322" cy="2031325"/>
          </a:xfrm>
          <a:prstGeom prst="rect">
            <a:avLst/>
          </a:prstGeom>
          <a:noFill/>
        </p:spPr>
        <p:txBody>
          <a:bodyPr wrap="square">
            <a:spAutoFit/>
          </a:bodyPr>
          <a:lstStyle/>
          <a:p>
            <a:pPr fontAlgn="base"/>
            <a:r>
              <a:rPr lang="en-US" b="1" i="0" dirty="0">
                <a:solidFill>
                  <a:srgbClr val="273239"/>
                </a:solidFill>
                <a:effectLst/>
                <a:latin typeface="Nunito" pitchFamily="2" charset="0"/>
              </a:rPr>
              <a:t>Requirements Engineering Process</a:t>
            </a:r>
          </a:p>
          <a:p>
            <a:pPr fontAlgn="base"/>
            <a:endParaRPr lang="en-US" b="1" i="0" dirty="0">
              <a:solidFill>
                <a:srgbClr val="273239"/>
              </a:solidFill>
              <a:effectLst/>
              <a:latin typeface="Nunito" pitchFamily="2" charset="0"/>
            </a:endParaRPr>
          </a:p>
          <a:p>
            <a:pPr indent="-342900" fontAlgn="base">
              <a:buFont typeface="+mj-lt"/>
              <a:buAutoNum type="arabicPeriod"/>
            </a:pPr>
            <a:r>
              <a:rPr lang="en-US" b="1" dirty="0">
                <a:solidFill>
                  <a:srgbClr val="273239"/>
                </a:solidFill>
                <a:latin typeface="Nunito" pitchFamily="2" charset="0"/>
              </a:rPr>
              <a:t>Feasibility Study</a:t>
            </a:r>
          </a:p>
          <a:p>
            <a:pPr indent="-342900" fontAlgn="base">
              <a:buFont typeface="+mj-lt"/>
              <a:buAutoNum type="arabicPeriod"/>
            </a:pPr>
            <a:r>
              <a:rPr lang="en-US" b="1" dirty="0">
                <a:solidFill>
                  <a:srgbClr val="273239"/>
                </a:solidFill>
                <a:latin typeface="Nunito" pitchFamily="2" charset="0"/>
              </a:rPr>
              <a:t>Requirements elicitation</a:t>
            </a:r>
          </a:p>
          <a:p>
            <a:pPr indent="-342900" fontAlgn="base">
              <a:buFont typeface="+mj-lt"/>
              <a:buAutoNum type="arabicPeriod"/>
            </a:pPr>
            <a:r>
              <a:rPr lang="en-US" b="1" i="0" dirty="0">
                <a:solidFill>
                  <a:srgbClr val="273239"/>
                </a:solidFill>
                <a:effectLst/>
                <a:latin typeface="Nunito" pitchFamily="2" charset="0"/>
              </a:rPr>
              <a:t>Requirements specification</a:t>
            </a:r>
            <a:endParaRPr lang="en-US" dirty="0">
              <a:solidFill>
                <a:srgbClr val="273239"/>
              </a:solidFill>
              <a:latin typeface="Nunito" pitchFamily="2" charset="0"/>
            </a:endParaRPr>
          </a:p>
          <a:p>
            <a:pPr indent="-342900" fontAlgn="base">
              <a:buFont typeface="+mj-lt"/>
              <a:buAutoNum type="arabicPeriod"/>
            </a:pPr>
            <a:r>
              <a:rPr lang="en-US" b="1" i="0" dirty="0">
                <a:solidFill>
                  <a:srgbClr val="273239"/>
                </a:solidFill>
                <a:effectLst/>
                <a:latin typeface="Nunito" pitchFamily="2" charset="0"/>
              </a:rPr>
              <a:t>Requirements for verification and validation</a:t>
            </a:r>
            <a:endParaRPr lang="en-US" dirty="0">
              <a:solidFill>
                <a:srgbClr val="273239"/>
              </a:solidFill>
              <a:latin typeface="Nunito" pitchFamily="2" charset="0"/>
            </a:endParaRPr>
          </a:p>
          <a:p>
            <a:pPr indent="-342900" fontAlgn="base">
              <a:buFont typeface="+mj-lt"/>
              <a:buAutoNum type="arabicPeriod"/>
            </a:pPr>
            <a:r>
              <a:rPr lang="en-US" b="1" i="0" dirty="0">
                <a:solidFill>
                  <a:srgbClr val="273239"/>
                </a:solidFill>
                <a:effectLst/>
                <a:latin typeface="Nunito" pitchFamily="2" charset="0"/>
              </a:rPr>
              <a:t>Requirements management</a:t>
            </a:r>
            <a:endParaRPr lang="en-US" b="0" i="0" dirty="0">
              <a:solidFill>
                <a:srgbClr val="273239"/>
              </a:solidFill>
              <a:effectLst/>
              <a:latin typeface="Nunito" pitchFamily="2" charset="0"/>
            </a:endParaRPr>
          </a:p>
        </p:txBody>
      </p:sp>
      <p:sp>
        <p:nvSpPr>
          <p:cNvPr id="5" name="TextBox 4">
            <a:extLst>
              <a:ext uri="{FF2B5EF4-FFF2-40B4-BE49-F238E27FC236}">
                <a16:creationId xmlns:a16="http://schemas.microsoft.com/office/drawing/2014/main" id="{27FD1A30-2545-ABE8-7CEF-8BC6D97DD3E8}"/>
              </a:ext>
            </a:extLst>
          </p:cNvPr>
          <p:cNvSpPr txBox="1"/>
          <p:nvPr/>
        </p:nvSpPr>
        <p:spPr>
          <a:xfrm>
            <a:off x="2935706" y="3250812"/>
            <a:ext cx="6102416" cy="646331"/>
          </a:xfrm>
          <a:prstGeom prst="rect">
            <a:avLst/>
          </a:prstGeom>
          <a:noFill/>
        </p:spPr>
        <p:txBody>
          <a:bodyPr wrap="square">
            <a:spAutoFit/>
          </a:bodyPr>
          <a:lstStyle/>
          <a:p>
            <a:br>
              <a:rPr lang="en-US" dirty="0"/>
            </a:br>
            <a:endParaRPr lang="en-US" dirty="0"/>
          </a:p>
        </p:txBody>
      </p:sp>
      <p:pic>
        <p:nvPicPr>
          <p:cNvPr id="8" name="Picture 7">
            <a:extLst>
              <a:ext uri="{FF2B5EF4-FFF2-40B4-BE49-F238E27FC236}">
                <a16:creationId xmlns:a16="http://schemas.microsoft.com/office/drawing/2014/main" id="{926A0CB2-626A-D9D2-1F93-BD5E118CA305}"/>
              </a:ext>
            </a:extLst>
          </p:cNvPr>
          <p:cNvPicPr>
            <a:picLocks noChangeAspect="1"/>
          </p:cNvPicPr>
          <p:nvPr/>
        </p:nvPicPr>
        <p:blipFill>
          <a:blip r:embed="rId3"/>
          <a:stretch>
            <a:fillRect/>
          </a:stretch>
        </p:blipFill>
        <p:spPr>
          <a:xfrm>
            <a:off x="6175137" y="1792977"/>
            <a:ext cx="5252185" cy="4378809"/>
          </a:xfrm>
          <a:prstGeom prst="rect">
            <a:avLst/>
          </a:prstGeom>
        </p:spPr>
      </p:pic>
    </p:spTree>
    <p:extLst>
      <p:ext uri="{BB962C8B-B14F-4D97-AF65-F5344CB8AC3E}">
        <p14:creationId xmlns:p14="http://schemas.microsoft.com/office/powerpoint/2010/main" val="27398660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pic>
        <p:nvPicPr>
          <p:cNvPr id="6" name="Picture 5" descr="10. Classification of the activities involved in Requirements Engineering |  Download Scientific Diagram">
            <a:extLst>
              <a:ext uri="{FF2B5EF4-FFF2-40B4-BE49-F238E27FC236}">
                <a16:creationId xmlns:a16="http://schemas.microsoft.com/office/drawing/2014/main" id="{AD73EF13-F875-0E98-88E1-9588110B020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51836" y="808074"/>
            <a:ext cx="10450573" cy="5231219"/>
          </a:xfrm>
          <a:prstGeom prst="rect">
            <a:avLst/>
          </a:prstGeom>
          <a:noFill/>
          <a:ln>
            <a:noFill/>
          </a:ln>
        </p:spPr>
      </p:pic>
    </p:spTree>
    <p:extLst>
      <p:ext uri="{BB962C8B-B14F-4D97-AF65-F5344CB8AC3E}">
        <p14:creationId xmlns:p14="http://schemas.microsoft.com/office/powerpoint/2010/main" val="30507592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pic>
        <p:nvPicPr>
          <p:cNvPr id="2" name="Picture 4" descr="Project failure factors | Download Scientific Diagram">
            <a:extLst>
              <a:ext uri="{FF2B5EF4-FFF2-40B4-BE49-F238E27FC236}">
                <a16:creationId xmlns:a16="http://schemas.microsoft.com/office/drawing/2014/main" id="{933442C0-5585-8F1D-B92A-9B7C9E6210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7478" y="1808479"/>
            <a:ext cx="6704165" cy="4087909"/>
          </a:xfrm>
          <a:prstGeom prst="rect">
            <a:avLst/>
          </a:prstGeom>
          <a:noFill/>
          <a:effectLst>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D9C1763-4D73-D7C6-4B80-23905A72FBC3}"/>
              </a:ext>
            </a:extLst>
          </p:cNvPr>
          <p:cNvSpPr txBox="1"/>
          <p:nvPr/>
        </p:nvSpPr>
        <p:spPr>
          <a:xfrm>
            <a:off x="1089660" y="1042739"/>
            <a:ext cx="6101080" cy="369332"/>
          </a:xfrm>
          <a:prstGeom prst="rect">
            <a:avLst/>
          </a:prstGeom>
          <a:noFill/>
        </p:spPr>
        <p:txBody>
          <a:bodyPr wrap="square">
            <a:spAutoFit/>
          </a:bodyPr>
          <a:lstStyle/>
          <a:p>
            <a:pPr marR="0" lvl="0">
              <a:spcBef>
                <a:spcPts val="0"/>
              </a:spcBef>
              <a:spcAft>
                <a:spcPts val="0"/>
              </a:spcAft>
            </a:pPr>
            <a:r>
              <a:rPr lang="en-IN" sz="1800" dirty="0">
                <a:effectLst/>
                <a:latin typeface="Nunito" pitchFamily="2" charset="0"/>
                <a:ea typeface="Calibri" panose="020F0502020204030204" pitchFamily="34" charset="0"/>
                <a:cs typeface="Times New Roman" panose="02020603050405020304" pitchFamily="18" charset="0"/>
              </a:rPr>
              <a:t>Why do Projects fail ? – Current Survey</a:t>
            </a:r>
            <a:endParaRPr lang="en-GB" sz="1800" dirty="0">
              <a:effectLst/>
              <a:latin typeface="Nunito"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65105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sp>
        <p:nvSpPr>
          <p:cNvPr id="5" name="TextBox 4">
            <a:extLst>
              <a:ext uri="{FF2B5EF4-FFF2-40B4-BE49-F238E27FC236}">
                <a16:creationId xmlns:a16="http://schemas.microsoft.com/office/drawing/2014/main" id="{8D9C1763-4D73-D7C6-4B80-23905A72FBC3}"/>
              </a:ext>
            </a:extLst>
          </p:cNvPr>
          <p:cNvSpPr txBox="1"/>
          <p:nvPr/>
        </p:nvSpPr>
        <p:spPr>
          <a:xfrm>
            <a:off x="707457" y="734731"/>
            <a:ext cx="11083490" cy="5632311"/>
          </a:xfrm>
          <a:prstGeom prst="rect">
            <a:avLst/>
          </a:prstGeom>
          <a:noFill/>
        </p:spPr>
        <p:txBody>
          <a:bodyPr wrap="square">
            <a:spAutoFit/>
          </a:bodyPr>
          <a:lstStyle/>
          <a:p>
            <a:pPr algn="l" fontAlgn="base"/>
            <a:r>
              <a:rPr lang="en-US" b="1" i="0" dirty="0">
                <a:solidFill>
                  <a:srgbClr val="273239"/>
                </a:solidFill>
                <a:effectLst/>
                <a:latin typeface="Nunito" pitchFamily="2" charset="0"/>
              </a:rPr>
              <a:t>Objectives of Analysis Modelling</a:t>
            </a:r>
          </a:p>
          <a:p>
            <a:pPr algn="l" fontAlgn="base"/>
            <a:endParaRPr lang="en-US" b="1"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Understanding Needs: </a:t>
            </a:r>
            <a:r>
              <a:rPr lang="en-US" b="0" i="0" dirty="0">
                <a:solidFill>
                  <a:srgbClr val="273239"/>
                </a:solidFill>
                <a:effectLst/>
                <a:latin typeface="Nunito" pitchFamily="2" charset="0"/>
              </a:rPr>
              <a:t>The process of analysis modeling helps in the understanding and extraction of user needs for the software system.</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Communication: </a:t>
            </a:r>
            <a:r>
              <a:rPr lang="en-US" b="0" i="0" dirty="0">
                <a:solidFill>
                  <a:srgbClr val="273239"/>
                </a:solidFill>
                <a:effectLst/>
                <a:latin typeface="Nunito" pitchFamily="2" charset="0"/>
              </a:rPr>
              <a:t>Analysis models facilitate communication between users, clients, developers, and testers, among other stakeholders.</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Clarifying Ambiguities:</a:t>
            </a:r>
            <a:r>
              <a:rPr lang="en-US" b="0" i="0" dirty="0">
                <a:solidFill>
                  <a:srgbClr val="273239"/>
                </a:solidFill>
                <a:effectLst/>
                <a:latin typeface="Nunito" pitchFamily="2" charset="0"/>
              </a:rPr>
              <a:t> Analysis models assist in resolving requirements disputes and providing clarification on unclear areas.</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Finding the Data Requirements: </a:t>
            </a:r>
            <a:r>
              <a:rPr lang="en-US" b="0" i="0" dirty="0">
                <a:solidFill>
                  <a:srgbClr val="273239"/>
                </a:solidFill>
                <a:effectLst/>
                <a:latin typeface="Nunito" pitchFamily="2" charset="0"/>
              </a:rPr>
              <a:t>Analysis modeling assists in determining the relationships, entities, and qualities of the data that the system needs.</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Defining Behavior:</a:t>
            </a:r>
            <a:r>
              <a:rPr lang="en-US" b="0" i="0" dirty="0">
                <a:solidFill>
                  <a:srgbClr val="273239"/>
                </a:solidFill>
                <a:effectLst/>
                <a:latin typeface="Nunito" pitchFamily="2" charset="0"/>
              </a:rPr>
              <a:t> Analysis modeling aids in the definition of the system’s dynamic behavior, including workflows, processes, and inter-component interactions.</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System Boundary Identification:</a:t>
            </a:r>
            <a:r>
              <a:rPr lang="en-US" b="0" i="0" dirty="0">
                <a:solidFill>
                  <a:srgbClr val="273239"/>
                </a:solidFill>
                <a:effectLst/>
                <a:latin typeface="Nunito" pitchFamily="2" charset="0"/>
              </a:rPr>
              <a:t> It is made easier by analysis, which helps in defining the parameters of the software system and its interactions with users, other systems, and hardware components.</a:t>
            </a:r>
          </a:p>
          <a:p>
            <a:pPr marR="0" lvl="0">
              <a:spcBef>
                <a:spcPts val="0"/>
              </a:spcBef>
              <a:spcAft>
                <a:spcPts val="0"/>
              </a:spcAft>
            </a:pPr>
            <a:endParaRPr lang="en-GB" sz="1800" dirty="0">
              <a:effectLst/>
              <a:latin typeface="Nunito"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429964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sp>
        <p:nvSpPr>
          <p:cNvPr id="3" name="TextBox 2">
            <a:extLst>
              <a:ext uri="{FF2B5EF4-FFF2-40B4-BE49-F238E27FC236}">
                <a16:creationId xmlns:a16="http://schemas.microsoft.com/office/drawing/2014/main" id="{F61DA6DD-2A3C-B1E0-9FDA-8BA843E42C38}"/>
              </a:ext>
            </a:extLst>
          </p:cNvPr>
          <p:cNvSpPr txBox="1"/>
          <p:nvPr/>
        </p:nvSpPr>
        <p:spPr>
          <a:xfrm>
            <a:off x="851835" y="793529"/>
            <a:ext cx="10556899" cy="5632311"/>
          </a:xfrm>
          <a:prstGeom prst="rect">
            <a:avLst/>
          </a:prstGeom>
          <a:noFill/>
        </p:spPr>
        <p:txBody>
          <a:bodyPr wrap="square">
            <a:spAutoFit/>
          </a:bodyPr>
          <a:lstStyle/>
          <a:p>
            <a:pPr algn="l"/>
            <a:r>
              <a:rPr lang="en-US" b="1" i="0" dirty="0">
                <a:solidFill>
                  <a:srgbClr val="222222"/>
                </a:solidFill>
                <a:effectLst/>
                <a:latin typeface="Nunito" pitchFamily="2" charset="0"/>
              </a:rPr>
              <a:t>Requirement Analysis Techniques</a:t>
            </a:r>
          </a:p>
          <a:p>
            <a:pPr algn="l"/>
            <a:endParaRPr lang="en-US" b="1" dirty="0">
              <a:solidFill>
                <a:srgbClr val="222222"/>
              </a:solidFill>
              <a:latin typeface="Nunito" pitchFamily="2" charset="0"/>
            </a:endParaRPr>
          </a:p>
          <a:p>
            <a:pPr algn="l"/>
            <a:r>
              <a:rPr lang="en-US" b="1" i="0" dirty="0">
                <a:solidFill>
                  <a:srgbClr val="222222"/>
                </a:solidFill>
                <a:effectLst/>
                <a:latin typeface="Nunito" pitchFamily="2" charset="0"/>
              </a:rPr>
              <a:t>Business process modeling notation (BPMN)</a:t>
            </a:r>
          </a:p>
          <a:p>
            <a:pPr algn="l"/>
            <a:r>
              <a:rPr lang="en-US" b="0" i="0" dirty="0">
                <a:solidFill>
                  <a:srgbClr val="222222"/>
                </a:solidFill>
                <a:effectLst/>
                <a:latin typeface="Nunito" pitchFamily="2" charset="0"/>
              </a:rPr>
              <a:t>BPMN (Business Process Modeling &amp; Notation) is a graphical representation of your business process using simple objects, which helps the organization to communicate in a standard manner. Various objects used in BPMN include</a:t>
            </a:r>
          </a:p>
          <a:p>
            <a:pPr marL="793750" indent="-285750">
              <a:buFont typeface="Arial" panose="020B0604020202020204" pitchFamily="34" charset="0"/>
              <a:buChar char="•"/>
            </a:pPr>
            <a:r>
              <a:rPr lang="en-US" b="0" i="0" dirty="0">
                <a:solidFill>
                  <a:srgbClr val="222222"/>
                </a:solidFill>
                <a:effectLst/>
                <a:latin typeface="Nunito" pitchFamily="2" charset="0"/>
              </a:rPr>
              <a:t>Flow objects</a:t>
            </a:r>
          </a:p>
          <a:p>
            <a:pPr marL="793750" indent="-285750">
              <a:buFont typeface="Arial" panose="020B0604020202020204" pitchFamily="34" charset="0"/>
              <a:buChar char="•"/>
            </a:pPr>
            <a:r>
              <a:rPr lang="en-US" b="0" i="0" dirty="0">
                <a:solidFill>
                  <a:srgbClr val="222222"/>
                </a:solidFill>
                <a:effectLst/>
                <a:latin typeface="Nunito" pitchFamily="2" charset="0"/>
              </a:rPr>
              <a:t>Connecting objects</a:t>
            </a:r>
          </a:p>
          <a:p>
            <a:pPr marL="793750" indent="-285750">
              <a:buFont typeface="Arial" panose="020B0604020202020204" pitchFamily="34" charset="0"/>
              <a:buChar char="•"/>
            </a:pPr>
            <a:r>
              <a:rPr lang="en-US" b="0" i="0" dirty="0">
                <a:solidFill>
                  <a:srgbClr val="222222"/>
                </a:solidFill>
                <a:effectLst/>
                <a:latin typeface="Nunito" pitchFamily="2" charset="0"/>
              </a:rPr>
              <a:t>Swim lanes</a:t>
            </a:r>
          </a:p>
          <a:p>
            <a:pPr marL="793750" indent="-285750">
              <a:buFont typeface="Arial" panose="020B0604020202020204" pitchFamily="34" charset="0"/>
              <a:buChar char="•"/>
            </a:pPr>
            <a:r>
              <a:rPr lang="en-US" b="0" i="0" dirty="0">
                <a:solidFill>
                  <a:srgbClr val="222222"/>
                </a:solidFill>
                <a:effectLst/>
                <a:latin typeface="Nunito" pitchFamily="2" charset="0"/>
              </a:rPr>
              <a:t>Artifacts.</a:t>
            </a:r>
            <a:endParaRPr lang="en-US" dirty="0">
              <a:solidFill>
                <a:srgbClr val="222222"/>
              </a:solidFill>
              <a:latin typeface="Nunito" pitchFamily="2" charset="0"/>
            </a:endParaRPr>
          </a:p>
          <a:p>
            <a:pPr marL="508000" algn="l">
              <a:buFont typeface="Arial" panose="020B0604020202020204" pitchFamily="34" charset="0"/>
              <a:buChar char="•"/>
            </a:pPr>
            <a:endParaRPr lang="en-US" b="0" i="0" dirty="0">
              <a:solidFill>
                <a:srgbClr val="222222"/>
              </a:solidFill>
              <a:effectLst/>
              <a:latin typeface="Nunito" pitchFamily="2" charset="0"/>
            </a:endParaRPr>
          </a:p>
          <a:p>
            <a:pPr algn="l"/>
            <a:r>
              <a:rPr lang="en-US" b="1" i="0" dirty="0">
                <a:solidFill>
                  <a:srgbClr val="222222"/>
                </a:solidFill>
                <a:effectLst/>
                <a:latin typeface="Nunito" pitchFamily="2" charset="0"/>
              </a:rPr>
              <a:t>UML (Unified Modeling Language)</a:t>
            </a:r>
          </a:p>
          <a:p>
            <a:pPr algn="l"/>
            <a:r>
              <a:rPr lang="en-US" b="0" i="0" u="none" strike="noStrike" dirty="0">
                <a:solidFill>
                  <a:srgbClr val="222222"/>
                </a:solidFill>
                <a:effectLst/>
                <a:latin typeface="Nunito" pitchFamily="2" charset="0"/>
              </a:rPr>
              <a:t>UML</a:t>
            </a:r>
            <a:r>
              <a:rPr lang="en-US" b="0" i="0" dirty="0">
                <a:solidFill>
                  <a:srgbClr val="222222"/>
                </a:solidFill>
                <a:effectLst/>
                <a:latin typeface="Nunito" pitchFamily="2" charset="0"/>
              </a:rPr>
              <a:t> is a modeling standard primarily used for the specification, development, visualization, and documentation of software systems. To capture important business processes and artifacts UML provides objects like</a:t>
            </a:r>
          </a:p>
          <a:p>
            <a:pPr marL="742950" lvl="1" indent="-285750">
              <a:buFont typeface="Arial" panose="020B0604020202020204" pitchFamily="34" charset="0"/>
              <a:buChar char="•"/>
            </a:pPr>
            <a:r>
              <a:rPr lang="en-US" b="0" i="0" dirty="0">
                <a:solidFill>
                  <a:srgbClr val="222222"/>
                </a:solidFill>
                <a:effectLst/>
                <a:latin typeface="Nunito" pitchFamily="2" charset="0"/>
              </a:rPr>
              <a:t>State</a:t>
            </a:r>
          </a:p>
          <a:p>
            <a:pPr marL="742950" lvl="1" indent="-285750">
              <a:buFont typeface="Arial" panose="020B0604020202020204" pitchFamily="34" charset="0"/>
              <a:buChar char="•"/>
            </a:pPr>
            <a:r>
              <a:rPr lang="en-US" b="0" i="0" dirty="0">
                <a:solidFill>
                  <a:srgbClr val="222222"/>
                </a:solidFill>
                <a:effectLst/>
                <a:latin typeface="Nunito" pitchFamily="2" charset="0"/>
              </a:rPr>
              <a:t>Object</a:t>
            </a:r>
          </a:p>
          <a:p>
            <a:pPr marL="742950" lvl="1" indent="-285750">
              <a:buFont typeface="Arial" panose="020B0604020202020204" pitchFamily="34" charset="0"/>
              <a:buChar char="•"/>
            </a:pPr>
            <a:r>
              <a:rPr lang="en-US" b="0" i="0" dirty="0">
                <a:solidFill>
                  <a:srgbClr val="222222"/>
                </a:solidFill>
                <a:effectLst/>
                <a:latin typeface="Nunito" pitchFamily="2" charset="0"/>
              </a:rPr>
              <a:t>Activity</a:t>
            </a:r>
          </a:p>
          <a:p>
            <a:pPr marL="742950" lvl="1" indent="-285750">
              <a:buFont typeface="Arial" panose="020B0604020202020204" pitchFamily="34" charset="0"/>
              <a:buChar char="•"/>
            </a:pPr>
            <a:r>
              <a:rPr lang="en-US" b="0" i="0" dirty="0">
                <a:solidFill>
                  <a:srgbClr val="222222"/>
                </a:solidFill>
                <a:effectLst/>
                <a:latin typeface="Nunito" pitchFamily="2" charset="0"/>
              </a:rPr>
              <a:t>Class diagram</a:t>
            </a:r>
          </a:p>
          <a:p>
            <a:pPr algn="l"/>
            <a:endParaRPr lang="en-US" b="1" i="0" dirty="0">
              <a:solidFill>
                <a:srgbClr val="222222"/>
              </a:solidFill>
              <a:effectLst/>
              <a:latin typeface="Nunito" pitchFamily="2" charset="0"/>
            </a:endParaRPr>
          </a:p>
        </p:txBody>
      </p:sp>
    </p:spTree>
    <p:extLst>
      <p:ext uri="{BB962C8B-B14F-4D97-AF65-F5344CB8AC3E}">
        <p14:creationId xmlns:p14="http://schemas.microsoft.com/office/powerpoint/2010/main" val="2704815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pic>
        <p:nvPicPr>
          <p:cNvPr id="22530" name="Picture 2" descr="Flow chart technique">
            <a:extLst>
              <a:ext uri="{FF2B5EF4-FFF2-40B4-BE49-F238E27FC236}">
                <a16:creationId xmlns:a16="http://schemas.microsoft.com/office/drawing/2014/main" id="{D8DABC31-6024-CDDA-0DC2-660A99C33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652819"/>
            <a:ext cx="5355723" cy="3432769"/>
          </a:xfrm>
          <a:prstGeom prst="rect">
            <a:avLst/>
          </a:prstGeom>
          <a:noFill/>
          <a:extLst>
            <a:ext uri="{909E8E84-426E-40DD-AFC4-6F175D3DCCD1}">
              <a14:hiddenFill xmlns:a14="http://schemas.microsoft.com/office/drawing/2010/main">
                <a:solidFill>
                  <a:srgbClr val="FFFFFF"/>
                </a:solidFill>
              </a14:hiddenFill>
            </a:ext>
          </a:extLst>
        </p:spPr>
      </p:pic>
      <p:pic>
        <p:nvPicPr>
          <p:cNvPr id="22532" name="Picture 4" descr="Data Flow Diagram">
            <a:extLst>
              <a:ext uri="{FF2B5EF4-FFF2-40B4-BE49-F238E27FC236}">
                <a16:creationId xmlns:a16="http://schemas.microsoft.com/office/drawing/2014/main" id="{4066DAD3-848D-B3CF-8AE2-DB2248824C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1105" y="2311356"/>
            <a:ext cx="3271742" cy="37742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9846736-F0BC-02D8-2D19-5B1EBDF627A1}"/>
              </a:ext>
            </a:extLst>
          </p:cNvPr>
          <p:cNvSpPr txBox="1"/>
          <p:nvPr/>
        </p:nvSpPr>
        <p:spPr>
          <a:xfrm>
            <a:off x="851835" y="772412"/>
            <a:ext cx="4996071" cy="2862322"/>
          </a:xfrm>
          <a:prstGeom prst="rect">
            <a:avLst/>
          </a:prstGeom>
          <a:noFill/>
        </p:spPr>
        <p:txBody>
          <a:bodyPr wrap="square">
            <a:spAutoFit/>
          </a:bodyPr>
          <a:lstStyle/>
          <a:p>
            <a:pPr algn="l"/>
            <a:r>
              <a:rPr lang="en-US" b="1" i="0" dirty="0">
                <a:solidFill>
                  <a:srgbClr val="222222"/>
                </a:solidFill>
                <a:effectLst/>
                <a:latin typeface="Nunito" pitchFamily="2" charset="0"/>
              </a:rPr>
              <a:t>Data flow diagram</a:t>
            </a:r>
          </a:p>
          <a:p>
            <a:pPr algn="l"/>
            <a:r>
              <a:rPr lang="en-US" b="0" i="0" dirty="0">
                <a:solidFill>
                  <a:srgbClr val="222222"/>
                </a:solidFill>
                <a:effectLst/>
                <a:latin typeface="Nunito" pitchFamily="2" charset="0"/>
              </a:rPr>
              <a:t>Data flow diagrams show how data is processed by a system in terms of inputs and outputs. Components of the data flow diagram include</a:t>
            </a:r>
          </a:p>
          <a:p>
            <a:pPr algn="l"/>
            <a:endParaRPr lang="en-US" b="0" i="0" dirty="0">
              <a:solidFill>
                <a:srgbClr val="222222"/>
              </a:solidFill>
              <a:effectLst/>
              <a:latin typeface="Nunito" pitchFamily="2" charset="0"/>
            </a:endParaRPr>
          </a:p>
          <a:p>
            <a:pPr marL="285750" indent="-285750" algn="l">
              <a:buFont typeface="Arial" panose="020B0604020202020204" pitchFamily="34" charset="0"/>
              <a:buChar char="•"/>
            </a:pPr>
            <a:r>
              <a:rPr lang="en-US" b="0" i="0" dirty="0">
                <a:solidFill>
                  <a:srgbClr val="222222"/>
                </a:solidFill>
                <a:effectLst/>
                <a:latin typeface="Nunito" pitchFamily="2" charset="0"/>
              </a:rPr>
              <a:t>Process</a:t>
            </a:r>
          </a:p>
          <a:p>
            <a:pPr marL="285750" indent="-285750" algn="l">
              <a:buFont typeface="Arial" panose="020B0604020202020204" pitchFamily="34" charset="0"/>
              <a:buChar char="•"/>
            </a:pPr>
            <a:r>
              <a:rPr lang="en-US" b="0" i="0" dirty="0">
                <a:solidFill>
                  <a:srgbClr val="222222"/>
                </a:solidFill>
                <a:effectLst/>
                <a:latin typeface="Nunito" pitchFamily="2" charset="0"/>
              </a:rPr>
              <a:t>Flow</a:t>
            </a:r>
          </a:p>
          <a:p>
            <a:pPr marL="285750" indent="-285750" algn="l">
              <a:buFont typeface="Arial" panose="020B0604020202020204" pitchFamily="34" charset="0"/>
              <a:buChar char="•"/>
            </a:pPr>
            <a:r>
              <a:rPr lang="en-US" b="0" i="0" dirty="0">
                <a:solidFill>
                  <a:srgbClr val="222222"/>
                </a:solidFill>
                <a:effectLst/>
                <a:latin typeface="Nunito" pitchFamily="2" charset="0"/>
              </a:rPr>
              <a:t>Store</a:t>
            </a:r>
          </a:p>
          <a:p>
            <a:pPr marL="285750" indent="-285750" algn="l">
              <a:buFont typeface="Arial" panose="020B0604020202020204" pitchFamily="34" charset="0"/>
              <a:buChar char="•"/>
            </a:pPr>
            <a:r>
              <a:rPr lang="en-US" b="0" i="0" dirty="0">
                <a:solidFill>
                  <a:srgbClr val="222222"/>
                </a:solidFill>
                <a:effectLst/>
                <a:latin typeface="Nunito" pitchFamily="2" charset="0"/>
              </a:rPr>
              <a:t>Terminator</a:t>
            </a:r>
          </a:p>
        </p:txBody>
      </p:sp>
      <p:sp>
        <p:nvSpPr>
          <p:cNvPr id="6" name="TextBox 5">
            <a:extLst>
              <a:ext uri="{FF2B5EF4-FFF2-40B4-BE49-F238E27FC236}">
                <a16:creationId xmlns:a16="http://schemas.microsoft.com/office/drawing/2014/main" id="{52C00273-C280-9420-F69E-C3A026B5E59F}"/>
              </a:ext>
            </a:extLst>
          </p:cNvPr>
          <p:cNvSpPr txBox="1"/>
          <p:nvPr/>
        </p:nvSpPr>
        <p:spPr>
          <a:xfrm>
            <a:off x="6096000" y="772412"/>
            <a:ext cx="5355723" cy="1754326"/>
          </a:xfrm>
          <a:prstGeom prst="rect">
            <a:avLst/>
          </a:prstGeom>
          <a:noFill/>
        </p:spPr>
        <p:txBody>
          <a:bodyPr wrap="square">
            <a:spAutoFit/>
          </a:bodyPr>
          <a:lstStyle/>
          <a:p>
            <a:pPr algn="l"/>
            <a:r>
              <a:rPr lang="en-US" b="1" i="0" dirty="0">
                <a:solidFill>
                  <a:srgbClr val="222222"/>
                </a:solidFill>
                <a:effectLst/>
                <a:latin typeface="Nunito" pitchFamily="2" charset="0"/>
              </a:rPr>
              <a:t>Flow chart technique</a:t>
            </a:r>
          </a:p>
          <a:p>
            <a:pPr algn="l"/>
            <a:r>
              <a:rPr lang="en-US" b="0" i="0" dirty="0">
                <a:solidFill>
                  <a:srgbClr val="222222"/>
                </a:solidFill>
                <a:effectLst/>
                <a:latin typeface="Nunito" pitchFamily="2" charset="0"/>
              </a:rPr>
              <a:t>A flowchart is a visual representation of the sequential flow and control logic of a set of related activities or actions. There are different formats for flowcharts which include Linear, Top-down and cross-functional (swim lanes)</a:t>
            </a:r>
          </a:p>
        </p:txBody>
      </p:sp>
    </p:spTree>
    <p:extLst>
      <p:ext uri="{BB962C8B-B14F-4D97-AF65-F5344CB8AC3E}">
        <p14:creationId xmlns:p14="http://schemas.microsoft.com/office/powerpoint/2010/main" val="3414412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pic>
        <p:nvPicPr>
          <p:cNvPr id="21506" name="Picture 2" descr="Role Activity Diagrams">
            <a:extLst>
              <a:ext uri="{FF2B5EF4-FFF2-40B4-BE49-F238E27FC236}">
                <a16:creationId xmlns:a16="http://schemas.microsoft.com/office/drawing/2014/main" id="{40E5EC6C-5901-552C-D4D1-CBA2064EE7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634" y="2509284"/>
            <a:ext cx="5177606" cy="362138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EBF901C-2C53-8609-7102-531EEC999458}"/>
              </a:ext>
            </a:extLst>
          </p:cNvPr>
          <p:cNvSpPr txBox="1"/>
          <p:nvPr/>
        </p:nvSpPr>
        <p:spPr>
          <a:xfrm>
            <a:off x="640420" y="699752"/>
            <a:ext cx="5601342" cy="1754326"/>
          </a:xfrm>
          <a:prstGeom prst="rect">
            <a:avLst/>
          </a:prstGeom>
          <a:noFill/>
        </p:spPr>
        <p:txBody>
          <a:bodyPr wrap="square">
            <a:spAutoFit/>
          </a:bodyPr>
          <a:lstStyle/>
          <a:p>
            <a:pPr algn="l"/>
            <a:r>
              <a:rPr lang="en-US" b="1" i="0" dirty="0">
                <a:solidFill>
                  <a:srgbClr val="222222"/>
                </a:solidFill>
                <a:effectLst/>
                <a:latin typeface="Nunito" pitchFamily="2" charset="0"/>
              </a:rPr>
              <a:t>Role Activity Diagrams- (RAD)</a:t>
            </a:r>
          </a:p>
          <a:p>
            <a:pPr algn="l"/>
            <a:r>
              <a:rPr lang="en-US" b="0" i="0" dirty="0">
                <a:solidFill>
                  <a:srgbClr val="222222"/>
                </a:solidFill>
                <a:effectLst/>
                <a:latin typeface="Nunito" pitchFamily="2" charset="0"/>
              </a:rPr>
              <a:t>It is similar to flowchart-type notation. In RAD, role instances are process participants, which have start and end states. RAD requires a deep knowledge of process or organization to identify roles. </a:t>
            </a:r>
            <a:endParaRPr lang="en-US" dirty="0">
              <a:solidFill>
                <a:srgbClr val="222222"/>
              </a:solidFill>
              <a:latin typeface="Nunito" pitchFamily="2" charset="0"/>
            </a:endParaRPr>
          </a:p>
          <a:p>
            <a:r>
              <a:rPr lang="en-US" b="0" i="0" dirty="0">
                <a:solidFill>
                  <a:srgbClr val="222222"/>
                </a:solidFill>
                <a:effectLst/>
                <a:latin typeface="Nunito" pitchFamily="2" charset="0"/>
              </a:rPr>
              <a:t>- External events, Activities, States</a:t>
            </a:r>
          </a:p>
        </p:txBody>
      </p:sp>
      <p:pic>
        <p:nvPicPr>
          <p:cNvPr id="21508" name="Picture 4" descr="Gantt Charts">
            <a:extLst>
              <a:ext uri="{FF2B5EF4-FFF2-40B4-BE49-F238E27FC236}">
                <a16:creationId xmlns:a16="http://schemas.microsoft.com/office/drawing/2014/main" id="{04419C4D-DE96-8137-D6FF-4D7FED2785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422563"/>
            <a:ext cx="5323367" cy="37081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FF491A9-DBD1-38DE-4B42-A195E56ABD42}"/>
              </a:ext>
            </a:extLst>
          </p:cNvPr>
          <p:cNvSpPr txBox="1"/>
          <p:nvPr/>
        </p:nvSpPr>
        <p:spPr>
          <a:xfrm>
            <a:off x="6096000" y="736308"/>
            <a:ext cx="5301653" cy="1754326"/>
          </a:xfrm>
          <a:prstGeom prst="rect">
            <a:avLst/>
          </a:prstGeom>
          <a:noFill/>
        </p:spPr>
        <p:txBody>
          <a:bodyPr wrap="square">
            <a:spAutoFit/>
          </a:bodyPr>
          <a:lstStyle/>
          <a:p>
            <a:pPr algn="l"/>
            <a:r>
              <a:rPr lang="en-US" b="1" i="0" dirty="0">
                <a:solidFill>
                  <a:srgbClr val="222222"/>
                </a:solidFill>
                <a:effectLst/>
                <a:latin typeface="Nunito" pitchFamily="2" charset="0"/>
              </a:rPr>
              <a:t>Gantt Charts</a:t>
            </a:r>
          </a:p>
          <a:p>
            <a:pPr algn="l"/>
            <a:r>
              <a:rPr lang="en-US" b="0" i="0" dirty="0">
                <a:solidFill>
                  <a:srgbClr val="222222"/>
                </a:solidFill>
                <a:effectLst/>
                <a:latin typeface="Nunito" pitchFamily="2" charset="0"/>
              </a:rPr>
              <a:t>A Gantt chart is a graphical representation of a schedule that helps to coordinate, plan, and track specific tasks in a project. It represents the total period of the object, broken down into increments.</a:t>
            </a:r>
          </a:p>
        </p:txBody>
      </p:sp>
    </p:spTree>
    <p:extLst>
      <p:ext uri="{BB962C8B-B14F-4D97-AF65-F5344CB8AC3E}">
        <p14:creationId xmlns:p14="http://schemas.microsoft.com/office/powerpoint/2010/main" val="39856060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5" y="0"/>
            <a:ext cx="6941829" cy="646331"/>
          </a:xfrm>
          <a:prstGeom prst="rect">
            <a:avLst/>
          </a:prstGeom>
          <a:noFill/>
        </p:spPr>
        <p:txBody>
          <a:bodyPr wrap="square">
            <a:spAutoFit/>
          </a:bodyPr>
          <a:lstStyle/>
          <a:p>
            <a:r>
              <a:rPr lang="en-US" sz="3600" b="1" i="0" dirty="0">
                <a:solidFill>
                  <a:srgbClr val="610B38"/>
                </a:solidFill>
                <a:effectLst/>
              </a:rPr>
              <a:t>UML - Unified Modeling Language</a:t>
            </a:r>
          </a:p>
        </p:txBody>
      </p:sp>
      <p:sp>
        <p:nvSpPr>
          <p:cNvPr id="3" name="TextBox 2">
            <a:extLst>
              <a:ext uri="{FF2B5EF4-FFF2-40B4-BE49-F238E27FC236}">
                <a16:creationId xmlns:a16="http://schemas.microsoft.com/office/drawing/2014/main" id="{8D7AAD68-D064-62A8-9A72-7BCE7220FE8F}"/>
              </a:ext>
            </a:extLst>
          </p:cNvPr>
          <p:cNvSpPr txBox="1"/>
          <p:nvPr/>
        </p:nvSpPr>
        <p:spPr>
          <a:xfrm>
            <a:off x="851835" y="751344"/>
            <a:ext cx="10556899" cy="5355312"/>
          </a:xfrm>
          <a:prstGeom prst="rect">
            <a:avLst/>
          </a:prstGeom>
          <a:noFill/>
        </p:spPr>
        <p:txBody>
          <a:bodyPr wrap="square">
            <a:spAutoFit/>
          </a:bodyPr>
          <a:lstStyle/>
          <a:p>
            <a:pPr marL="285750" indent="-285750" algn="l" rtl="0" fontAlgn="base">
              <a:buFont typeface="Arial" panose="020B0604020202020204" pitchFamily="34" charset="0"/>
              <a:buChar char="•"/>
            </a:pPr>
            <a:r>
              <a:rPr lang="en-US" b="1" i="0" dirty="0">
                <a:solidFill>
                  <a:srgbClr val="273239"/>
                </a:solidFill>
                <a:effectLst/>
                <a:latin typeface="Nunito" pitchFamily="2" charset="0"/>
              </a:rPr>
              <a:t>Unified Modeling Language (UML)</a:t>
            </a:r>
            <a:r>
              <a:rPr lang="en-US" b="0" i="0" dirty="0">
                <a:solidFill>
                  <a:srgbClr val="273239"/>
                </a:solidFill>
                <a:effectLst/>
                <a:latin typeface="Nunito" pitchFamily="2" charset="0"/>
              </a:rPr>
              <a:t> is a general-purpose modeling language.</a:t>
            </a:r>
          </a:p>
          <a:p>
            <a:pPr marL="285750" indent="-285750" algn="l" rtl="0" fontAlgn="base">
              <a:buFont typeface="Arial" panose="020B0604020202020204" pitchFamily="34" charset="0"/>
              <a:buChar char="•"/>
            </a:pPr>
            <a:r>
              <a:rPr lang="en-US" b="0" i="0" dirty="0">
                <a:solidFill>
                  <a:srgbClr val="273239"/>
                </a:solidFill>
                <a:effectLst/>
                <a:latin typeface="Nunito" pitchFamily="2" charset="0"/>
              </a:rPr>
              <a:t>The main aim of UML is to define a standard way to </a:t>
            </a:r>
            <a:r>
              <a:rPr lang="en-US" b="1" i="0" dirty="0">
                <a:solidFill>
                  <a:srgbClr val="273239"/>
                </a:solidFill>
                <a:effectLst/>
                <a:latin typeface="Nunito" pitchFamily="2" charset="0"/>
              </a:rPr>
              <a:t>visualize</a:t>
            </a:r>
            <a:r>
              <a:rPr lang="en-US" b="0" i="0" dirty="0">
                <a:solidFill>
                  <a:srgbClr val="273239"/>
                </a:solidFill>
                <a:effectLst/>
                <a:latin typeface="Nunito" pitchFamily="2" charset="0"/>
              </a:rPr>
              <a:t> how a system has been designed. </a:t>
            </a:r>
          </a:p>
          <a:p>
            <a:pPr marL="285750" indent="-285750" algn="l" rtl="0" fontAlgn="base">
              <a:buFont typeface="Arial" panose="020B0604020202020204" pitchFamily="34" charset="0"/>
              <a:buChar char="•"/>
            </a:pPr>
            <a:r>
              <a:rPr lang="en-US" b="0" i="0" dirty="0">
                <a:solidFill>
                  <a:srgbClr val="273239"/>
                </a:solidFill>
                <a:effectLst/>
                <a:latin typeface="Nunito" pitchFamily="2" charset="0"/>
              </a:rPr>
              <a:t>It is quite similar to blueprints used in other fields of engineering. </a:t>
            </a:r>
          </a:p>
          <a:p>
            <a:pPr marL="285750" indent="-285750" algn="l" rtl="0" fontAlgn="base">
              <a:buFont typeface="Arial" panose="020B0604020202020204" pitchFamily="34" charset="0"/>
              <a:buChar char="•"/>
            </a:pPr>
            <a:r>
              <a:rPr lang="en-US" b="0" i="0" dirty="0">
                <a:solidFill>
                  <a:srgbClr val="273239"/>
                </a:solidFill>
                <a:effectLst/>
                <a:latin typeface="Nunito" pitchFamily="2" charset="0"/>
              </a:rPr>
              <a:t>UML is </a:t>
            </a:r>
            <a:r>
              <a:rPr lang="en-US" b="1" i="0" dirty="0">
                <a:solidFill>
                  <a:srgbClr val="273239"/>
                </a:solidFill>
                <a:effectLst/>
                <a:latin typeface="Nunito" pitchFamily="2" charset="0"/>
              </a:rPr>
              <a:t>not a programming language;</a:t>
            </a:r>
            <a:r>
              <a:rPr lang="en-US" b="0" i="0" dirty="0">
                <a:solidFill>
                  <a:srgbClr val="273239"/>
                </a:solidFill>
                <a:effectLst/>
                <a:latin typeface="Nunito" pitchFamily="2" charset="0"/>
              </a:rPr>
              <a:t> it is rather a visual language.</a:t>
            </a:r>
          </a:p>
          <a:p>
            <a:pPr marL="285750" indent="-285750" fontAlgn="base">
              <a:buFont typeface="Arial" panose="020B0604020202020204" pitchFamily="34" charset="0"/>
              <a:buChar char="•"/>
            </a:pPr>
            <a:r>
              <a:rPr lang="en-US" dirty="0">
                <a:solidFill>
                  <a:srgbClr val="273239"/>
                </a:solidFill>
                <a:latin typeface="Nunito" pitchFamily="2" charset="0"/>
              </a:rPr>
              <a:t>Benefits - Standardization, Communication, Visualization, Documentation, Analysis and Design</a:t>
            </a:r>
          </a:p>
          <a:p>
            <a:pPr algn="l" rtl="0" fontAlgn="base"/>
            <a:endParaRPr lang="en-US" dirty="0">
              <a:solidFill>
                <a:srgbClr val="273239"/>
              </a:solidFill>
              <a:latin typeface="Nunito" pitchFamily="2" charset="0"/>
            </a:endParaRPr>
          </a:p>
          <a:p>
            <a:pPr algn="l" rtl="0" fontAlgn="base"/>
            <a:r>
              <a:rPr lang="en-US" b="1" i="0" dirty="0">
                <a:solidFill>
                  <a:srgbClr val="273239"/>
                </a:solidFill>
                <a:effectLst/>
                <a:latin typeface="Nunito" pitchFamily="2" charset="0"/>
              </a:rPr>
              <a:t>Structural Diagrams –</a:t>
            </a:r>
            <a:r>
              <a:rPr lang="en-US" b="0" i="0" dirty="0">
                <a:solidFill>
                  <a:srgbClr val="273239"/>
                </a:solidFill>
                <a:effectLst/>
                <a:latin typeface="Nunito" pitchFamily="2" charset="0"/>
              </a:rPr>
              <a:t> Capture static aspects or structure of a system</a:t>
            </a:r>
          </a:p>
          <a:p>
            <a:pPr algn="l" rtl="0" fontAlgn="base"/>
            <a:r>
              <a:rPr lang="en-US" b="1" i="0" dirty="0">
                <a:solidFill>
                  <a:srgbClr val="273239"/>
                </a:solidFill>
                <a:effectLst/>
                <a:latin typeface="Nunito" pitchFamily="2" charset="0"/>
              </a:rPr>
              <a:t>Behavior Diagrams –</a:t>
            </a:r>
            <a:r>
              <a:rPr lang="en-US" b="0" i="0" dirty="0">
                <a:solidFill>
                  <a:srgbClr val="273239"/>
                </a:solidFill>
                <a:effectLst/>
                <a:latin typeface="Nunito" pitchFamily="2" charset="0"/>
              </a:rPr>
              <a:t> Capture dynamic aspects or behavior of the system</a:t>
            </a:r>
            <a:endParaRPr lang="en-US" dirty="0">
              <a:solidFill>
                <a:srgbClr val="273239"/>
              </a:solidFill>
              <a:latin typeface="Nunito" pitchFamily="2" charset="0"/>
            </a:endParaRPr>
          </a:p>
          <a:p>
            <a:pPr algn="l" rtl="0" fontAlgn="base"/>
            <a:endParaRPr lang="en-US" dirty="0">
              <a:solidFill>
                <a:srgbClr val="273239"/>
              </a:solidFill>
              <a:latin typeface="Nunito" pitchFamily="2" charset="0"/>
            </a:endParaRPr>
          </a:p>
          <a:p>
            <a:pPr algn="l" rtl="0" fontAlgn="base"/>
            <a:r>
              <a:rPr lang="en-US" b="0" i="0" dirty="0">
                <a:solidFill>
                  <a:srgbClr val="273239"/>
                </a:solidFill>
                <a:effectLst/>
                <a:latin typeface="Nunito" pitchFamily="2" charset="0"/>
              </a:rPr>
              <a:t>(UML) diagrams involve a systematic process that typically includes the following steps:</a:t>
            </a:r>
          </a:p>
          <a:p>
            <a:pPr marL="342900" indent="-342900" algn="l" fontAlgn="base">
              <a:buFont typeface="+mj-lt"/>
              <a:buAutoNum type="arabicPeriod"/>
            </a:pPr>
            <a:r>
              <a:rPr lang="en-US" b="1" i="0" dirty="0">
                <a:solidFill>
                  <a:srgbClr val="273239"/>
                </a:solidFill>
                <a:effectLst/>
                <a:latin typeface="Nunito" pitchFamily="2" charset="0"/>
              </a:rPr>
              <a:t>Identify the Purpose</a:t>
            </a:r>
          </a:p>
          <a:p>
            <a:pPr marL="342900" indent="-342900" algn="l" fontAlgn="base">
              <a:buFont typeface="+mj-lt"/>
              <a:buAutoNum type="arabicPeriod"/>
            </a:pPr>
            <a:r>
              <a:rPr lang="en-US" b="1" i="0" dirty="0">
                <a:solidFill>
                  <a:srgbClr val="273239"/>
                </a:solidFill>
                <a:effectLst/>
                <a:latin typeface="Nunito" pitchFamily="2" charset="0"/>
              </a:rPr>
              <a:t>Identify Elements and Relationships</a:t>
            </a:r>
            <a:endParaRPr lang="en-US" b="1" dirty="0">
              <a:solidFill>
                <a:srgbClr val="273239"/>
              </a:solidFill>
              <a:latin typeface="Nunito" pitchFamily="2" charset="0"/>
            </a:endParaRPr>
          </a:p>
          <a:p>
            <a:pPr marL="342900" indent="-342900" algn="l" fontAlgn="base">
              <a:buFont typeface="+mj-lt"/>
              <a:buAutoNum type="arabicPeriod"/>
            </a:pPr>
            <a:r>
              <a:rPr lang="en-US" b="1" i="0" dirty="0">
                <a:solidFill>
                  <a:srgbClr val="273239"/>
                </a:solidFill>
                <a:effectLst/>
                <a:latin typeface="Nunito" pitchFamily="2" charset="0"/>
              </a:rPr>
              <a:t>Select the Appropriate UML Diagram Type</a:t>
            </a:r>
          </a:p>
          <a:p>
            <a:pPr marL="342900" indent="-342900" algn="l" fontAlgn="base">
              <a:buFont typeface="+mj-lt"/>
              <a:buAutoNum type="arabicPeriod"/>
            </a:pPr>
            <a:r>
              <a:rPr lang="en-US" b="1" i="0" dirty="0">
                <a:solidFill>
                  <a:srgbClr val="273239"/>
                </a:solidFill>
                <a:effectLst/>
                <a:latin typeface="Nunito" pitchFamily="2" charset="0"/>
              </a:rPr>
              <a:t>Create a Rough Sketch</a:t>
            </a:r>
            <a:endParaRPr lang="en-US" b="1" dirty="0">
              <a:solidFill>
                <a:srgbClr val="273239"/>
              </a:solidFill>
              <a:latin typeface="Nunito" pitchFamily="2" charset="0"/>
            </a:endParaRPr>
          </a:p>
          <a:p>
            <a:pPr marL="342900" indent="-342900" algn="l" fontAlgn="base">
              <a:buFont typeface="+mj-lt"/>
              <a:buAutoNum type="arabicPeriod"/>
            </a:pPr>
            <a:r>
              <a:rPr lang="en-US" b="1" i="0" dirty="0">
                <a:solidFill>
                  <a:srgbClr val="273239"/>
                </a:solidFill>
                <a:effectLst/>
                <a:latin typeface="Nunito" pitchFamily="2" charset="0"/>
              </a:rPr>
              <a:t>Choose a UML Modeling Tool</a:t>
            </a:r>
          </a:p>
          <a:p>
            <a:pPr marL="342900" indent="-342900" algn="l" fontAlgn="base">
              <a:buFont typeface="+mj-lt"/>
              <a:buAutoNum type="arabicPeriod"/>
            </a:pPr>
            <a:r>
              <a:rPr lang="en-US" b="1" i="0" dirty="0">
                <a:solidFill>
                  <a:srgbClr val="273239"/>
                </a:solidFill>
                <a:effectLst/>
                <a:latin typeface="Nunito" pitchFamily="2" charset="0"/>
              </a:rPr>
              <a:t>Create the Diagram and Define Element Properties</a:t>
            </a:r>
          </a:p>
          <a:p>
            <a:pPr marL="342900" indent="-342900" algn="l" fontAlgn="base">
              <a:buFont typeface="+mj-lt"/>
              <a:buAutoNum type="arabicPeriod"/>
            </a:pPr>
            <a:r>
              <a:rPr lang="en-US" b="1" i="0" dirty="0">
                <a:solidFill>
                  <a:srgbClr val="273239"/>
                </a:solidFill>
                <a:effectLst/>
                <a:latin typeface="Nunito" pitchFamily="2" charset="0"/>
              </a:rPr>
              <a:t>Add Annotations and Comments</a:t>
            </a:r>
            <a:endParaRPr lang="en-US" b="1" dirty="0">
              <a:solidFill>
                <a:srgbClr val="273239"/>
              </a:solidFill>
              <a:latin typeface="Nunito" pitchFamily="2" charset="0"/>
            </a:endParaRPr>
          </a:p>
          <a:p>
            <a:pPr marL="342900" indent="-342900" algn="l" fontAlgn="base">
              <a:buFont typeface="+mj-lt"/>
              <a:buAutoNum type="arabicPeriod"/>
            </a:pPr>
            <a:r>
              <a:rPr lang="en-US" b="1" i="0" dirty="0">
                <a:solidFill>
                  <a:srgbClr val="273239"/>
                </a:solidFill>
                <a:effectLst/>
                <a:latin typeface="Nunito" pitchFamily="2" charset="0"/>
              </a:rPr>
              <a:t>Validate and Review Refine and Iterate</a:t>
            </a:r>
            <a:endParaRPr lang="en-US" b="1" dirty="0">
              <a:solidFill>
                <a:srgbClr val="273239"/>
              </a:solidFill>
              <a:latin typeface="Nunito" pitchFamily="2" charset="0"/>
            </a:endParaRPr>
          </a:p>
          <a:p>
            <a:pPr marL="342900" indent="-342900" algn="l" fontAlgn="base">
              <a:buFont typeface="+mj-lt"/>
              <a:buAutoNum type="arabicPeriod"/>
            </a:pPr>
            <a:r>
              <a:rPr lang="en-US" b="1" i="0" dirty="0">
                <a:solidFill>
                  <a:srgbClr val="273239"/>
                </a:solidFill>
                <a:effectLst/>
                <a:latin typeface="Nunito" pitchFamily="2" charset="0"/>
              </a:rPr>
              <a:t>Generate Documentation</a:t>
            </a:r>
            <a:endParaRPr lang="en-US" b="0" i="0" dirty="0">
              <a:solidFill>
                <a:srgbClr val="273239"/>
              </a:solidFill>
              <a:effectLst/>
              <a:latin typeface="Nunito" pitchFamily="2" charset="0"/>
            </a:endParaRPr>
          </a:p>
        </p:txBody>
      </p:sp>
    </p:spTree>
    <p:extLst>
      <p:ext uri="{BB962C8B-B14F-4D97-AF65-F5344CB8AC3E}">
        <p14:creationId xmlns:p14="http://schemas.microsoft.com/office/powerpoint/2010/main" val="4206469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UML- Unified Modeling Language</a:t>
            </a:r>
          </a:p>
        </p:txBody>
      </p:sp>
      <p:pic>
        <p:nvPicPr>
          <p:cNvPr id="15362" name="Picture 2" descr="UML-Diagrams">
            <a:extLst>
              <a:ext uri="{FF2B5EF4-FFF2-40B4-BE49-F238E27FC236}">
                <a16:creationId xmlns:a16="http://schemas.microsoft.com/office/drawing/2014/main" id="{7329F7B2-1945-97A7-56B2-C0F5D237EF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363"/>
          <a:stretch/>
        </p:blipFill>
        <p:spPr bwMode="auto">
          <a:xfrm>
            <a:off x="894002" y="802758"/>
            <a:ext cx="10365878" cy="5252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5155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sp>
        <p:nvSpPr>
          <p:cNvPr id="4" name="TextBox 3">
            <a:extLst>
              <a:ext uri="{FF2B5EF4-FFF2-40B4-BE49-F238E27FC236}">
                <a16:creationId xmlns:a16="http://schemas.microsoft.com/office/drawing/2014/main" id="{7F472E0F-594C-6047-A501-075952960491}"/>
              </a:ext>
            </a:extLst>
          </p:cNvPr>
          <p:cNvSpPr txBox="1"/>
          <p:nvPr/>
        </p:nvSpPr>
        <p:spPr>
          <a:xfrm>
            <a:off x="726558" y="646331"/>
            <a:ext cx="10738884" cy="5632311"/>
          </a:xfrm>
          <a:prstGeom prst="rect">
            <a:avLst/>
          </a:prstGeom>
          <a:noFill/>
        </p:spPr>
        <p:txBody>
          <a:bodyPr wrap="square">
            <a:spAutoFit/>
          </a:bodyPr>
          <a:lstStyle/>
          <a:p>
            <a:pPr algn="l" fontAlgn="base"/>
            <a:r>
              <a:rPr lang="en-US" b="1" i="0" dirty="0">
                <a:solidFill>
                  <a:srgbClr val="333333"/>
                </a:solidFill>
                <a:effectLst/>
                <a:latin typeface="Nunito" pitchFamily="2" charset="0"/>
              </a:rPr>
              <a:t>Use Cases</a:t>
            </a:r>
          </a:p>
          <a:p>
            <a:pPr algn="l" fontAlgn="base"/>
            <a:r>
              <a:rPr lang="en-US" b="0" i="0" dirty="0">
                <a:solidFill>
                  <a:srgbClr val="333333"/>
                </a:solidFill>
                <a:effectLst/>
                <a:latin typeface="Nunito" pitchFamily="2" charset="0"/>
              </a:rPr>
              <a:t>A use case is a written description of how users will perform tasks on your website.  It outlines, from a user’s point of view, a system’s behavior as it responds to a request. Each use case is represented as a sequence of simple steps, beginning with a user's goal and ending when that goal is fulfilled.</a:t>
            </a:r>
          </a:p>
          <a:p>
            <a:pPr algn="l" fontAlgn="base"/>
            <a:endParaRPr lang="en-US" b="1" i="0" dirty="0">
              <a:solidFill>
                <a:srgbClr val="333333"/>
              </a:solidFill>
              <a:effectLst/>
              <a:latin typeface="Nunito" pitchFamily="2" charset="0"/>
            </a:endParaRPr>
          </a:p>
          <a:p>
            <a:pPr algn="l" fontAlgn="base"/>
            <a:r>
              <a:rPr lang="en-US" b="1" i="0" dirty="0">
                <a:solidFill>
                  <a:srgbClr val="333333"/>
                </a:solidFill>
                <a:effectLst/>
                <a:latin typeface="Nunito" pitchFamily="2" charset="0"/>
              </a:rPr>
              <a:t>Benefits of Use Cases</a:t>
            </a:r>
          </a:p>
          <a:p>
            <a:pPr algn="l" fontAlgn="base"/>
            <a:r>
              <a:rPr lang="en-US" b="0" i="0" dirty="0">
                <a:solidFill>
                  <a:srgbClr val="333333"/>
                </a:solidFill>
                <a:effectLst/>
                <a:latin typeface="Nunito" pitchFamily="2" charset="0"/>
              </a:rPr>
              <a:t>Help explain how the system should behave, and in the process, they also help brainstorm what could go wrong.  They provide a list of the goals, and this list can be used to </a:t>
            </a:r>
            <a:r>
              <a:rPr lang="en-US" b="0" i="0" dirty="0">
                <a:effectLst/>
                <a:latin typeface="Nunito" pitchFamily="2" charset="0"/>
              </a:rPr>
              <a:t>establish the cost and complexity of the system. </a:t>
            </a:r>
            <a:endParaRPr lang="en-US" b="0" i="0" dirty="0">
              <a:solidFill>
                <a:srgbClr val="333333"/>
              </a:solidFill>
              <a:effectLst/>
              <a:latin typeface="Nunito" pitchFamily="2" charset="0"/>
            </a:endParaRPr>
          </a:p>
          <a:p>
            <a:pPr algn="l" fontAlgn="base"/>
            <a:endParaRPr lang="en-US" dirty="0">
              <a:solidFill>
                <a:srgbClr val="333333"/>
              </a:solidFill>
              <a:latin typeface="Nunito" pitchFamily="2" charset="0"/>
            </a:endParaRPr>
          </a:p>
          <a:p>
            <a:pPr algn="l" fontAlgn="base"/>
            <a:r>
              <a:rPr lang="en-US" b="1" i="0" dirty="0">
                <a:solidFill>
                  <a:srgbClr val="333333"/>
                </a:solidFill>
                <a:effectLst/>
                <a:latin typeface="Nunito" pitchFamily="2" charset="0"/>
              </a:rPr>
              <a:t>What Use Cases Include</a:t>
            </a:r>
            <a:endParaRPr lang="en-US" b="1" dirty="0">
              <a:solidFill>
                <a:srgbClr val="333333"/>
              </a:solidFill>
              <a:latin typeface="Nunito" pitchFamily="2" charset="0"/>
            </a:endParaRPr>
          </a:p>
          <a:p>
            <a:pPr marL="285750" indent="-285750" algn="l" fontAlgn="base">
              <a:buFont typeface="Arial" panose="020B0604020202020204" pitchFamily="34" charset="0"/>
              <a:buChar char="•"/>
            </a:pPr>
            <a:r>
              <a:rPr lang="en-US" b="0" i="0" dirty="0">
                <a:solidFill>
                  <a:srgbClr val="333333"/>
                </a:solidFill>
                <a:effectLst/>
                <a:latin typeface="Nunito" pitchFamily="2" charset="0"/>
              </a:rPr>
              <a:t>Who is using (Actor)</a:t>
            </a:r>
          </a:p>
          <a:p>
            <a:pPr marL="285750" indent="-285750" algn="l" fontAlgn="base">
              <a:buFont typeface="Arial" panose="020B0604020202020204" pitchFamily="34" charset="0"/>
              <a:buChar char="•"/>
            </a:pPr>
            <a:r>
              <a:rPr lang="en-US" b="0" i="0" dirty="0">
                <a:solidFill>
                  <a:srgbClr val="333333"/>
                </a:solidFill>
                <a:effectLst/>
                <a:latin typeface="Nunito" pitchFamily="2" charset="0"/>
              </a:rPr>
              <a:t>What the user wants (Use Case Description)</a:t>
            </a:r>
          </a:p>
          <a:p>
            <a:pPr marL="285750" indent="-285750" algn="l" fontAlgn="base">
              <a:buFont typeface="Arial" panose="020B0604020202020204" pitchFamily="34" charset="0"/>
              <a:buChar char="•"/>
            </a:pPr>
            <a:r>
              <a:rPr lang="en-US" b="0" i="0" dirty="0">
                <a:solidFill>
                  <a:srgbClr val="333333"/>
                </a:solidFill>
                <a:effectLst/>
                <a:latin typeface="Nunito" pitchFamily="2" charset="0"/>
              </a:rPr>
              <a:t>The user's goal (Objective)</a:t>
            </a:r>
          </a:p>
          <a:p>
            <a:pPr marL="285750" indent="-285750" algn="l" fontAlgn="base">
              <a:buFont typeface="Arial" panose="020B0604020202020204" pitchFamily="34" charset="0"/>
              <a:buChar char="•"/>
            </a:pPr>
            <a:r>
              <a:rPr lang="en-US" b="0" i="0" dirty="0">
                <a:solidFill>
                  <a:srgbClr val="333333"/>
                </a:solidFill>
                <a:effectLst/>
                <a:latin typeface="Nunito" pitchFamily="2" charset="0"/>
              </a:rPr>
              <a:t>The steps the user takes to accomplish a particular task (Main and Alternative scenario, Extensions)</a:t>
            </a:r>
          </a:p>
          <a:p>
            <a:pPr marL="285750" indent="-285750" algn="l" fontAlgn="base">
              <a:buFont typeface="Arial" panose="020B0604020202020204" pitchFamily="34" charset="0"/>
              <a:buChar char="•"/>
            </a:pPr>
            <a:r>
              <a:rPr lang="en-US" b="0" i="0" dirty="0">
                <a:solidFill>
                  <a:srgbClr val="333333"/>
                </a:solidFill>
                <a:effectLst/>
                <a:latin typeface="Nunito" pitchFamily="2" charset="0"/>
              </a:rPr>
              <a:t>How the website should respond to an action (Post Condition)</a:t>
            </a:r>
          </a:p>
          <a:p>
            <a:pPr algn="l" fontAlgn="base"/>
            <a:endParaRPr lang="en-US" dirty="0">
              <a:solidFill>
                <a:srgbClr val="333333"/>
              </a:solidFill>
              <a:latin typeface="Nunito" pitchFamily="2" charset="0"/>
            </a:endParaRPr>
          </a:p>
          <a:p>
            <a:pPr algn="l" fontAlgn="base"/>
            <a:r>
              <a:rPr lang="en-US" b="1" i="0" dirty="0">
                <a:solidFill>
                  <a:srgbClr val="333333"/>
                </a:solidFill>
                <a:effectLst/>
                <a:latin typeface="Nunito" pitchFamily="2" charset="0"/>
              </a:rPr>
              <a:t>What Use Cases Do NOT Include</a:t>
            </a:r>
          </a:p>
          <a:p>
            <a:pPr marL="285750" indent="-285750" fontAlgn="base">
              <a:buFont typeface="Arial" panose="020B0604020202020204" pitchFamily="34" charset="0"/>
              <a:buChar char="•"/>
            </a:pPr>
            <a:r>
              <a:rPr lang="en-US" b="0" i="0" dirty="0">
                <a:solidFill>
                  <a:srgbClr val="333333"/>
                </a:solidFill>
                <a:effectLst/>
                <a:latin typeface="Nunito" pitchFamily="2" charset="0"/>
              </a:rPr>
              <a:t>Implementation-specific language</a:t>
            </a:r>
          </a:p>
          <a:p>
            <a:pPr marL="285750" indent="-285750" algn="l" fontAlgn="base">
              <a:buFont typeface="Arial" panose="020B0604020202020204" pitchFamily="34" charset="0"/>
              <a:buChar char="•"/>
            </a:pPr>
            <a:r>
              <a:rPr lang="en-US" b="0" i="0" dirty="0">
                <a:solidFill>
                  <a:srgbClr val="333333"/>
                </a:solidFill>
                <a:effectLst/>
                <a:latin typeface="Nunito" pitchFamily="2" charset="0"/>
              </a:rPr>
              <a:t>Details about the user interfaces or screens</a:t>
            </a:r>
          </a:p>
        </p:txBody>
      </p:sp>
    </p:spTree>
    <p:extLst>
      <p:ext uri="{BB962C8B-B14F-4D97-AF65-F5344CB8AC3E}">
        <p14:creationId xmlns:p14="http://schemas.microsoft.com/office/powerpoint/2010/main" val="2534102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2269" y="0"/>
            <a:ext cx="7845597"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An Overview</a:t>
            </a:r>
            <a:endParaRPr lang="en-US" sz="3600" b="1" dirty="0">
              <a:solidFill>
                <a:srgbClr val="610B38"/>
              </a:solidFill>
            </a:endParaRPr>
          </a:p>
        </p:txBody>
      </p:sp>
      <p:sp>
        <p:nvSpPr>
          <p:cNvPr id="3" name="TextBox 2">
            <a:extLst>
              <a:ext uri="{FF2B5EF4-FFF2-40B4-BE49-F238E27FC236}">
                <a16:creationId xmlns:a16="http://schemas.microsoft.com/office/drawing/2014/main" id="{1CCEB1F2-07CA-3CA1-1D06-4C993EAC29DA}"/>
              </a:ext>
            </a:extLst>
          </p:cNvPr>
          <p:cNvSpPr txBox="1"/>
          <p:nvPr/>
        </p:nvSpPr>
        <p:spPr>
          <a:xfrm>
            <a:off x="712269" y="750009"/>
            <a:ext cx="10732170" cy="5683607"/>
          </a:xfrm>
          <a:prstGeom prst="rect">
            <a:avLst/>
          </a:prstGeom>
          <a:noFill/>
        </p:spPr>
        <p:txBody>
          <a:bodyPr wrap="square">
            <a:spAutoFit/>
          </a:bodyPr>
          <a:lstStyle/>
          <a:p>
            <a:pPr>
              <a:spcAft>
                <a:spcPts val="800"/>
              </a:spcAft>
              <a:tabLst>
                <a:tab pos="457200" algn="l"/>
              </a:tabLst>
            </a:pPr>
            <a:r>
              <a:rPr lang="en-US" b="1" dirty="0">
                <a:effectLst/>
                <a:latin typeface="Nunito" pitchFamily="2" charset="0"/>
                <a:ea typeface="Calibri" panose="020F0502020204030204" pitchFamily="34" charset="0"/>
                <a:cs typeface="Times New Roman" panose="02020603050405020304" pitchFamily="18" charset="0"/>
              </a:rPr>
              <a:t>Software -</a:t>
            </a:r>
          </a:p>
          <a:p>
            <a:pPr>
              <a:spcAft>
                <a:spcPts val="800"/>
              </a:spcAft>
              <a:tabLst>
                <a:tab pos="457200" algn="l"/>
              </a:tabLst>
            </a:pPr>
            <a:r>
              <a:rPr lang="en-US" dirty="0">
                <a:latin typeface="Nunito" pitchFamily="2" charset="0"/>
                <a:cs typeface="Times New Roman" panose="02020603050405020304" pitchFamily="18" charset="0"/>
              </a:rPr>
              <a:t>“A set of executable programs in an application along with </a:t>
            </a:r>
            <a:r>
              <a:rPr lang="en-US" dirty="0">
                <a:effectLst/>
                <a:latin typeface="Nunito" pitchFamily="2" charset="0"/>
                <a:ea typeface="Calibri" panose="020F0502020204030204" pitchFamily="34" charset="0"/>
                <a:cs typeface="Times New Roman" panose="02020603050405020304" pitchFamily="18" charset="0"/>
              </a:rPr>
              <a:t>associated libraries and documentation</a:t>
            </a:r>
            <a:r>
              <a:rPr lang="en-US" dirty="0">
                <a:latin typeface="Nunito" pitchFamily="2" charset="0"/>
                <a:cs typeface="Times New Roman" panose="02020603050405020304" pitchFamily="18" charset="0"/>
              </a:rPr>
              <a:t>”</a:t>
            </a:r>
          </a:p>
          <a:p>
            <a:pPr>
              <a:spcAft>
                <a:spcPts val="800"/>
              </a:spcAft>
              <a:tabLst>
                <a:tab pos="457200" algn="l"/>
              </a:tabLst>
            </a:pPr>
            <a:r>
              <a:rPr lang="en-US" dirty="0">
                <a:latin typeface="Nunito" pitchFamily="2" charset="0"/>
                <a:cs typeface="Times New Roman" panose="02020603050405020304" pitchFamily="18" charset="0"/>
              </a:rPr>
              <a:t>“A set of instructions, data or programs used to operate computers and execute specific tasks.”</a:t>
            </a:r>
          </a:p>
          <a:p>
            <a:pPr marR="0" lvl="0">
              <a:spcBef>
                <a:spcPts val="0"/>
              </a:spcBef>
              <a:spcAft>
                <a:spcPts val="600"/>
              </a:spcAft>
              <a:tabLst>
                <a:tab pos="457200" algn="l"/>
              </a:tabLst>
            </a:pPr>
            <a:endParaRPr lang="en-US" b="1" dirty="0">
              <a:effectLst/>
              <a:latin typeface="Nunito" pitchFamily="2" charset="0"/>
              <a:ea typeface="Calibri" panose="020F0502020204030204" pitchFamily="34" charset="0"/>
              <a:cs typeface="Times New Roman" panose="02020603050405020304" pitchFamily="18" charset="0"/>
            </a:endParaRPr>
          </a:p>
          <a:p>
            <a:pPr marR="0" lvl="0">
              <a:spcBef>
                <a:spcPts val="0"/>
              </a:spcBef>
              <a:spcAft>
                <a:spcPts val="800"/>
              </a:spcAft>
              <a:tabLst>
                <a:tab pos="457200" algn="l"/>
              </a:tabLst>
            </a:pPr>
            <a:r>
              <a:rPr lang="en-US" b="1" dirty="0">
                <a:effectLst/>
                <a:latin typeface="Nunito" pitchFamily="2" charset="0"/>
                <a:ea typeface="Calibri" panose="020F0502020204030204" pitchFamily="34" charset="0"/>
                <a:cs typeface="Times New Roman" panose="02020603050405020304" pitchFamily="18" charset="0"/>
              </a:rPr>
              <a:t>Engineering</a:t>
            </a:r>
            <a:r>
              <a:rPr lang="en-US" dirty="0">
                <a:effectLst/>
                <a:latin typeface="Nunito" pitchFamily="2" charset="0"/>
                <a:ea typeface="Calibri" panose="020F0502020204030204" pitchFamily="34" charset="0"/>
                <a:cs typeface="Times New Roman" panose="02020603050405020304" pitchFamily="18" charset="0"/>
              </a:rPr>
              <a:t> -</a:t>
            </a:r>
          </a:p>
          <a:p>
            <a:pPr marR="0" lvl="0">
              <a:spcBef>
                <a:spcPts val="0"/>
              </a:spcBef>
              <a:spcAft>
                <a:spcPts val="800"/>
              </a:spcAft>
              <a:tabLst>
                <a:tab pos="457200" algn="l"/>
              </a:tabLst>
            </a:pPr>
            <a:r>
              <a:rPr lang="en-US" dirty="0">
                <a:effectLst/>
                <a:latin typeface="Nunito" pitchFamily="2" charset="0"/>
                <a:ea typeface="Calibri" panose="020F0502020204030204" pitchFamily="34" charset="0"/>
                <a:cs typeface="Times New Roman" panose="02020603050405020304" pitchFamily="18" charset="0"/>
              </a:rPr>
              <a:t>It is all about developing products, using well-defined, scientific principles and methods.”</a:t>
            </a:r>
          </a:p>
          <a:p>
            <a:pPr>
              <a:spcAft>
                <a:spcPts val="600"/>
              </a:spcAft>
              <a:tabLst>
                <a:tab pos="457200" algn="l"/>
              </a:tabLst>
            </a:pPr>
            <a:endParaRPr lang="en-GB" b="1" dirty="0">
              <a:latin typeface="Nunito" pitchFamily="2" charset="0"/>
              <a:cs typeface="Times New Roman" panose="02020603050405020304" pitchFamily="18" charset="0"/>
            </a:endParaRPr>
          </a:p>
          <a:p>
            <a:pPr>
              <a:spcAft>
                <a:spcPts val="800"/>
              </a:spcAft>
              <a:tabLst>
                <a:tab pos="457200" algn="l"/>
              </a:tabLst>
            </a:pPr>
            <a:r>
              <a:rPr lang="en-GB" b="1" dirty="0">
                <a:latin typeface="Nunito" pitchFamily="2" charset="0"/>
                <a:cs typeface="Times New Roman" panose="02020603050405020304" pitchFamily="18" charset="0"/>
              </a:rPr>
              <a:t>Software</a:t>
            </a:r>
            <a:r>
              <a:rPr lang="en-GB" dirty="0">
                <a:effectLst/>
                <a:latin typeface="Nunito" pitchFamily="2" charset="0"/>
                <a:ea typeface="Times New Roman" panose="02020603050405020304" pitchFamily="18" charset="0"/>
                <a:cs typeface="Times New Roman" panose="02020603050405020304" pitchFamily="18" charset="0"/>
              </a:rPr>
              <a:t> </a:t>
            </a:r>
            <a:r>
              <a:rPr lang="en-US" b="1" dirty="0">
                <a:effectLst/>
                <a:latin typeface="Nunito" pitchFamily="2" charset="0"/>
                <a:ea typeface="Calibri" panose="020F0502020204030204" pitchFamily="34" charset="0"/>
                <a:cs typeface="Times New Roman" panose="02020603050405020304" pitchFamily="18" charset="0"/>
              </a:rPr>
              <a:t>Engineering -</a:t>
            </a:r>
          </a:p>
          <a:p>
            <a:pPr>
              <a:spcAft>
                <a:spcPts val="800"/>
              </a:spcAft>
              <a:tabLst>
                <a:tab pos="457200" algn="l"/>
              </a:tabLst>
            </a:pPr>
            <a:r>
              <a:rPr lang="en-US" b="1" dirty="0">
                <a:latin typeface="Nunito" pitchFamily="2" charset="0"/>
                <a:ea typeface="Times New Roman" panose="02020603050405020304" pitchFamily="18" charset="0"/>
                <a:cs typeface="Times New Roman" panose="02020603050405020304" pitchFamily="18" charset="0"/>
              </a:rPr>
              <a:t>“</a:t>
            </a:r>
            <a:r>
              <a:rPr lang="en-GB" dirty="0">
                <a:effectLst/>
                <a:latin typeface="Nunito" pitchFamily="2" charset="0"/>
                <a:ea typeface="Times New Roman" panose="02020603050405020304" pitchFamily="18" charset="0"/>
                <a:cs typeface="Times New Roman" panose="02020603050405020304" pitchFamily="18" charset="0"/>
              </a:rPr>
              <a:t>Software engineering is the systematic, disciplined, and quantifiable approach to the design, development, testing, implementation, and maintenance of application or computer systems software.”</a:t>
            </a:r>
          </a:p>
          <a:p>
            <a:pPr>
              <a:spcAft>
                <a:spcPts val="1950"/>
              </a:spcAft>
            </a:pPr>
            <a:r>
              <a:rPr lang="en-GB" dirty="0">
                <a:effectLst/>
                <a:latin typeface="Nunito" pitchFamily="2" charset="0"/>
                <a:ea typeface="Times New Roman" panose="02020603050405020304" pitchFamily="18" charset="0"/>
                <a:cs typeface="Times New Roman" panose="02020603050405020304" pitchFamily="18" charset="0"/>
              </a:rPr>
              <a:t>Bro</a:t>
            </a:r>
            <a:r>
              <a:rPr lang="en-GB" dirty="0">
                <a:latin typeface="Nunito" pitchFamily="2" charset="0"/>
                <a:cs typeface="Times New Roman" panose="02020603050405020304" pitchFamily="18" charset="0"/>
              </a:rPr>
              <a:t>adly, software engineering can be divided into two categories: </a:t>
            </a:r>
          </a:p>
          <a:p>
            <a:pPr marL="285750" indent="-285750">
              <a:spcAft>
                <a:spcPts val="800"/>
              </a:spcAft>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Application Engineering - Application engineering is the process of developing software applications for businesses and organizations</a:t>
            </a:r>
          </a:p>
          <a:p>
            <a:pPr marL="285750" indent="-285750">
              <a:spcAft>
                <a:spcPts val="800"/>
              </a:spcAft>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Systems Engineering - System engineering refers to the coordination of the development and maintenance of computer systems for businesses and organizations.</a:t>
            </a:r>
          </a:p>
        </p:txBody>
      </p:sp>
    </p:spTree>
    <p:extLst>
      <p:ext uri="{BB962C8B-B14F-4D97-AF65-F5344CB8AC3E}">
        <p14:creationId xmlns:p14="http://schemas.microsoft.com/office/powerpoint/2010/main" val="34519761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graphicFrame>
        <p:nvGraphicFramePr>
          <p:cNvPr id="2" name="Table 1">
            <a:extLst>
              <a:ext uri="{FF2B5EF4-FFF2-40B4-BE49-F238E27FC236}">
                <a16:creationId xmlns:a16="http://schemas.microsoft.com/office/drawing/2014/main" id="{F48BE78F-1B19-AB64-D9E7-833B821FA930}"/>
              </a:ext>
            </a:extLst>
          </p:cNvPr>
          <p:cNvGraphicFramePr>
            <a:graphicFrameLocks noGrp="1"/>
          </p:cNvGraphicFramePr>
          <p:nvPr/>
        </p:nvGraphicFramePr>
        <p:xfrm>
          <a:off x="1213318" y="732804"/>
          <a:ext cx="9765364" cy="5392392"/>
        </p:xfrm>
        <a:graphic>
          <a:graphicData uri="http://schemas.openxmlformats.org/drawingml/2006/table">
            <a:tbl>
              <a:tblPr firstRow="1" firstCol="1" bandRow="1">
                <a:tableStyleId>{5C22544A-7EE6-4342-B048-85BDC9FD1C3A}</a:tableStyleId>
              </a:tblPr>
              <a:tblGrid>
                <a:gridCol w="2641839">
                  <a:extLst>
                    <a:ext uri="{9D8B030D-6E8A-4147-A177-3AD203B41FA5}">
                      <a16:colId xmlns:a16="http://schemas.microsoft.com/office/drawing/2014/main" val="3044935472"/>
                    </a:ext>
                  </a:extLst>
                </a:gridCol>
                <a:gridCol w="2911413">
                  <a:extLst>
                    <a:ext uri="{9D8B030D-6E8A-4147-A177-3AD203B41FA5}">
                      <a16:colId xmlns:a16="http://schemas.microsoft.com/office/drawing/2014/main" val="1470166394"/>
                    </a:ext>
                  </a:extLst>
                </a:gridCol>
                <a:gridCol w="4212112">
                  <a:extLst>
                    <a:ext uri="{9D8B030D-6E8A-4147-A177-3AD203B41FA5}">
                      <a16:colId xmlns:a16="http://schemas.microsoft.com/office/drawing/2014/main" val="492881736"/>
                    </a:ext>
                  </a:extLst>
                </a:gridCol>
              </a:tblGrid>
              <a:tr h="361932">
                <a:tc>
                  <a:txBody>
                    <a:bodyPr/>
                    <a:lstStyle/>
                    <a:p>
                      <a:pPr marL="0" marR="0" algn="l">
                        <a:spcBef>
                          <a:spcPts val="0"/>
                        </a:spcBef>
                        <a:spcAft>
                          <a:spcPts val="0"/>
                        </a:spcAft>
                      </a:pPr>
                      <a:r>
                        <a:rPr lang="en-US" sz="1600" dirty="0">
                          <a:solidFill>
                            <a:schemeClr val="tx1"/>
                          </a:solidFill>
                          <a:effectLst/>
                          <a:latin typeface="+mn-lt"/>
                        </a:rPr>
                        <a:t>Use Case Name</a:t>
                      </a:r>
                      <a:endParaRPr lang="en-GB" sz="1600" dirty="0">
                        <a:solidFill>
                          <a:schemeClr val="tx1"/>
                        </a:solidFill>
                        <a:effectLst/>
                        <a:latin typeface="+mn-lt"/>
                        <a:ea typeface="Times New Roman" panose="02020603050405020304" pitchFamily="18" charset="0"/>
                      </a:endParaRPr>
                    </a:p>
                  </a:txBody>
                  <a:tcPr marL="62123" marR="62123" marT="62123" marB="62123" anchor="ctr"/>
                </a:tc>
                <a:tc gridSpan="2">
                  <a:txBody>
                    <a:bodyPr/>
                    <a:lstStyle/>
                    <a:p>
                      <a:pPr marL="0" marR="0" algn="l">
                        <a:spcBef>
                          <a:spcPts val="0"/>
                        </a:spcBef>
                        <a:spcAft>
                          <a:spcPts val="0"/>
                        </a:spcAft>
                      </a:pPr>
                      <a:r>
                        <a:rPr lang="en-US" sz="1600" dirty="0">
                          <a:solidFill>
                            <a:schemeClr val="tx1"/>
                          </a:solidFill>
                          <a:effectLst/>
                          <a:latin typeface="+mn-lt"/>
                        </a:rPr>
                        <a:t>Login</a:t>
                      </a:r>
                      <a:endParaRPr lang="en-GB" sz="1600" dirty="0">
                        <a:solidFill>
                          <a:schemeClr val="tx1"/>
                        </a:solidFill>
                        <a:effectLst/>
                        <a:latin typeface="+mn-lt"/>
                        <a:ea typeface="Times New Roman" panose="02020603050405020304" pitchFamily="18" charset="0"/>
                      </a:endParaRPr>
                    </a:p>
                  </a:txBody>
                  <a:tcPr marL="62123" marR="62123" marT="62123" marB="62123" anchor="ctr"/>
                </a:tc>
                <a:tc hMerge="1">
                  <a:txBody>
                    <a:bodyPr/>
                    <a:lstStyle/>
                    <a:p>
                      <a:endParaRPr lang="en-GB"/>
                    </a:p>
                  </a:txBody>
                  <a:tcPr/>
                </a:tc>
                <a:extLst>
                  <a:ext uri="{0D108BD9-81ED-4DB2-BD59-A6C34878D82A}">
                    <a16:rowId xmlns:a16="http://schemas.microsoft.com/office/drawing/2014/main" val="1874624995"/>
                  </a:ext>
                </a:extLst>
              </a:tr>
              <a:tr h="361932">
                <a:tc>
                  <a:txBody>
                    <a:bodyPr/>
                    <a:lstStyle/>
                    <a:p>
                      <a:pPr marL="0" marR="0" algn="l">
                        <a:spcBef>
                          <a:spcPts val="0"/>
                        </a:spcBef>
                        <a:spcAft>
                          <a:spcPts val="0"/>
                        </a:spcAft>
                      </a:pPr>
                      <a:r>
                        <a:rPr lang="en-US" sz="1600" dirty="0">
                          <a:solidFill>
                            <a:schemeClr val="tx1"/>
                          </a:solidFill>
                          <a:effectLst/>
                          <a:latin typeface="+mn-lt"/>
                        </a:rPr>
                        <a:t>Use case Description</a:t>
                      </a:r>
                      <a:endParaRPr lang="en-GB" sz="1600" dirty="0">
                        <a:solidFill>
                          <a:schemeClr val="tx1"/>
                        </a:solidFill>
                        <a:effectLst/>
                        <a:latin typeface="+mn-lt"/>
                        <a:ea typeface="Times New Roman" panose="02020603050405020304" pitchFamily="18" charset="0"/>
                      </a:endParaRPr>
                    </a:p>
                  </a:txBody>
                  <a:tcPr marL="62123" marR="62123" marT="62123" marB="62123"/>
                </a:tc>
                <a:tc gridSpan="2">
                  <a:txBody>
                    <a:bodyPr/>
                    <a:lstStyle/>
                    <a:p>
                      <a:pPr marL="0" marR="0" algn="l">
                        <a:spcBef>
                          <a:spcPts val="0"/>
                        </a:spcBef>
                        <a:spcAft>
                          <a:spcPts val="0"/>
                        </a:spcAft>
                      </a:pPr>
                      <a:r>
                        <a:rPr lang="en-US" sz="1600" dirty="0">
                          <a:solidFill>
                            <a:schemeClr val="tx1"/>
                          </a:solidFill>
                          <a:effectLst/>
                          <a:latin typeface="+mn-lt"/>
                        </a:rPr>
                        <a:t>A user login to System to access the functionality of the system.</a:t>
                      </a:r>
                      <a:endParaRPr lang="en-GB" sz="1600" dirty="0">
                        <a:solidFill>
                          <a:schemeClr val="tx1"/>
                        </a:solidFill>
                        <a:effectLst/>
                        <a:latin typeface="+mn-lt"/>
                        <a:ea typeface="Times New Roman" panose="02020603050405020304" pitchFamily="18" charset="0"/>
                      </a:endParaRPr>
                    </a:p>
                  </a:txBody>
                  <a:tcPr marL="62123" marR="62123" marT="62123" marB="62123"/>
                </a:tc>
                <a:tc hMerge="1">
                  <a:txBody>
                    <a:bodyPr/>
                    <a:lstStyle/>
                    <a:p>
                      <a:endParaRPr lang="en-GB"/>
                    </a:p>
                  </a:txBody>
                  <a:tcPr/>
                </a:tc>
                <a:extLst>
                  <a:ext uri="{0D108BD9-81ED-4DB2-BD59-A6C34878D82A}">
                    <a16:rowId xmlns:a16="http://schemas.microsoft.com/office/drawing/2014/main" val="290771418"/>
                  </a:ext>
                </a:extLst>
              </a:tr>
              <a:tr h="361932">
                <a:tc>
                  <a:txBody>
                    <a:bodyPr/>
                    <a:lstStyle/>
                    <a:p>
                      <a:pPr marL="0" marR="0" algn="l">
                        <a:spcBef>
                          <a:spcPts val="0"/>
                        </a:spcBef>
                        <a:spcAft>
                          <a:spcPts val="0"/>
                        </a:spcAft>
                      </a:pPr>
                      <a:r>
                        <a:rPr lang="en-US" sz="1600">
                          <a:solidFill>
                            <a:schemeClr val="tx1"/>
                          </a:solidFill>
                          <a:effectLst/>
                          <a:latin typeface="+mn-lt"/>
                        </a:rPr>
                        <a:t>Actors</a:t>
                      </a:r>
                      <a:endParaRPr lang="en-GB" sz="1600">
                        <a:solidFill>
                          <a:schemeClr val="tx1"/>
                        </a:solidFill>
                        <a:effectLst/>
                        <a:latin typeface="+mn-lt"/>
                        <a:ea typeface="Times New Roman" panose="02020603050405020304" pitchFamily="18" charset="0"/>
                      </a:endParaRPr>
                    </a:p>
                  </a:txBody>
                  <a:tcPr marL="62123" marR="62123" marT="62123" marB="62123"/>
                </a:tc>
                <a:tc gridSpan="2">
                  <a:txBody>
                    <a:bodyPr/>
                    <a:lstStyle/>
                    <a:p>
                      <a:pPr marL="0" marR="0" algn="l">
                        <a:spcBef>
                          <a:spcPts val="0"/>
                        </a:spcBef>
                        <a:spcAft>
                          <a:spcPts val="0"/>
                        </a:spcAft>
                      </a:pPr>
                      <a:r>
                        <a:rPr lang="en-US" sz="1600" dirty="0">
                          <a:solidFill>
                            <a:schemeClr val="tx1"/>
                          </a:solidFill>
                          <a:effectLst/>
                          <a:latin typeface="+mn-lt"/>
                        </a:rPr>
                        <a:t>Parents, Students, Teacher, Admin</a:t>
                      </a:r>
                      <a:endParaRPr lang="en-GB" sz="1600" dirty="0">
                        <a:solidFill>
                          <a:schemeClr val="tx1"/>
                        </a:solidFill>
                        <a:effectLst/>
                        <a:latin typeface="+mn-lt"/>
                        <a:ea typeface="Times New Roman" panose="02020603050405020304" pitchFamily="18" charset="0"/>
                      </a:endParaRPr>
                    </a:p>
                  </a:txBody>
                  <a:tcPr marL="62123" marR="62123" marT="62123" marB="62123"/>
                </a:tc>
                <a:tc hMerge="1">
                  <a:txBody>
                    <a:bodyPr/>
                    <a:lstStyle/>
                    <a:p>
                      <a:endParaRPr lang="en-GB"/>
                    </a:p>
                  </a:txBody>
                  <a:tcPr/>
                </a:tc>
                <a:extLst>
                  <a:ext uri="{0D108BD9-81ED-4DB2-BD59-A6C34878D82A}">
                    <a16:rowId xmlns:a16="http://schemas.microsoft.com/office/drawing/2014/main" val="3322845952"/>
                  </a:ext>
                </a:extLst>
              </a:tr>
              <a:tr h="361932">
                <a:tc>
                  <a:txBody>
                    <a:bodyPr/>
                    <a:lstStyle/>
                    <a:p>
                      <a:pPr marL="0" marR="0" algn="l">
                        <a:spcBef>
                          <a:spcPts val="0"/>
                        </a:spcBef>
                        <a:spcAft>
                          <a:spcPts val="0"/>
                        </a:spcAft>
                      </a:pPr>
                      <a:r>
                        <a:rPr lang="en-US" sz="1600">
                          <a:solidFill>
                            <a:schemeClr val="tx1"/>
                          </a:solidFill>
                          <a:effectLst/>
                          <a:latin typeface="+mn-lt"/>
                        </a:rPr>
                        <a:t>Pre-Condition</a:t>
                      </a:r>
                      <a:endParaRPr lang="en-GB" sz="1600">
                        <a:solidFill>
                          <a:schemeClr val="tx1"/>
                        </a:solidFill>
                        <a:effectLst/>
                        <a:latin typeface="+mn-lt"/>
                        <a:ea typeface="Times New Roman" panose="02020603050405020304" pitchFamily="18" charset="0"/>
                      </a:endParaRPr>
                    </a:p>
                  </a:txBody>
                  <a:tcPr marL="62123" marR="62123" marT="62123" marB="62123"/>
                </a:tc>
                <a:tc gridSpan="2">
                  <a:txBody>
                    <a:bodyPr/>
                    <a:lstStyle/>
                    <a:p>
                      <a:pPr marL="0" marR="0" algn="l">
                        <a:spcBef>
                          <a:spcPts val="0"/>
                        </a:spcBef>
                        <a:spcAft>
                          <a:spcPts val="0"/>
                        </a:spcAft>
                      </a:pPr>
                      <a:r>
                        <a:rPr lang="en-US" sz="1600" dirty="0">
                          <a:solidFill>
                            <a:schemeClr val="tx1"/>
                          </a:solidFill>
                          <a:effectLst/>
                          <a:latin typeface="+mn-lt"/>
                        </a:rPr>
                        <a:t>System must be connected to the network.</a:t>
                      </a:r>
                      <a:endParaRPr lang="en-GB" sz="1600" dirty="0">
                        <a:solidFill>
                          <a:schemeClr val="tx1"/>
                        </a:solidFill>
                        <a:effectLst/>
                        <a:latin typeface="+mn-lt"/>
                        <a:ea typeface="Times New Roman" panose="02020603050405020304" pitchFamily="18" charset="0"/>
                      </a:endParaRPr>
                    </a:p>
                  </a:txBody>
                  <a:tcPr marL="62123" marR="62123" marT="62123" marB="62123"/>
                </a:tc>
                <a:tc hMerge="1">
                  <a:txBody>
                    <a:bodyPr/>
                    <a:lstStyle/>
                    <a:p>
                      <a:endParaRPr lang="en-GB"/>
                    </a:p>
                  </a:txBody>
                  <a:tcPr/>
                </a:tc>
                <a:extLst>
                  <a:ext uri="{0D108BD9-81ED-4DB2-BD59-A6C34878D82A}">
                    <a16:rowId xmlns:a16="http://schemas.microsoft.com/office/drawing/2014/main" val="437503451"/>
                  </a:ext>
                </a:extLst>
              </a:tr>
              <a:tr h="361932">
                <a:tc>
                  <a:txBody>
                    <a:bodyPr/>
                    <a:lstStyle/>
                    <a:p>
                      <a:pPr marL="0" marR="0" algn="l">
                        <a:spcBef>
                          <a:spcPts val="0"/>
                        </a:spcBef>
                        <a:spcAft>
                          <a:spcPts val="0"/>
                        </a:spcAft>
                      </a:pPr>
                      <a:r>
                        <a:rPr lang="en-US" sz="1600" dirty="0">
                          <a:solidFill>
                            <a:schemeClr val="tx1"/>
                          </a:solidFill>
                          <a:effectLst/>
                          <a:latin typeface="+mn-lt"/>
                        </a:rPr>
                        <a:t>Post -Condition</a:t>
                      </a:r>
                      <a:endParaRPr lang="en-GB" sz="1600" dirty="0">
                        <a:solidFill>
                          <a:schemeClr val="tx1"/>
                        </a:solidFill>
                        <a:effectLst/>
                        <a:latin typeface="+mn-lt"/>
                        <a:ea typeface="Times New Roman" panose="02020603050405020304" pitchFamily="18" charset="0"/>
                      </a:endParaRPr>
                    </a:p>
                  </a:txBody>
                  <a:tcPr marL="62123" marR="62123" marT="62123" marB="62123"/>
                </a:tc>
                <a:tc gridSpan="2">
                  <a:txBody>
                    <a:bodyPr/>
                    <a:lstStyle/>
                    <a:p>
                      <a:pPr marL="0" marR="0" algn="l">
                        <a:spcBef>
                          <a:spcPts val="0"/>
                        </a:spcBef>
                        <a:spcAft>
                          <a:spcPts val="0"/>
                        </a:spcAft>
                      </a:pPr>
                      <a:r>
                        <a:rPr lang="en-US" sz="1600" dirty="0">
                          <a:solidFill>
                            <a:schemeClr val="tx1"/>
                          </a:solidFill>
                          <a:effectLst/>
                          <a:latin typeface="+mn-lt"/>
                        </a:rPr>
                        <a:t>After a successful login a notification mail is sent to the User mail id</a:t>
                      </a:r>
                      <a:endParaRPr lang="en-GB" sz="1600" dirty="0">
                        <a:solidFill>
                          <a:schemeClr val="tx1"/>
                        </a:solidFill>
                        <a:effectLst/>
                        <a:latin typeface="+mn-lt"/>
                        <a:ea typeface="Times New Roman" panose="02020603050405020304" pitchFamily="18" charset="0"/>
                      </a:endParaRPr>
                    </a:p>
                  </a:txBody>
                  <a:tcPr marL="62123" marR="62123" marT="62123" marB="62123"/>
                </a:tc>
                <a:tc hMerge="1">
                  <a:txBody>
                    <a:bodyPr/>
                    <a:lstStyle/>
                    <a:p>
                      <a:endParaRPr lang="en-GB"/>
                    </a:p>
                  </a:txBody>
                  <a:tcPr/>
                </a:tc>
                <a:extLst>
                  <a:ext uri="{0D108BD9-81ED-4DB2-BD59-A6C34878D82A}">
                    <a16:rowId xmlns:a16="http://schemas.microsoft.com/office/drawing/2014/main" val="271589700"/>
                  </a:ext>
                </a:extLst>
              </a:tr>
              <a:tr h="361932">
                <a:tc>
                  <a:txBody>
                    <a:bodyPr/>
                    <a:lstStyle/>
                    <a:p>
                      <a:pPr marL="0" marR="0" algn="l">
                        <a:spcBef>
                          <a:spcPts val="0"/>
                        </a:spcBef>
                        <a:spcAft>
                          <a:spcPts val="0"/>
                        </a:spcAft>
                      </a:pPr>
                      <a:r>
                        <a:rPr lang="en-US" sz="1600" dirty="0">
                          <a:solidFill>
                            <a:schemeClr val="tx1"/>
                          </a:solidFill>
                          <a:effectLst/>
                          <a:latin typeface="+mn-lt"/>
                        </a:rPr>
                        <a:t>Main Scenarios</a:t>
                      </a:r>
                      <a:endParaRPr lang="en-GB" sz="1600" dirty="0">
                        <a:solidFill>
                          <a:schemeClr val="tx1"/>
                        </a:solidFill>
                        <a:effectLst/>
                        <a:latin typeface="+mn-lt"/>
                        <a:ea typeface="Times New Roman" panose="02020603050405020304" pitchFamily="18" charset="0"/>
                      </a:endParaRPr>
                    </a:p>
                  </a:txBody>
                  <a:tcPr marL="62123" marR="62123" marT="62123" marB="62123" anchor="ctr"/>
                </a:tc>
                <a:tc>
                  <a:txBody>
                    <a:bodyPr/>
                    <a:lstStyle/>
                    <a:p>
                      <a:pPr marL="0" marR="0" algn="l">
                        <a:spcBef>
                          <a:spcPts val="0"/>
                        </a:spcBef>
                        <a:spcAft>
                          <a:spcPts val="0"/>
                        </a:spcAft>
                      </a:pPr>
                      <a:r>
                        <a:rPr lang="en-US" sz="1600" dirty="0">
                          <a:solidFill>
                            <a:schemeClr val="tx1"/>
                          </a:solidFill>
                          <a:effectLst/>
                          <a:latin typeface="+mn-lt"/>
                        </a:rPr>
                        <a:t>Serial No</a:t>
                      </a:r>
                      <a:endParaRPr lang="en-GB" sz="1600" dirty="0">
                        <a:solidFill>
                          <a:schemeClr val="tx1"/>
                        </a:solidFill>
                        <a:effectLst/>
                        <a:latin typeface="+mn-lt"/>
                        <a:ea typeface="Times New Roman" panose="02020603050405020304" pitchFamily="18" charset="0"/>
                      </a:endParaRPr>
                    </a:p>
                  </a:txBody>
                  <a:tcPr marL="62123" marR="62123" marT="62123" marB="62123" anchor="ctr"/>
                </a:tc>
                <a:tc>
                  <a:txBody>
                    <a:bodyPr/>
                    <a:lstStyle/>
                    <a:p>
                      <a:pPr marL="0" marR="0" algn="l">
                        <a:spcBef>
                          <a:spcPts val="0"/>
                        </a:spcBef>
                        <a:spcAft>
                          <a:spcPts val="0"/>
                        </a:spcAft>
                      </a:pPr>
                      <a:r>
                        <a:rPr lang="en-US" sz="1600">
                          <a:solidFill>
                            <a:schemeClr val="tx1"/>
                          </a:solidFill>
                          <a:effectLst/>
                          <a:latin typeface="+mn-lt"/>
                        </a:rPr>
                        <a:t>Steps</a:t>
                      </a:r>
                      <a:endParaRPr lang="en-GB" sz="1600">
                        <a:solidFill>
                          <a:schemeClr val="tx1"/>
                        </a:solidFill>
                        <a:effectLst/>
                        <a:latin typeface="+mn-lt"/>
                        <a:ea typeface="Times New Roman" panose="02020603050405020304" pitchFamily="18" charset="0"/>
                      </a:endParaRPr>
                    </a:p>
                  </a:txBody>
                  <a:tcPr marL="62123" marR="62123" marT="62123" marB="62123" anchor="ctr"/>
                </a:tc>
                <a:extLst>
                  <a:ext uri="{0D108BD9-81ED-4DB2-BD59-A6C34878D82A}">
                    <a16:rowId xmlns:a16="http://schemas.microsoft.com/office/drawing/2014/main" val="303285168"/>
                  </a:ext>
                </a:extLst>
              </a:tr>
              <a:tr h="601695">
                <a:tc>
                  <a:txBody>
                    <a:bodyPr/>
                    <a:lstStyle/>
                    <a:p>
                      <a:pPr marL="0" marR="0" algn="l">
                        <a:spcBef>
                          <a:spcPts val="0"/>
                        </a:spcBef>
                        <a:spcAft>
                          <a:spcPts val="0"/>
                        </a:spcAft>
                      </a:pP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1</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a:solidFill>
                            <a:schemeClr val="tx1"/>
                          </a:solidFill>
                          <a:effectLst/>
                          <a:latin typeface="+mn-lt"/>
                        </a:rPr>
                        <a:t>Enter username</a:t>
                      </a:r>
                      <a:br>
                        <a:rPr lang="en-US" sz="1600">
                          <a:solidFill>
                            <a:schemeClr val="tx1"/>
                          </a:solidFill>
                          <a:effectLst/>
                          <a:latin typeface="+mn-lt"/>
                        </a:rPr>
                      </a:br>
                      <a:r>
                        <a:rPr lang="en-US" sz="1600">
                          <a:solidFill>
                            <a:schemeClr val="tx1"/>
                          </a:solidFill>
                          <a:effectLst/>
                          <a:latin typeface="+mn-lt"/>
                        </a:rPr>
                        <a:t>Enter Password</a:t>
                      </a:r>
                      <a:endParaRPr lang="en-GB" sz="160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1527859751"/>
                  </a:ext>
                </a:extLst>
              </a:tr>
              <a:tr h="361932">
                <a:tc>
                  <a:txBody>
                    <a:bodyPr/>
                    <a:lstStyle/>
                    <a:p>
                      <a:pPr algn="l"/>
                      <a:endParaRPr lang="en-GB" sz="1600">
                        <a:solidFill>
                          <a:schemeClr val="tx1"/>
                        </a:solidFill>
                        <a:effectLst/>
                        <a:latin typeface="+mn-lt"/>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2</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a:solidFill>
                            <a:schemeClr val="tx1"/>
                          </a:solidFill>
                          <a:effectLst/>
                          <a:latin typeface="+mn-lt"/>
                        </a:rPr>
                        <a:t>Validate Username and Password</a:t>
                      </a:r>
                      <a:endParaRPr lang="en-GB" sz="160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3352592755"/>
                  </a:ext>
                </a:extLst>
              </a:tr>
              <a:tr h="361932">
                <a:tc>
                  <a:txBody>
                    <a:bodyPr/>
                    <a:lstStyle/>
                    <a:p>
                      <a:pPr algn="l"/>
                      <a:endParaRPr lang="en-GB" sz="1600">
                        <a:solidFill>
                          <a:schemeClr val="tx1"/>
                        </a:solidFill>
                        <a:effectLst/>
                        <a:latin typeface="+mn-lt"/>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3</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a:solidFill>
                            <a:schemeClr val="tx1"/>
                          </a:solidFill>
                          <a:effectLst/>
                          <a:latin typeface="+mn-lt"/>
                        </a:rPr>
                        <a:t>Allow access to System</a:t>
                      </a:r>
                      <a:endParaRPr lang="en-GB" sz="160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2727852823"/>
                  </a:ext>
                </a:extLst>
              </a:tr>
              <a:tr h="601695">
                <a:tc>
                  <a:txBody>
                    <a:bodyPr/>
                    <a:lstStyle/>
                    <a:p>
                      <a:pPr marL="0" marR="0" algn="l">
                        <a:spcBef>
                          <a:spcPts val="0"/>
                        </a:spcBef>
                        <a:spcAft>
                          <a:spcPts val="0"/>
                        </a:spcAft>
                      </a:pPr>
                      <a:r>
                        <a:rPr lang="en-US" sz="1600" dirty="0">
                          <a:solidFill>
                            <a:schemeClr val="tx1"/>
                          </a:solidFill>
                          <a:effectLst/>
                          <a:latin typeface="+mn-lt"/>
                        </a:rPr>
                        <a:t>Extensions</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1a</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a:solidFill>
                            <a:schemeClr val="tx1"/>
                          </a:solidFill>
                          <a:effectLst/>
                          <a:latin typeface="+mn-lt"/>
                        </a:rPr>
                        <a:t>Invalid Username</a:t>
                      </a:r>
                      <a:br>
                        <a:rPr lang="en-US" sz="1600">
                          <a:solidFill>
                            <a:schemeClr val="tx1"/>
                          </a:solidFill>
                          <a:effectLst/>
                          <a:latin typeface="+mn-lt"/>
                        </a:rPr>
                      </a:br>
                      <a:r>
                        <a:rPr lang="en-US" sz="1600">
                          <a:solidFill>
                            <a:schemeClr val="tx1"/>
                          </a:solidFill>
                          <a:effectLst/>
                          <a:latin typeface="+mn-lt"/>
                        </a:rPr>
                        <a:t>System shows an error message</a:t>
                      </a:r>
                      <a:endParaRPr lang="en-GB" sz="160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1566560178"/>
                  </a:ext>
                </a:extLst>
              </a:tr>
              <a:tr h="601695">
                <a:tc>
                  <a:txBody>
                    <a:bodyPr/>
                    <a:lstStyle/>
                    <a:p>
                      <a:pPr algn="l"/>
                      <a:endParaRPr lang="en-GB" sz="1600" dirty="0">
                        <a:solidFill>
                          <a:schemeClr val="tx1"/>
                        </a:solidFill>
                        <a:effectLst/>
                        <a:latin typeface="+mn-lt"/>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2b</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Invalid Password</a:t>
                      </a:r>
                      <a:br>
                        <a:rPr lang="en-US" sz="1600" dirty="0">
                          <a:solidFill>
                            <a:schemeClr val="tx1"/>
                          </a:solidFill>
                          <a:effectLst/>
                          <a:latin typeface="+mn-lt"/>
                        </a:rPr>
                      </a:br>
                      <a:r>
                        <a:rPr lang="en-US" sz="1600" dirty="0">
                          <a:solidFill>
                            <a:schemeClr val="tx1"/>
                          </a:solidFill>
                          <a:effectLst/>
                          <a:latin typeface="+mn-lt"/>
                        </a:rPr>
                        <a:t>System shows an error message</a:t>
                      </a:r>
                      <a:endParaRPr lang="en-GB" sz="1600" dirty="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1317643406"/>
                  </a:ext>
                </a:extLst>
              </a:tr>
              <a:tr h="601695">
                <a:tc>
                  <a:txBody>
                    <a:bodyPr/>
                    <a:lstStyle/>
                    <a:p>
                      <a:pPr algn="l"/>
                      <a:endParaRPr lang="en-GB" sz="1600">
                        <a:solidFill>
                          <a:schemeClr val="tx1"/>
                        </a:solidFill>
                        <a:effectLst/>
                        <a:latin typeface="+mn-lt"/>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3c</a:t>
                      </a:r>
                      <a:endParaRPr lang="en-GB" sz="1600" dirty="0">
                        <a:solidFill>
                          <a:schemeClr val="tx1"/>
                        </a:solidFill>
                        <a:effectLst/>
                        <a:latin typeface="+mn-lt"/>
                        <a:ea typeface="Times New Roman" panose="02020603050405020304" pitchFamily="18" charset="0"/>
                      </a:endParaRPr>
                    </a:p>
                  </a:txBody>
                  <a:tcPr marL="62123" marR="62123" marT="62123" marB="62123"/>
                </a:tc>
                <a:tc>
                  <a:txBody>
                    <a:bodyPr/>
                    <a:lstStyle/>
                    <a:p>
                      <a:pPr marL="0" marR="0" algn="l">
                        <a:spcBef>
                          <a:spcPts val="0"/>
                        </a:spcBef>
                        <a:spcAft>
                          <a:spcPts val="0"/>
                        </a:spcAft>
                      </a:pPr>
                      <a:r>
                        <a:rPr lang="en-US" sz="1600" dirty="0">
                          <a:solidFill>
                            <a:schemeClr val="tx1"/>
                          </a:solidFill>
                          <a:effectLst/>
                          <a:latin typeface="+mn-lt"/>
                        </a:rPr>
                        <a:t>Invalid Password for 4 times</a:t>
                      </a:r>
                      <a:br>
                        <a:rPr lang="en-US" sz="1600" dirty="0">
                          <a:solidFill>
                            <a:schemeClr val="tx1"/>
                          </a:solidFill>
                          <a:effectLst/>
                          <a:latin typeface="+mn-lt"/>
                        </a:rPr>
                      </a:br>
                      <a:r>
                        <a:rPr lang="en-US" sz="1600" dirty="0">
                          <a:solidFill>
                            <a:schemeClr val="tx1"/>
                          </a:solidFill>
                          <a:effectLst/>
                          <a:latin typeface="+mn-lt"/>
                        </a:rPr>
                        <a:t>Application closed</a:t>
                      </a:r>
                      <a:endParaRPr lang="en-GB" sz="1600" dirty="0">
                        <a:solidFill>
                          <a:schemeClr val="tx1"/>
                        </a:solidFill>
                        <a:effectLst/>
                        <a:latin typeface="+mn-lt"/>
                        <a:ea typeface="Times New Roman" panose="02020603050405020304" pitchFamily="18" charset="0"/>
                      </a:endParaRPr>
                    </a:p>
                  </a:txBody>
                  <a:tcPr marL="62123" marR="62123" marT="62123" marB="62123"/>
                </a:tc>
                <a:extLst>
                  <a:ext uri="{0D108BD9-81ED-4DB2-BD59-A6C34878D82A}">
                    <a16:rowId xmlns:a16="http://schemas.microsoft.com/office/drawing/2014/main" val="852843554"/>
                  </a:ext>
                </a:extLst>
              </a:tr>
            </a:tbl>
          </a:graphicData>
        </a:graphic>
      </p:graphicFrame>
    </p:spTree>
    <p:extLst>
      <p:ext uri="{BB962C8B-B14F-4D97-AF65-F5344CB8AC3E}">
        <p14:creationId xmlns:p14="http://schemas.microsoft.com/office/powerpoint/2010/main" val="38693626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i="0" dirty="0">
                <a:solidFill>
                  <a:srgbClr val="610B38"/>
                </a:solidFill>
                <a:effectLst/>
              </a:rPr>
              <a:t>Requirement Engineering</a:t>
            </a:r>
          </a:p>
        </p:txBody>
      </p:sp>
      <p:pic>
        <p:nvPicPr>
          <p:cNvPr id="2" name="Picture 1">
            <a:extLst>
              <a:ext uri="{FF2B5EF4-FFF2-40B4-BE49-F238E27FC236}">
                <a16:creationId xmlns:a16="http://schemas.microsoft.com/office/drawing/2014/main" id="{4E435AA1-7774-4DB5-87D0-5AA2CB08AE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442" y="877883"/>
            <a:ext cx="7209982" cy="5203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4" descr="Use case for Login">
            <a:extLst>
              <a:ext uri="{FF2B5EF4-FFF2-40B4-BE49-F238E27FC236}">
                <a16:creationId xmlns:a16="http://schemas.microsoft.com/office/drawing/2014/main" id="{CDE66A4D-8EDD-2CF9-B47B-34CF320D4E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9654" y="871260"/>
            <a:ext cx="3085918" cy="5210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6874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3" name="TextBox 2">
            <a:extLst>
              <a:ext uri="{FF2B5EF4-FFF2-40B4-BE49-F238E27FC236}">
                <a16:creationId xmlns:a16="http://schemas.microsoft.com/office/drawing/2014/main" id="{A9DD4EAE-DEFA-EE51-6D2E-F8696D915173}"/>
              </a:ext>
            </a:extLst>
          </p:cNvPr>
          <p:cNvSpPr txBox="1"/>
          <p:nvPr/>
        </p:nvSpPr>
        <p:spPr>
          <a:xfrm>
            <a:off x="851836" y="839583"/>
            <a:ext cx="10461206" cy="4801314"/>
          </a:xfrm>
          <a:prstGeom prst="rect">
            <a:avLst/>
          </a:prstGeom>
          <a:noFill/>
        </p:spPr>
        <p:txBody>
          <a:bodyPr wrap="square">
            <a:spAutoFit/>
          </a:bodyPr>
          <a:lstStyle/>
          <a:p>
            <a:pPr algn="just"/>
            <a:r>
              <a:rPr lang="en-US" b="1" i="0" dirty="0">
                <a:effectLst/>
                <a:latin typeface="Nunito" pitchFamily="2" charset="0"/>
              </a:rPr>
              <a:t>Software Design</a:t>
            </a:r>
          </a:p>
          <a:p>
            <a:pPr algn="just"/>
            <a:r>
              <a:rPr lang="en-US" b="0" i="0" dirty="0">
                <a:effectLst/>
                <a:latin typeface="Nunito" pitchFamily="2" charset="0"/>
              </a:rPr>
              <a:t>Software design is a mechanism to transform user requirements into some suitable form, which helps the programmer in software coding and implementation. It deals with representing the client's requirement, as described in the SRS (Software Requirement Specification) document, into a form, i.e., easily implementable using a programming language.</a:t>
            </a:r>
          </a:p>
          <a:p>
            <a:pPr algn="just"/>
            <a:endParaRPr lang="en-US" dirty="0">
              <a:latin typeface="Nunito" pitchFamily="2" charset="0"/>
            </a:endParaRPr>
          </a:p>
          <a:p>
            <a:pPr algn="just"/>
            <a:r>
              <a:rPr lang="en-US" b="0" i="0" dirty="0">
                <a:effectLst/>
                <a:latin typeface="Nunito" pitchFamily="2" charset="0"/>
              </a:rPr>
              <a:t>Objectives of Software Design</a:t>
            </a:r>
          </a:p>
          <a:p>
            <a:pPr algn="just"/>
            <a:endParaRPr lang="en-US" b="0" i="0" dirty="0">
              <a:effectLst/>
              <a:latin typeface="Nunito" pitchFamily="2" charset="0"/>
            </a:endParaRPr>
          </a:p>
          <a:p>
            <a:pPr marL="342900" indent="-342900" algn="just">
              <a:buFont typeface="+mj-lt"/>
              <a:buAutoNum type="arabicPeriod"/>
            </a:pPr>
            <a:r>
              <a:rPr lang="en-US" b="1" i="0" dirty="0">
                <a:effectLst/>
                <a:latin typeface="Nunito" pitchFamily="2" charset="0"/>
              </a:rPr>
              <a:t>Correctness: </a:t>
            </a:r>
            <a:r>
              <a:rPr lang="en-US" b="0" i="0" dirty="0">
                <a:effectLst/>
                <a:latin typeface="Nunito" pitchFamily="2" charset="0"/>
              </a:rPr>
              <a:t>Software design should be correct as per requirement.</a:t>
            </a:r>
          </a:p>
          <a:p>
            <a:pPr marL="342900" indent="-342900" algn="just">
              <a:buFont typeface="+mj-lt"/>
              <a:buAutoNum type="arabicPeriod"/>
            </a:pPr>
            <a:r>
              <a:rPr lang="en-US" b="1" i="0" dirty="0">
                <a:effectLst/>
                <a:latin typeface="Nunito" pitchFamily="2" charset="0"/>
              </a:rPr>
              <a:t>Completeness: </a:t>
            </a:r>
            <a:r>
              <a:rPr lang="en-US" b="0" i="0" dirty="0">
                <a:effectLst/>
                <a:latin typeface="Nunito" pitchFamily="2" charset="0"/>
              </a:rPr>
              <a:t>The design should have all components like data structures, modules, external interfaces, etc.</a:t>
            </a:r>
          </a:p>
          <a:p>
            <a:pPr marL="342900" indent="-342900" algn="just">
              <a:buFont typeface="+mj-lt"/>
              <a:buAutoNum type="arabicPeriod"/>
            </a:pPr>
            <a:r>
              <a:rPr lang="en-US" b="1" i="0" dirty="0">
                <a:effectLst/>
                <a:latin typeface="Nunito" pitchFamily="2" charset="0"/>
              </a:rPr>
              <a:t>Efficiency: </a:t>
            </a:r>
            <a:r>
              <a:rPr lang="en-US" b="0" i="0" dirty="0">
                <a:effectLst/>
                <a:latin typeface="Nunito" pitchFamily="2" charset="0"/>
              </a:rPr>
              <a:t>Resources should be used efficiently by the program.</a:t>
            </a:r>
          </a:p>
          <a:p>
            <a:pPr marL="342900" indent="-342900" algn="just">
              <a:buFont typeface="+mj-lt"/>
              <a:buAutoNum type="arabicPeriod"/>
            </a:pPr>
            <a:r>
              <a:rPr lang="en-US" b="1" i="0" dirty="0">
                <a:effectLst/>
                <a:latin typeface="Nunito" pitchFamily="2" charset="0"/>
              </a:rPr>
              <a:t>Flexibility: </a:t>
            </a:r>
            <a:r>
              <a:rPr lang="en-US" b="0" i="0" dirty="0">
                <a:effectLst/>
                <a:latin typeface="Nunito" pitchFamily="2" charset="0"/>
              </a:rPr>
              <a:t>Able to modify on changing needs.</a:t>
            </a:r>
          </a:p>
          <a:p>
            <a:pPr marL="342900" indent="-342900" algn="just">
              <a:buFont typeface="+mj-lt"/>
              <a:buAutoNum type="arabicPeriod"/>
            </a:pPr>
            <a:r>
              <a:rPr lang="en-US" b="1" i="0" dirty="0">
                <a:effectLst/>
                <a:latin typeface="Nunito" pitchFamily="2" charset="0"/>
              </a:rPr>
              <a:t>Consistency: </a:t>
            </a:r>
            <a:r>
              <a:rPr lang="en-US" b="0" i="0" dirty="0">
                <a:effectLst/>
                <a:latin typeface="Nunito" pitchFamily="2" charset="0"/>
              </a:rPr>
              <a:t>There should not be any inconsistency in the design.</a:t>
            </a:r>
          </a:p>
          <a:p>
            <a:pPr marL="342900" indent="-342900" algn="just">
              <a:buFont typeface="+mj-lt"/>
              <a:buAutoNum type="arabicPeriod"/>
            </a:pPr>
            <a:r>
              <a:rPr lang="en-US" b="1" i="0" dirty="0">
                <a:effectLst/>
                <a:latin typeface="Nunito" pitchFamily="2" charset="0"/>
              </a:rPr>
              <a:t>Maintainability:</a:t>
            </a:r>
            <a:r>
              <a:rPr lang="en-US" b="0" i="0" dirty="0">
                <a:effectLst/>
                <a:latin typeface="Nunito" pitchFamily="2" charset="0"/>
              </a:rPr>
              <a:t> The design should be simple so that it can be easily maintainable by other designers.</a:t>
            </a:r>
          </a:p>
          <a:p>
            <a:pPr algn="just"/>
            <a:endParaRPr lang="en-US" b="0" i="0" dirty="0">
              <a:effectLst/>
              <a:latin typeface="Nunito" pitchFamily="2" charset="0"/>
            </a:endParaRPr>
          </a:p>
        </p:txBody>
      </p:sp>
    </p:spTree>
    <p:extLst>
      <p:ext uri="{BB962C8B-B14F-4D97-AF65-F5344CB8AC3E}">
        <p14:creationId xmlns:p14="http://schemas.microsoft.com/office/powerpoint/2010/main" val="2884770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i="0" dirty="0">
                <a:solidFill>
                  <a:srgbClr val="610B38"/>
                </a:solidFill>
                <a:effectLst/>
              </a:rPr>
              <a:t>Software Designing</a:t>
            </a:r>
          </a:p>
          <a:p>
            <a:endParaRPr lang="en-US" sz="3600" b="1" i="0" dirty="0">
              <a:solidFill>
                <a:schemeClr val="accent3">
                  <a:lumMod val="75000"/>
                </a:schemeClr>
              </a:solidFill>
              <a:effectLst/>
            </a:endParaRPr>
          </a:p>
        </p:txBody>
      </p:sp>
      <p:pic>
        <p:nvPicPr>
          <p:cNvPr id="5122" name="Picture 2" descr="Software Design Principles">
            <a:extLst>
              <a:ext uri="{FF2B5EF4-FFF2-40B4-BE49-F238E27FC236}">
                <a16:creationId xmlns:a16="http://schemas.microsoft.com/office/drawing/2014/main" id="{9D5DB1EF-B6EF-269D-CD93-2BA581EAE4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542" y="829339"/>
            <a:ext cx="10520916" cy="416938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0FED107-B1CD-68EF-8B43-4F5DCE31560F}"/>
              </a:ext>
            </a:extLst>
          </p:cNvPr>
          <p:cNvSpPr txBox="1"/>
          <p:nvPr/>
        </p:nvSpPr>
        <p:spPr>
          <a:xfrm>
            <a:off x="851836" y="5105331"/>
            <a:ext cx="10520916" cy="923330"/>
          </a:xfrm>
          <a:prstGeom prst="rect">
            <a:avLst/>
          </a:prstGeom>
          <a:noFill/>
        </p:spPr>
        <p:txBody>
          <a:bodyPr wrap="square">
            <a:spAutoFit/>
          </a:bodyPr>
          <a:lstStyle/>
          <a:p>
            <a:pPr algn="just"/>
            <a:r>
              <a:rPr lang="en-US" b="0" i="0" dirty="0">
                <a:effectLst/>
                <a:latin typeface="Nunito" pitchFamily="2" charset="0"/>
              </a:rPr>
              <a:t>Software design principles are concerned with providing means to handle the complexity of the design process effectively. Effectively managing the complexity will not only reduce the effort needed for design but can also reduce the scope of introducing errors during design.</a:t>
            </a:r>
          </a:p>
        </p:txBody>
      </p:sp>
    </p:spTree>
    <p:extLst>
      <p:ext uri="{BB962C8B-B14F-4D97-AF65-F5344CB8AC3E}">
        <p14:creationId xmlns:p14="http://schemas.microsoft.com/office/powerpoint/2010/main" val="8895056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i="0" dirty="0">
                <a:solidFill>
                  <a:srgbClr val="610B38"/>
                </a:solidFill>
                <a:effectLst/>
              </a:rPr>
              <a:t>Software Designing</a:t>
            </a:r>
          </a:p>
          <a:p>
            <a:endParaRPr lang="en-US" sz="3600" b="1" i="0" dirty="0">
              <a:solidFill>
                <a:schemeClr val="accent3">
                  <a:lumMod val="75000"/>
                </a:schemeClr>
              </a:solidFill>
              <a:effectLst/>
            </a:endParaRPr>
          </a:p>
        </p:txBody>
      </p:sp>
      <p:sp>
        <p:nvSpPr>
          <p:cNvPr id="3" name="TextBox 2">
            <a:extLst>
              <a:ext uri="{FF2B5EF4-FFF2-40B4-BE49-F238E27FC236}">
                <a16:creationId xmlns:a16="http://schemas.microsoft.com/office/drawing/2014/main" id="{37FF284C-8E22-8C5C-A4C1-CDED5FF59885}"/>
              </a:ext>
            </a:extLst>
          </p:cNvPr>
          <p:cNvSpPr txBox="1"/>
          <p:nvPr/>
        </p:nvSpPr>
        <p:spPr>
          <a:xfrm>
            <a:off x="851835" y="857325"/>
            <a:ext cx="10567531" cy="3970318"/>
          </a:xfrm>
          <a:prstGeom prst="rect">
            <a:avLst/>
          </a:prstGeom>
          <a:noFill/>
        </p:spPr>
        <p:txBody>
          <a:bodyPr wrap="square">
            <a:spAutoFit/>
          </a:bodyPr>
          <a:lstStyle/>
          <a:p>
            <a:pPr algn="just"/>
            <a:r>
              <a:rPr lang="en-US" b="1" i="0" dirty="0">
                <a:effectLst/>
                <a:latin typeface="Nunito" pitchFamily="2" charset="0"/>
              </a:rPr>
              <a:t>Problem Partitioning</a:t>
            </a:r>
          </a:p>
          <a:p>
            <a:pPr algn="just"/>
            <a:endParaRPr lang="en-US" dirty="0">
              <a:latin typeface="Nunito" pitchFamily="2" charset="0"/>
            </a:endParaRPr>
          </a:p>
          <a:p>
            <a:pPr algn="just"/>
            <a:r>
              <a:rPr lang="en-US" b="0" i="0" dirty="0">
                <a:effectLst/>
                <a:latin typeface="Nunito" pitchFamily="2" charset="0"/>
              </a:rPr>
              <a:t>Benefits –</a:t>
            </a:r>
          </a:p>
          <a:p>
            <a:pPr algn="just"/>
            <a:endParaRPr lang="en-US" b="0" i="0" dirty="0">
              <a:effectLst/>
              <a:latin typeface="Nunito" pitchFamily="2" charset="0"/>
            </a:endParaRPr>
          </a:p>
          <a:p>
            <a:pPr marL="285750" indent="-285750" algn="just">
              <a:buFont typeface="Arial" panose="020B0604020202020204" pitchFamily="34" charset="0"/>
              <a:buChar char="•"/>
            </a:pPr>
            <a:r>
              <a:rPr lang="en-US" b="0" i="0" dirty="0">
                <a:effectLst/>
                <a:latin typeface="Nunito" pitchFamily="2" charset="0"/>
              </a:rPr>
              <a:t>Software is easy to understand</a:t>
            </a:r>
          </a:p>
          <a:p>
            <a:pPr marL="285750" indent="-285750" algn="just">
              <a:buFont typeface="Arial" panose="020B0604020202020204" pitchFamily="34" charset="0"/>
              <a:buChar char="•"/>
            </a:pPr>
            <a:r>
              <a:rPr lang="en-US" b="0" i="0" dirty="0">
                <a:effectLst/>
                <a:latin typeface="Nunito" pitchFamily="2" charset="0"/>
              </a:rPr>
              <a:t>Software becomes simple</a:t>
            </a:r>
          </a:p>
          <a:p>
            <a:pPr marL="285750" indent="-285750" algn="just">
              <a:buFont typeface="Arial" panose="020B0604020202020204" pitchFamily="34" charset="0"/>
              <a:buChar char="•"/>
            </a:pPr>
            <a:r>
              <a:rPr lang="en-US" b="0" i="0" dirty="0">
                <a:effectLst/>
                <a:latin typeface="Nunito" pitchFamily="2" charset="0"/>
              </a:rPr>
              <a:t>Software is easy to test</a:t>
            </a:r>
          </a:p>
          <a:p>
            <a:pPr marL="285750" indent="-285750" algn="just">
              <a:buFont typeface="Arial" panose="020B0604020202020204" pitchFamily="34" charset="0"/>
              <a:buChar char="•"/>
            </a:pPr>
            <a:r>
              <a:rPr lang="en-US" b="0" i="0" dirty="0">
                <a:effectLst/>
                <a:latin typeface="Nunito" pitchFamily="2" charset="0"/>
              </a:rPr>
              <a:t>Software is easy to modify</a:t>
            </a:r>
          </a:p>
          <a:p>
            <a:pPr marL="285750" indent="-285750" algn="just">
              <a:buFont typeface="Arial" panose="020B0604020202020204" pitchFamily="34" charset="0"/>
              <a:buChar char="•"/>
            </a:pPr>
            <a:r>
              <a:rPr lang="en-US" b="0" i="0" dirty="0">
                <a:effectLst/>
                <a:latin typeface="Nunito" pitchFamily="2" charset="0"/>
              </a:rPr>
              <a:t>Software is easy to maintain</a:t>
            </a:r>
          </a:p>
          <a:p>
            <a:pPr marL="285750" indent="-285750" algn="just">
              <a:buFont typeface="Arial" panose="020B0604020202020204" pitchFamily="34" charset="0"/>
              <a:buChar char="•"/>
            </a:pPr>
            <a:r>
              <a:rPr lang="en-US" b="0" i="0" dirty="0">
                <a:effectLst/>
                <a:latin typeface="Nunito" pitchFamily="2" charset="0"/>
              </a:rPr>
              <a:t>Software is easy to expand</a:t>
            </a:r>
          </a:p>
          <a:p>
            <a:pPr marL="285750" indent="-285750" algn="just">
              <a:buFont typeface="Arial" panose="020B0604020202020204" pitchFamily="34" charset="0"/>
              <a:buChar char="•"/>
            </a:pPr>
            <a:endParaRPr lang="en-US" b="0" i="0" dirty="0">
              <a:effectLst/>
              <a:latin typeface="Nunito" pitchFamily="2" charset="0"/>
            </a:endParaRPr>
          </a:p>
          <a:p>
            <a:pPr algn="just"/>
            <a:r>
              <a:rPr lang="en-US" b="0" i="0" dirty="0">
                <a:effectLst/>
                <a:latin typeface="Nunito" pitchFamily="2" charset="0"/>
              </a:rPr>
              <a:t>These pieces cannot be entirely independent of each other as they together form the system. They have to cooperate and communicate to solve the problem. This communication adds complexity.</a:t>
            </a:r>
          </a:p>
          <a:p>
            <a:pPr algn="just"/>
            <a:endParaRPr lang="en-US" b="0" i="0" dirty="0">
              <a:effectLst/>
              <a:latin typeface="Nunito" pitchFamily="2" charset="0"/>
            </a:endParaRPr>
          </a:p>
        </p:txBody>
      </p:sp>
    </p:spTree>
    <p:extLst>
      <p:ext uri="{BB962C8B-B14F-4D97-AF65-F5344CB8AC3E}">
        <p14:creationId xmlns:p14="http://schemas.microsoft.com/office/powerpoint/2010/main" val="3376614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3" name="TextBox 2">
            <a:extLst>
              <a:ext uri="{FF2B5EF4-FFF2-40B4-BE49-F238E27FC236}">
                <a16:creationId xmlns:a16="http://schemas.microsoft.com/office/drawing/2014/main" id="{40382960-D37E-5497-0830-9F99587B6817}"/>
              </a:ext>
            </a:extLst>
          </p:cNvPr>
          <p:cNvSpPr txBox="1"/>
          <p:nvPr/>
        </p:nvSpPr>
        <p:spPr>
          <a:xfrm>
            <a:off x="801601" y="724486"/>
            <a:ext cx="10588797" cy="5078313"/>
          </a:xfrm>
          <a:prstGeom prst="rect">
            <a:avLst/>
          </a:prstGeom>
          <a:noFill/>
        </p:spPr>
        <p:txBody>
          <a:bodyPr wrap="square">
            <a:spAutoFit/>
          </a:bodyPr>
          <a:lstStyle/>
          <a:p>
            <a:pPr algn="just"/>
            <a:r>
              <a:rPr lang="en-US" b="1" i="0" dirty="0">
                <a:effectLst/>
                <a:latin typeface="Nunito" pitchFamily="2" charset="0"/>
              </a:rPr>
              <a:t>Abstraction</a:t>
            </a:r>
          </a:p>
          <a:p>
            <a:pPr algn="just"/>
            <a:endParaRPr lang="en-US" b="0" i="0" dirty="0">
              <a:effectLst/>
              <a:latin typeface="Nunito" pitchFamily="2" charset="0"/>
            </a:endParaRPr>
          </a:p>
          <a:p>
            <a:pPr algn="just"/>
            <a:r>
              <a:rPr lang="en-US" b="0" i="0" dirty="0">
                <a:effectLst/>
                <a:latin typeface="Nunito" pitchFamily="2" charset="0"/>
              </a:rPr>
              <a:t>An abstraction is a tool that enables a designer to consider a component at an abstract level without bothering about the internal details of the implementation. Abstraction can be used for existing elements as well as the components being designed.</a:t>
            </a:r>
          </a:p>
          <a:p>
            <a:pPr algn="just"/>
            <a:endParaRPr lang="en-US" b="0" i="0" dirty="0">
              <a:effectLst/>
              <a:latin typeface="Nunito" pitchFamily="2" charset="0"/>
            </a:endParaRPr>
          </a:p>
          <a:p>
            <a:pPr algn="just"/>
            <a:r>
              <a:rPr lang="en-US" dirty="0">
                <a:latin typeface="Nunito" pitchFamily="2" charset="0"/>
              </a:rPr>
              <a:t>Abstraction mechanisms -</a:t>
            </a:r>
          </a:p>
          <a:p>
            <a:pPr marL="342900" indent="-342900" algn="just">
              <a:buFont typeface="+mj-lt"/>
              <a:buAutoNum type="arabicPeriod"/>
            </a:pPr>
            <a:r>
              <a:rPr lang="en-US" b="0" i="0" dirty="0">
                <a:effectLst/>
                <a:latin typeface="Nunito" pitchFamily="2" charset="0"/>
              </a:rPr>
              <a:t>Functional Abstraction</a:t>
            </a:r>
          </a:p>
          <a:p>
            <a:pPr marL="342900" indent="-342900" algn="just">
              <a:buFont typeface="+mj-lt"/>
              <a:buAutoNum type="arabicPeriod"/>
            </a:pPr>
            <a:r>
              <a:rPr lang="en-US" b="0" i="0" dirty="0">
                <a:effectLst/>
                <a:latin typeface="Nunito" pitchFamily="2" charset="0"/>
              </a:rPr>
              <a:t>Data Abstraction</a:t>
            </a:r>
          </a:p>
          <a:p>
            <a:pPr algn="just"/>
            <a:endParaRPr lang="en-US" b="0" i="0" dirty="0">
              <a:effectLst/>
              <a:latin typeface="Nunito" pitchFamily="2" charset="0"/>
            </a:endParaRPr>
          </a:p>
          <a:p>
            <a:pPr algn="just"/>
            <a:r>
              <a:rPr lang="en-US" b="1" i="0" dirty="0">
                <a:effectLst/>
                <a:latin typeface="Nunito" pitchFamily="2" charset="0"/>
              </a:rPr>
              <a:t>Functional Abstraction</a:t>
            </a:r>
          </a:p>
          <a:p>
            <a:pPr marL="285750" indent="-285750" algn="just">
              <a:buFont typeface="Arial" panose="020B0604020202020204" pitchFamily="34" charset="0"/>
              <a:buChar char="•"/>
            </a:pPr>
            <a:r>
              <a:rPr lang="en-US" b="0" i="0" dirty="0">
                <a:effectLst/>
                <a:latin typeface="Nunito" pitchFamily="2" charset="0"/>
              </a:rPr>
              <a:t>A module is specified by the method it performs.</a:t>
            </a:r>
          </a:p>
          <a:p>
            <a:pPr marL="285750" indent="-285750" algn="just">
              <a:buFont typeface="Arial" panose="020B0604020202020204" pitchFamily="34" charset="0"/>
              <a:buChar char="•"/>
            </a:pPr>
            <a:r>
              <a:rPr lang="en-US" b="0" i="0" dirty="0">
                <a:effectLst/>
                <a:latin typeface="Nunito" pitchFamily="2" charset="0"/>
              </a:rPr>
              <a:t>The details of the algorithm to accomplish the functions are not visible to the user of the function.</a:t>
            </a:r>
          </a:p>
          <a:p>
            <a:pPr algn="just"/>
            <a:r>
              <a:rPr lang="en-US" b="0" i="0" dirty="0">
                <a:effectLst/>
                <a:latin typeface="Nunito" pitchFamily="2" charset="0"/>
              </a:rPr>
              <a:t>Functional abstraction forms the basis for </a:t>
            </a:r>
            <a:r>
              <a:rPr lang="en-US" b="1" i="0" dirty="0">
                <a:effectLst/>
                <a:latin typeface="Nunito" pitchFamily="2" charset="0"/>
              </a:rPr>
              <a:t>Function-oriented design approaches</a:t>
            </a:r>
            <a:r>
              <a:rPr lang="en-US" b="0" i="0" dirty="0">
                <a:effectLst/>
                <a:latin typeface="Nunito" pitchFamily="2" charset="0"/>
              </a:rPr>
              <a:t>.</a:t>
            </a:r>
          </a:p>
          <a:p>
            <a:pPr algn="just"/>
            <a:endParaRPr lang="en-US" b="0" i="0" dirty="0">
              <a:effectLst/>
              <a:latin typeface="Nunito" pitchFamily="2" charset="0"/>
            </a:endParaRPr>
          </a:p>
          <a:p>
            <a:pPr algn="just"/>
            <a:r>
              <a:rPr lang="en-US" b="1" i="0" dirty="0">
                <a:effectLst/>
                <a:latin typeface="Nunito" pitchFamily="2" charset="0"/>
              </a:rPr>
              <a:t>Data Abstraction</a:t>
            </a:r>
          </a:p>
          <a:p>
            <a:pPr marL="285750" indent="-285750" algn="just">
              <a:buFont typeface="Arial" panose="020B0604020202020204" pitchFamily="34" charset="0"/>
              <a:buChar char="•"/>
            </a:pPr>
            <a:r>
              <a:rPr lang="en-US" b="0" i="0" dirty="0">
                <a:effectLst/>
                <a:latin typeface="Nunito" pitchFamily="2" charset="0"/>
              </a:rPr>
              <a:t>Details of the data elements are not visible to the users of the data. Data Abstraction forms the basis for </a:t>
            </a:r>
            <a:r>
              <a:rPr lang="en-US" b="1" i="0" dirty="0">
                <a:effectLst/>
                <a:latin typeface="Nunito" pitchFamily="2" charset="0"/>
              </a:rPr>
              <a:t>object-oriented design approaches</a:t>
            </a:r>
            <a:r>
              <a:rPr lang="en-US" b="0" i="0" dirty="0">
                <a:effectLst/>
                <a:latin typeface="Nunito" pitchFamily="2" charset="0"/>
              </a:rPr>
              <a:t>.</a:t>
            </a:r>
            <a:endParaRPr lang="en-US" dirty="0">
              <a:latin typeface="Nunito" pitchFamily="2" charset="0"/>
            </a:endParaRPr>
          </a:p>
        </p:txBody>
      </p:sp>
    </p:spTree>
    <p:extLst>
      <p:ext uri="{BB962C8B-B14F-4D97-AF65-F5344CB8AC3E}">
        <p14:creationId xmlns:p14="http://schemas.microsoft.com/office/powerpoint/2010/main" val="9519422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1200329"/>
          </a:xfrm>
          <a:prstGeom prst="rect">
            <a:avLst/>
          </a:prstGeom>
          <a:noFill/>
        </p:spPr>
        <p:txBody>
          <a:bodyPr wrap="square">
            <a:spAutoFit/>
          </a:bodyPr>
          <a:lstStyle/>
          <a:p>
            <a:r>
              <a:rPr lang="en-US" sz="3600" b="1" i="0" dirty="0">
                <a:solidFill>
                  <a:srgbClr val="610B38"/>
                </a:solidFill>
                <a:effectLst/>
              </a:rPr>
              <a:t>Software Designing</a:t>
            </a:r>
          </a:p>
          <a:p>
            <a:endParaRPr lang="en-US" sz="3600" b="1" i="0" dirty="0">
              <a:solidFill>
                <a:srgbClr val="6A3F56"/>
              </a:solidFill>
              <a:effectLst/>
            </a:endParaRPr>
          </a:p>
        </p:txBody>
      </p:sp>
      <p:sp>
        <p:nvSpPr>
          <p:cNvPr id="3" name="TextBox 2">
            <a:extLst>
              <a:ext uri="{FF2B5EF4-FFF2-40B4-BE49-F238E27FC236}">
                <a16:creationId xmlns:a16="http://schemas.microsoft.com/office/drawing/2014/main" id="{215EC452-1C50-32C8-E28C-B3D2EC432FD9}"/>
              </a:ext>
            </a:extLst>
          </p:cNvPr>
          <p:cNvSpPr txBox="1"/>
          <p:nvPr/>
        </p:nvSpPr>
        <p:spPr>
          <a:xfrm>
            <a:off x="743122" y="769503"/>
            <a:ext cx="10705755" cy="4801314"/>
          </a:xfrm>
          <a:prstGeom prst="rect">
            <a:avLst/>
          </a:prstGeom>
          <a:noFill/>
        </p:spPr>
        <p:txBody>
          <a:bodyPr wrap="square">
            <a:spAutoFit/>
          </a:bodyPr>
          <a:lstStyle/>
          <a:p>
            <a:pPr algn="just"/>
            <a:r>
              <a:rPr lang="en-US" b="1" i="0" dirty="0">
                <a:effectLst/>
                <a:latin typeface="Nunito" pitchFamily="2" charset="0"/>
              </a:rPr>
              <a:t>Strategy of Design</a:t>
            </a:r>
          </a:p>
          <a:p>
            <a:pPr algn="just"/>
            <a:endParaRPr lang="en-US" b="0" i="0" dirty="0">
              <a:effectLst/>
              <a:latin typeface="Nunito" pitchFamily="2" charset="0"/>
            </a:endParaRPr>
          </a:p>
          <a:p>
            <a:pPr algn="just"/>
            <a:r>
              <a:rPr lang="en-US" b="0" i="0" dirty="0">
                <a:effectLst/>
                <a:latin typeface="Nunito" pitchFamily="2" charset="0"/>
              </a:rPr>
              <a:t>A good system design strategy is to organize the program modules in such a method that is easy to develop and later too, change. Structured design methods help developers to deal with the size and complexity of programs. Analysts generate instructions for the developers about how code should be composed and how pieces of code should fit together to form a program.</a:t>
            </a:r>
          </a:p>
          <a:p>
            <a:pPr algn="just"/>
            <a:endParaRPr lang="en-US" b="0" i="0" dirty="0">
              <a:effectLst/>
              <a:latin typeface="Nunito" pitchFamily="2" charset="0"/>
            </a:endParaRPr>
          </a:p>
          <a:p>
            <a:pPr algn="just"/>
            <a:r>
              <a:rPr lang="en-US" b="0" i="0" dirty="0">
                <a:effectLst/>
                <a:latin typeface="Nunito" pitchFamily="2" charset="0"/>
              </a:rPr>
              <a:t>To design a system, there are two possible approaches:</a:t>
            </a:r>
          </a:p>
          <a:p>
            <a:pPr marL="342900" indent="-342900" algn="just">
              <a:buFont typeface="+mj-lt"/>
              <a:buAutoNum type="arabicPeriod"/>
            </a:pPr>
            <a:r>
              <a:rPr lang="en-US" b="0" i="0" dirty="0">
                <a:effectLst/>
                <a:latin typeface="Nunito" pitchFamily="2" charset="0"/>
              </a:rPr>
              <a:t>Top-down Approach</a:t>
            </a:r>
          </a:p>
          <a:p>
            <a:pPr marL="342900" indent="-342900" algn="just">
              <a:buFont typeface="+mj-lt"/>
              <a:buAutoNum type="arabicPeriod"/>
            </a:pPr>
            <a:r>
              <a:rPr lang="en-US" b="0" i="0" dirty="0">
                <a:effectLst/>
                <a:latin typeface="Nunito" pitchFamily="2" charset="0"/>
              </a:rPr>
              <a:t>Bottom-up Approach</a:t>
            </a:r>
          </a:p>
          <a:p>
            <a:pPr algn="just">
              <a:buFont typeface="+mj-lt"/>
              <a:buAutoNum type="arabicPeriod"/>
            </a:pPr>
            <a:endParaRPr lang="en-US" dirty="0">
              <a:latin typeface="Nunito" pitchFamily="2" charset="0"/>
            </a:endParaRPr>
          </a:p>
          <a:p>
            <a:r>
              <a:rPr lang="en-US" b="1" i="0" dirty="0">
                <a:effectLst/>
                <a:latin typeface="Nunito" pitchFamily="2" charset="0"/>
              </a:rPr>
              <a:t>Top-down Approach:</a:t>
            </a:r>
            <a:r>
              <a:rPr lang="en-US" b="0" i="0" dirty="0">
                <a:effectLst/>
                <a:latin typeface="Nunito" pitchFamily="2" charset="0"/>
              </a:rPr>
              <a:t> This approach starts with the identification of the main components and then decomposing them into their more detailed sub-components</a:t>
            </a:r>
            <a:endParaRPr lang="en-US" dirty="0">
              <a:latin typeface="Nunito" pitchFamily="2" charset="0"/>
            </a:endParaRPr>
          </a:p>
          <a:p>
            <a:endParaRPr lang="en-US" b="1" i="0" dirty="0">
              <a:effectLst/>
              <a:latin typeface="Nunito" pitchFamily="2" charset="0"/>
            </a:endParaRPr>
          </a:p>
          <a:p>
            <a:r>
              <a:rPr lang="en-US" b="1" i="0" dirty="0">
                <a:effectLst/>
                <a:latin typeface="Nunito" pitchFamily="2" charset="0"/>
              </a:rPr>
              <a:t>Bottom-up Approach:</a:t>
            </a:r>
            <a:r>
              <a:rPr lang="en-US" b="0" i="0" dirty="0">
                <a:effectLst/>
                <a:latin typeface="Nunito" pitchFamily="2" charset="0"/>
              </a:rPr>
              <a:t> A bottom-up approach begins with the lower details and moves towards the hierarchy, as shown in Fig. This approach is suitable in the case of an existing system</a:t>
            </a:r>
            <a:endParaRPr lang="en-US" dirty="0">
              <a:latin typeface="Nunito" pitchFamily="2" charset="0"/>
            </a:endParaRPr>
          </a:p>
          <a:p>
            <a:pPr algn="just">
              <a:buFont typeface="+mj-lt"/>
              <a:buAutoNum type="arabicPeriod"/>
            </a:pPr>
            <a:endParaRPr lang="en-US" b="0" i="0" dirty="0">
              <a:effectLst/>
              <a:latin typeface="Nunito" pitchFamily="2" charset="0"/>
            </a:endParaRPr>
          </a:p>
        </p:txBody>
      </p:sp>
      <p:sp>
        <p:nvSpPr>
          <p:cNvPr id="5" name="TextBox 4">
            <a:extLst>
              <a:ext uri="{FF2B5EF4-FFF2-40B4-BE49-F238E27FC236}">
                <a16:creationId xmlns:a16="http://schemas.microsoft.com/office/drawing/2014/main" id="{6BCDBD65-5605-D009-4C96-26DB8C975B3D}"/>
              </a:ext>
            </a:extLst>
          </p:cNvPr>
          <p:cNvSpPr txBox="1"/>
          <p:nvPr/>
        </p:nvSpPr>
        <p:spPr>
          <a:xfrm>
            <a:off x="3051544" y="2930121"/>
            <a:ext cx="6103088" cy="369332"/>
          </a:xfrm>
          <a:prstGeom prst="rect">
            <a:avLst/>
          </a:prstGeom>
          <a:noFill/>
        </p:spPr>
        <p:txBody>
          <a:bodyPr wrap="square">
            <a:spAutoFit/>
          </a:bodyPr>
          <a:lstStyle/>
          <a:p>
            <a:endParaRPr lang="en-US" dirty="0"/>
          </a:p>
        </p:txBody>
      </p:sp>
    </p:spTree>
    <p:extLst>
      <p:ext uri="{BB962C8B-B14F-4D97-AF65-F5344CB8AC3E}">
        <p14:creationId xmlns:p14="http://schemas.microsoft.com/office/powerpoint/2010/main" val="5763198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671081"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3" name="TextBox 2">
            <a:extLst>
              <a:ext uri="{FF2B5EF4-FFF2-40B4-BE49-F238E27FC236}">
                <a16:creationId xmlns:a16="http://schemas.microsoft.com/office/drawing/2014/main" id="{CAF6BA33-CE38-9DBE-3F8D-3E5153D51373}"/>
              </a:ext>
            </a:extLst>
          </p:cNvPr>
          <p:cNvSpPr txBox="1"/>
          <p:nvPr/>
        </p:nvSpPr>
        <p:spPr>
          <a:xfrm>
            <a:off x="671081" y="823494"/>
            <a:ext cx="10514369" cy="5078313"/>
          </a:xfrm>
          <a:prstGeom prst="rect">
            <a:avLst/>
          </a:prstGeom>
          <a:noFill/>
        </p:spPr>
        <p:txBody>
          <a:bodyPr wrap="square">
            <a:spAutoFit/>
          </a:bodyPr>
          <a:lstStyle/>
          <a:p>
            <a:pPr algn="just"/>
            <a:r>
              <a:rPr lang="en-US" b="1" i="0" dirty="0">
                <a:effectLst/>
                <a:latin typeface="Nunito" pitchFamily="2" charset="0"/>
              </a:rPr>
              <a:t>Modularity</a:t>
            </a:r>
          </a:p>
          <a:p>
            <a:pPr algn="just"/>
            <a:endParaRPr lang="en-US" b="0" i="0" dirty="0">
              <a:effectLst/>
              <a:latin typeface="Nunito" pitchFamily="2" charset="0"/>
            </a:endParaRPr>
          </a:p>
          <a:p>
            <a:pPr algn="just"/>
            <a:r>
              <a:rPr lang="en-US" b="0" i="0" dirty="0">
                <a:effectLst/>
                <a:latin typeface="Nunito" pitchFamily="2" charset="0"/>
              </a:rPr>
              <a:t>Modularity specifies the division of software into separate modules which are differently named and addressed and are integrated later on in to obtain the completely functional software. </a:t>
            </a:r>
          </a:p>
          <a:p>
            <a:pPr algn="just"/>
            <a:r>
              <a:rPr lang="en-US" b="0" i="0" dirty="0">
                <a:effectLst/>
                <a:latin typeface="Nunito" pitchFamily="2" charset="0"/>
              </a:rPr>
              <a:t>It is the only property that allows a program to be intellectually manageable. </a:t>
            </a:r>
          </a:p>
          <a:p>
            <a:pPr algn="just"/>
            <a:r>
              <a:rPr lang="en-US" b="0" i="0" dirty="0">
                <a:effectLst/>
                <a:latin typeface="Nunito" pitchFamily="2" charset="0"/>
              </a:rPr>
              <a:t>Single large programs are difficult to understand and read due to a large number of reference variables, control paths, global variables, etc.</a:t>
            </a:r>
          </a:p>
          <a:p>
            <a:pPr algn="just"/>
            <a:endParaRPr lang="en-US" dirty="0">
              <a:latin typeface="Nunito" pitchFamily="2" charset="0"/>
            </a:endParaRPr>
          </a:p>
          <a:p>
            <a:pPr marL="285750" indent="-285750" algn="just">
              <a:buFont typeface="Arial" panose="020B0604020202020204" pitchFamily="34" charset="0"/>
              <a:buChar char="•"/>
            </a:pPr>
            <a:r>
              <a:rPr lang="en-US" b="0" i="0" dirty="0">
                <a:effectLst/>
                <a:latin typeface="Nunito" pitchFamily="2" charset="0"/>
              </a:rPr>
              <a:t>Each module is a well-defined system that can be used with other applications.</a:t>
            </a:r>
          </a:p>
          <a:p>
            <a:pPr marL="285750" indent="-285750" algn="just">
              <a:buFont typeface="Arial" panose="020B0604020202020204" pitchFamily="34" charset="0"/>
              <a:buChar char="•"/>
            </a:pPr>
            <a:r>
              <a:rPr lang="en-US" b="0" i="0" dirty="0">
                <a:effectLst/>
                <a:latin typeface="Nunito" pitchFamily="2" charset="0"/>
              </a:rPr>
              <a:t>Each module has a single specified objective.</a:t>
            </a:r>
          </a:p>
          <a:p>
            <a:pPr marL="285750" indent="-285750" algn="just">
              <a:buFont typeface="Arial" panose="020B0604020202020204" pitchFamily="34" charset="0"/>
              <a:buChar char="•"/>
            </a:pPr>
            <a:r>
              <a:rPr lang="en-US" b="0" i="0" dirty="0">
                <a:effectLst/>
                <a:latin typeface="Nunito" pitchFamily="2" charset="0"/>
              </a:rPr>
              <a:t>Modules can be separately compiled and saved in the library.</a:t>
            </a:r>
          </a:p>
          <a:p>
            <a:pPr marL="285750" indent="-285750" algn="just">
              <a:buFont typeface="Arial" panose="020B0604020202020204" pitchFamily="34" charset="0"/>
              <a:buChar char="•"/>
            </a:pPr>
            <a:r>
              <a:rPr lang="en-US" b="0" i="0" dirty="0">
                <a:effectLst/>
                <a:latin typeface="Nunito" pitchFamily="2" charset="0"/>
              </a:rPr>
              <a:t>Modules should be easier to use than to build.</a:t>
            </a:r>
          </a:p>
          <a:p>
            <a:pPr marL="285750" indent="-285750" algn="just">
              <a:buFont typeface="Arial" panose="020B0604020202020204" pitchFamily="34" charset="0"/>
              <a:buChar char="•"/>
            </a:pPr>
            <a:r>
              <a:rPr lang="en-US" b="0" i="0" dirty="0">
                <a:effectLst/>
                <a:latin typeface="Nunito" pitchFamily="2" charset="0"/>
              </a:rPr>
              <a:t>Modules are simpler from the outside than inside.</a:t>
            </a:r>
          </a:p>
          <a:p>
            <a:pPr marL="285750" indent="-285750" algn="just">
              <a:buFont typeface="Arial" panose="020B0604020202020204" pitchFamily="34" charset="0"/>
              <a:buChar char="•"/>
            </a:pPr>
            <a:endParaRPr lang="en-US" dirty="0">
              <a:latin typeface="Nunito" pitchFamily="2" charset="0"/>
            </a:endParaRPr>
          </a:p>
          <a:p>
            <a:r>
              <a:rPr lang="en-US" b="1" i="0" dirty="0">
                <a:effectLst/>
                <a:latin typeface="Nunito" pitchFamily="2" charset="0"/>
              </a:rPr>
              <a:t>Modularity Design</a:t>
            </a:r>
          </a:p>
          <a:p>
            <a:endParaRPr lang="en-US" b="0" i="0" dirty="0">
              <a:effectLst/>
              <a:latin typeface="Nunito" pitchFamily="2" charset="0"/>
            </a:endParaRPr>
          </a:p>
          <a:p>
            <a:pPr marL="285750" indent="-285750">
              <a:buFont typeface="Arial" panose="020B0604020202020204" pitchFamily="34" charset="0"/>
              <a:buChar char="•"/>
            </a:pPr>
            <a:r>
              <a:rPr lang="en-US" dirty="0">
                <a:latin typeface="Nunito" pitchFamily="2" charset="0"/>
              </a:rPr>
              <a:t>Functional Independence</a:t>
            </a:r>
          </a:p>
          <a:p>
            <a:pPr marL="285750" indent="-285750">
              <a:buFont typeface="Arial" panose="020B0604020202020204" pitchFamily="34" charset="0"/>
              <a:buChar char="•"/>
            </a:pPr>
            <a:r>
              <a:rPr lang="en-US" dirty="0">
                <a:latin typeface="Nunito" pitchFamily="2" charset="0"/>
              </a:rPr>
              <a:t>Information hiding</a:t>
            </a:r>
            <a:endParaRPr lang="en-US" b="0" i="0" dirty="0">
              <a:effectLst/>
              <a:latin typeface="Nunito" pitchFamily="2" charset="0"/>
            </a:endParaRPr>
          </a:p>
        </p:txBody>
      </p:sp>
    </p:spTree>
    <p:extLst>
      <p:ext uri="{BB962C8B-B14F-4D97-AF65-F5344CB8AC3E}">
        <p14:creationId xmlns:p14="http://schemas.microsoft.com/office/powerpoint/2010/main" val="25670154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3" name="TextBox 2">
            <a:extLst>
              <a:ext uri="{FF2B5EF4-FFF2-40B4-BE49-F238E27FC236}">
                <a16:creationId xmlns:a16="http://schemas.microsoft.com/office/drawing/2014/main" id="{E35EDD36-C5E4-9ED5-C8DD-DCC77404E7D8}"/>
              </a:ext>
            </a:extLst>
          </p:cNvPr>
          <p:cNvSpPr txBox="1"/>
          <p:nvPr/>
        </p:nvSpPr>
        <p:spPr>
          <a:xfrm>
            <a:off x="790969" y="751344"/>
            <a:ext cx="10610062" cy="5355312"/>
          </a:xfrm>
          <a:prstGeom prst="rect">
            <a:avLst/>
          </a:prstGeom>
          <a:noFill/>
        </p:spPr>
        <p:txBody>
          <a:bodyPr wrap="square">
            <a:spAutoFit/>
          </a:bodyPr>
          <a:lstStyle/>
          <a:p>
            <a:pPr algn="just"/>
            <a:r>
              <a:rPr lang="en-US" b="1" dirty="0">
                <a:latin typeface="Nunito" pitchFamily="2" charset="0"/>
              </a:rPr>
              <a:t>Advantages of Modularity</a:t>
            </a:r>
          </a:p>
          <a:p>
            <a:pPr algn="just"/>
            <a:endParaRPr lang="en-US" b="0" i="0" dirty="0">
              <a:effectLst/>
              <a:latin typeface="Nunito" pitchFamily="2" charset="0"/>
            </a:endParaRPr>
          </a:p>
          <a:p>
            <a:pPr marL="285750" indent="-285750" algn="just">
              <a:buFont typeface="Arial" panose="020B0604020202020204" pitchFamily="34" charset="0"/>
              <a:buChar char="•"/>
            </a:pPr>
            <a:r>
              <a:rPr lang="en-US" b="0" i="0" dirty="0">
                <a:effectLst/>
                <a:latin typeface="Nunito" pitchFamily="2" charset="0"/>
              </a:rPr>
              <a:t>It allows large programs to be written by several or different people</a:t>
            </a:r>
          </a:p>
          <a:p>
            <a:pPr marL="285750" indent="-285750" algn="just">
              <a:buFont typeface="Arial" panose="020B0604020202020204" pitchFamily="34" charset="0"/>
              <a:buChar char="•"/>
            </a:pPr>
            <a:r>
              <a:rPr lang="en-US" b="0" i="0" dirty="0">
                <a:effectLst/>
                <a:latin typeface="Nunito" pitchFamily="2" charset="0"/>
              </a:rPr>
              <a:t>It encourages the creation of commonly used routines to be placed in the library and used by other programs.</a:t>
            </a:r>
          </a:p>
          <a:p>
            <a:pPr marL="285750" indent="-285750" algn="just">
              <a:buFont typeface="Arial" panose="020B0604020202020204" pitchFamily="34" charset="0"/>
              <a:buChar char="•"/>
            </a:pPr>
            <a:r>
              <a:rPr lang="en-US" b="0" i="0" dirty="0">
                <a:effectLst/>
                <a:latin typeface="Nunito" pitchFamily="2" charset="0"/>
              </a:rPr>
              <a:t>It simplifies the overlay procedure of loading a large program into main storage.</a:t>
            </a:r>
          </a:p>
          <a:p>
            <a:pPr marL="285750" indent="-285750" algn="just">
              <a:buFont typeface="Arial" panose="020B0604020202020204" pitchFamily="34" charset="0"/>
              <a:buChar char="•"/>
            </a:pPr>
            <a:r>
              <a:rPr lang="en-US" b="0" i="0" dirty="0">
                <a:effectLst/>
                <a:latin typeface="Nunito" pitchFamily="2" charset="0"/>
              </a:rPr>
              <a:t>It provides more checkpoints to measure progress.</a:t>
            </a:r>
          </a:p>
          <a:p>
            <a:pPr marL="285750" indent="-285750" algn="just">
              <a:buFont typeface="Arial" panose="020B0604020202020204" pitchFamily="34" charset="0"/>
              <a:buChar char="•"/>
            </a:pPr>
            <a:r>
              <a:rPr lang="en-US" b="0" i="0" dirty="0">
                <a:effectLst/>
                <a:latin typeface="Nunito" pitchFamily="2" charset="0"/>
              </a:rPr>
              <a:t>It provides a framework for complete testing, more accessible to test</a:t>
            </a:r>
          </a:p>
          <a:p>
            <a:pPr marL="285750" indent="-285750" algn="just">
              <a:buFont typeface="Arial" panose="020B0604020202020204" pitchFamily="34" charset="0"/>
              <a:buChar char="•"/>
            </a:pPr>
            <a:r>
              <a:rPr lang="en-US" b="0" i="0" dirty="0">
                <a:effectLst/>
                <a:latin typeface="Nunito" pitchFamily="2" charset="0"/>
              </a:rPr>
              <a:t>It produced a well-designed and more readable program.</a:t>
            </a:r>
          </a:p>
          <a:p>
            <a:pPr algn="just">
              <a:buFont typeface="Arial" panose="020B0604020202020204" pitchFamily="34" charset="0"/>
              <a:buChar char="•"/>
            </a:pPr>
            <a:endParaRPr lang="en-US" dirty="0">
              <a:latin typeface="Nunito" pitchFamily="2" charset="0"/>
            </a:endParaRPr>
          </a:p>
          <a:p>
            <a:pPr algn="just"/>
            <a:r>
              <a:rPr lang="en-US" b="1" dirty="0">
                <a:latin typeface="Nunito" pitchFamily="2" charset="0"/>
              </a:rPr>
              <a:t>Disadvantages of Modularity</a:t>
            </a:r>
          </a:p>
          <a:p>
            <a:pPr algn="just"/>
            <a:endParaRPr lang="en-US" b="0" i="0" dirty="0">
              <a:effectLst/>
              <a:latin typeface="Nunito" pitchFamily="2" charset="0"/>
            </a:endParaRPr>
          </a:p>
          <a:p>
            <a:pPr marL="285750" indent="-285750" algn="just">
              <a:buFont typeface="Arial" panose="020B0604020202020204" pitchFamily="34" charset="0"/>
              <a:buChar char="•"/>
            </a:pPr>
            <a:r>
              <a:rPr lang="en-US" b="0" i="0" dirty="0">
                <a:effectLst/>
                <a:latin typeface="Nunito" pitchFamily="2" charset="0"/>
              </a:rPr>
              <a:t>Execution time may, but not certainly, longer</a:t>
            </a:r>
          </a:p>
          <a:p>
            <a:pPr marL="285750" indent="-285750" algn="just">
              <a:buFont typeface="Arial" panose="020B0604020202020204" pitchFamily="34" charset="0"/>
              <a:buChar char="•"/>
            </a:pPr>
            <a:r>
              <a:rPr lang="en-US" b="0" i="0" dirty="0">
                <a:effectLst/>
                <a:latin typeface="Nunito" pitchFamily="2" charset="0"/>
              </a:rPr>
              <a:t>Storage size perhaps, but is not certainly, increased</a:t>
            </a:r>
          </a:p>
          <a:p>
            <a:pPr marL="285750" indent="-285750" algn="just">
              <a:buFont typeface="Arial" panose="020B0604020202020204" pitchFamily="34" charset="0"/>
              <a:buChar char="•"/>
            </a:pPr>
            <a:r>
              <a:rPr lang="en-US" b="0" i="0" dirty="0">
                <a:effectLst/>
                <a:latin typeface="Nunito" pitchFamily="2" charset="0"/>
              </a:rPr>
              <a:t>Compilation and loading time may be longer</a:t>
            </a:r>
          </a:p>
          <a:p>
            <a:pPr marL="285750" indent="-285750" algn="just">
              <a:buFont typeface="Arial" panose="020B0604020202020204" pitchFamily="34" charset="0"/>
              <a:buChar char="•"/>
            </a:pPr>
            <a:r>
              <a:rPr lang="en-US" b="0" i="0" dirty="0">
                <a:effectLst/>
                <a:latin typeface="Nunito" pitchFamily="2" charset="0"/>
              </a:rPr>
              <a:t>Inter-module communication problems may be increased</a:t>
            </a:r>
          </a:p>
          <a:p>
            <a:pPr marL="285750" indent="-285750" algn="just">
              <a:buFont typeface="Arial" panose="020B0604020202020204" pitchFamily="34" charset="0"/>
              <a:buChar char="•"/>
            </a:pPr>
            <a:r>
              <a:rPr lang="en-US" b="0" i="0" dirty="0">
                <a:effectLst/>
                <a:latin typeface="Nunito" pitchFamily="2" charset="0"/>
              </a:rPr>
              <a:t>More linkage is required, run-time may be longer, more source lines must be written, and more documentation has to be done</a:t>
            </a:r>
          </a:p>
          <a:p>
            <a:pPr algn="just"/>
            <a:endParaRPr lang="en-US" b="0" i="0" dirty="0">
              <a:effectLst/>
              <a:latin typeface="Nunito" pitchFamily="2" charset="0"/>
            </a:endParaRPr>
          </a:p>
        </p:txBody>
      </p:sp>
    </p:spTree>
    <p:extLst>
      <p:ext uri="{BB962C8B-B14F-4D97-AF65-F5344CB8AC3E}">
        <p14:creationId xmlns:p14="http://schemas.microsoft.com/office/powerpoint/2010/main" val="6092263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2424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pic>
        <p:nvPicPr>
          <p:cNvPr id="8194" name="Picture 2" descr="Coupling and Cohesion">
            <a:extLst>
              <a:ext uri="{FF2B5EF4-FFF2-40B4-BE49-F238E27FC236}">
                <a16:creationId xmlns:a16="http://schemas.microsoft.com/office/drawing/2014/main" id="{D5DA3A9D-EADD-6461-9499-EF7F7D5883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566" y="1531830"/>
            <a:ext cx="5506434" cy="44802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81DA585-00A8-8CAA-E94F-4410BDDC30CC}"/>
              </a:ext>
            </a:extLst>
          </p:cNvPr>
          <p:cNvSpPr txBox="1"/>
          <p:nvPr/>
        </p:nvSpPr>
        <p:spPr>
          <a:xfrm>
            <a:off x="640341" y="809322"/>
            <a:ext cx="5593883" cy="646331"/>
          </a:xfrm>
          <a:prstGeom prst="rect">
            <a:avLst/>
          </a:prstGeom>
          <a:noFill/>
        </p:spPr>
        <p:txBody>
          <a:bodyPr wrap="square">
            <a:spAutoFit/>
          </a:bodyPr>
          <a:lstStyle/>
          <a:p>
            <a:r>
              <a:rPr lang="en-US" b="1" i="0" dirty="0">
                <a:solidFill>
                  <a:srgbClr val="000000"/>
                </a:solidFill>
                <a:effectLst/>
                <a:latin typeface="Nunito" pitchFamily="2" charset="0"/>
              </a:rPr>
              <a:t>Cohesion:</a:t>
            </a:r>
            <a:r>
              <a:rPr lang="en-US" dirty="0">
                <a:solidFill>
                  <a:srgbClr val="000000"/>
                </a:solidFill>
                <a:latin typeface="Nunito" pitchFamily="2" charset="0"/>
              </a:rPr>
              <a:t> It measures the relative function strength of a module.</a:t>
            </a:r>
          </a:p>
        </p:txBody>
      </p:sp>
      <p:sp>
        <p:nvSpPr>
          <p:cNvPr id="5" name="TextBox 4">
            <a:extLst>
              <a:ext uri="{FF2B5EF4-FFF2-40B4-BE49-F238E27FC236}">
                <a16:creationId xmlns:a16="http://schemas.microsoft.com/office/drawing/2014/main" id="{264D530B-2AF7-0DAA-3E61-D6BCB0597204}"/>
              </a:ext>
            </a:extLst>
          </p:cNvPr>
          <p:cNvSpPr txBox="1"/>
          <p:nvPr/>
        </p:nvSpPr>
        <p:spPr>
          <a:xfrm>
            <a:off x="6096000" y="809321"/>
            <a:ext cx="5482855" cy="646331"/>
          </a:xfrm>
          <a:prstGeom prst="rect">
            <a:avLst/>
          </a:prstGeom>
          <a:noFill/>
        </p:spPr>
        <p:txBody>
          <a:bodyPr wrap="square">
            <a:spAutoFit/>
          </a:bodyPr>
          <a:lstStyle/>
          <a:p>
            <a:r>
              <a:rPr lang="en-US" b="1" i="0" dirty="0">
                <a:solidFill>
                  <a:srgbClr val="000000"/>
                </a:solidFill>
                <a:effectLst/>
                <a:latin typeface="Nunito" pitchFamily="2" charset="0"/>
              </a:rPr>
              <a:t>Coupling:</a:t>
            </a:r>
            <a:r>
              <a:rPr lang="en-US" b="0" i="0" dirty="0">
                <a:solidFill>
                  <a:srgbClr val="000000"/>
                </a:solidFill>
                <a:effectLst/>
                <a:latin typeface="Nunito" pitchFamily="2" charset="0"/>
              </a:rPr>
              <a:t> It measures the relative interdependence among modules</a:t>
            </a:r>
            <a:endParaRPr lang="en-US" dirty="0">
              <a:latin typeface="Nunito" pitchFamily="2" charset="0"/>
            </a:endParaRPr>
          </a:p>
        </p:txBody>
      </p:sp>
      <p:pic>
        <p:nvPicPr>
          <p:cNvPr id="6" name="Picture 2" descr="Coupling and Cohesion">
            <a:extLst>
              <a:ext uri="{FF2B5EF4-FFF2-40B4-BE49-F238E27FC236}">
                <a16:creationId xmlns:a16="http://schemas.microsoft.com/office/drawing/2014/main" id="{691BEF0C-BA3D-12E3-23CC-ABF9D60936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4224" y="1531829"/>
            <a:ext cx="5156791" cy="4549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730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2269" y="0"/>
            <a:ext cx="7845597"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a:t>
            </a:r>
            <a:r>
              <a:rPr lang="en-US" sz="3600" b="1" dirty="0">
                <a:solidFill>
                  <a:srgbClr val="610B38"/>
                </a:solidFill>
                <a:cs typeface="Times New Roman" pitchFamily="18" charset="0"/>
              </a:rPr>
              <a:t>- Components</a:t>
            </a:r>
          </a:p>
        </p:txBody>
      </p:sp>
      <p:sp>
        <p:nvSpPr>
          <p:cNvPr id="3" name="TextBox 2">
            <a:extLst>
              <a:ext uri="{FF2B5EF4-FFF2-40B4-BE49-F238E27FC236}">
                <a16:creationId xmlns:a16="http://schemas.microsoft.com/office/drawing/2014/main" id="{1CCEB1F2-07CA-3CA1-1D06-4C993EAC29DA}"/>
              </a:ext>
            </a:extLst>
          </p:cNvPr>
          <p:cNvSpPr txBox="1"/>
          <p:nvPr/>
        </p:nvSpPr>
        <p:spPr>
          <a:xfrm>
            <a:off x="712269" y="646331"/>
            <a:ext cx="11030552" cy="5632311"/>
          </a:xfrm>
          <a:prstGeom prst="rect">
            <a:avLst/>
          </a:prstGeom>
          <a:noFill/>
        </p:spPr>
        <p:txBody>
          <a:bodyPr wrap="square">
            <a:spAutoFit/>
          </a:bodyPr>
          <a:lstStyle/>
          <a:p>
            <a:pPr algn="l" fontAlgn="base"/>
            <a:r>
              <a:rPr lang="en-US" b="1" i="0" dirty="0">
                <a:solidFill>
                  <a:srgbClr val="273239"/>
                </a:solidFill>
                <a:effectLst/>
                <a:latin typeface="Nunito" pitchFamily="2" charset="0"/>
              </a:rPr>
              <a:t>Components of Software</a:t>
            </a:r>
          </a:p>
          <a:p>
            <a:pPr algn="l" fontAlgn="base"/>
            <a:endParaRPr lang="en-US" b="1" i="0" dirty="0">
              <a:solidFill>
                <a:srgbClr val="273239"/>
              </a:solidFill>
              <a:effectLst/>
              <a:latin typeface="Nunito" pitchFamily="2" charset="0"/>
            </a:endParaRPr>
          </a:p>
          <a:p>
            <a:pPr algn="l" fontAlgn="base"/>
            <a:r>
              <a:rPr lang="en-US" b="1" i="0" dirty="0">
                <a:solidFill>
                  <a:srgbClr val="273239"/>
                </a:solidFill>
                <a:effectLst/>
                <a:latin typeface="Nunito" pitchFamily="2" charset="0"/>
              </a:rPr>
              <a:t>Program: </a:t>
            </a:r>
            <a:r>
              <a:rPr lang="en-US" b="0" i="0" dirty="0">
                <a:solidFill>
                  <a:srgbClr val="273239"/>
                </a:solidFill>
                <a:effectLst/>
                <a:latin typeface="Nunito" pitchFamily="2" charset="0"/>
              </a:rPr>
              <a:t>A computer program is a list of instructions that tell a computer what to do. </a:t>
            </a:r>
          </a:p>
          <a:p>
            <a:pPr algn="l" fontAlgn="base"/>
            <a:r>
              <a:rPr lang="en-US" b="1" i="0" dirty="0">
                <a:solidFill>
                  <a:srgbClr val="273239"/>
                </a:solidFill>
                <a:effectLst/>
                <a:latin typeface="Nunito" pitchFamily="2" charset="0"/>
              </a:rPr>
              <a:t>Documentation: </a:t>
            </a:r>
            <a:r>
              <a:rPr lang="en-US" b="0" i="0" dirty="0">
                <a:solidFill>
                  <a:srgbClr val="273239"/>
                </a:solidFill>
                <a:effectLst/>
                <a:latin typeface="Nunito" pitchFamily="2" charset="0"/>
              </a:rPr>
              <a:t>Source information about the product contained in design documents, detailed code comments, etc. </a:t>
            </a:r>
          </a:p>
          <a:p>
            <a:pPr algn="l" fontAlgn="base"/>
            <a:r>
              <a:rPr lang="en-US" b="1" i="0" dirty="0">
                <a:solidFill>
                  <a:srgbClr val="273239"/>
                </a:solidFill>
                <a:effectLst/>
                <a:latin typeface="Nunito" pitchFamily="2" charset="0"/>
              </a:rPr>
              <a:t>Operating Procedures: </a:t>
            </a:r>
            <a:r>
              <a:rPr lang="en-US" b="0" i="0" dirty="0">
                <a:solidFill>
                  <a:srgbClr val="273239"/>
                </a:solidFill>
                <a:effectLst/>
                <a:latin typeface="Nunito" pitchFamily="2" charset="0"/>
              </a:rPr>
              <a:t>A set of step-by-step instructions compiled by an organization to help workers carry out complex routine operations.</a:t>
            </a:r>
          </a:p>
          <a:p>
            <a:pPr algn="l" fontAlgn="base"/>
            <a:r>
              <a:rPr lang="en-US" b="0" i="0" dirty="0">
                <a:solidFill>
                  <a:srgbClr val="273239"/>
                </a:solidFill>
                <a:effectLst/>
                <a:latin typeface="Nunito" pitchFamily="2" charset="0"/>
              </a:rPr>
              <a:t> </a:t>
            </a:r>
          </a:p>
          <a:p>
            <a:pPr algn="l" fontAlgn="base"/>
            <a:r>
              <a:rPr lang="en-US" b="1" i="0" dirty="0">
                <a:solidFill>
                  <a:srgbClr val="273239"/>
                </a:solidFill>
                <a:effectLst/>
                <a:latin typeface="Nunito" pitchFamily="2" charset="0"/>
              </a:rPr>
              <a:t>Other Software Components</a:t>
            </a:r>
            <a:endParaRPr lang="en-US" dirty="0">
              <a:solidFill>
                <a:srgbClr val="273239"/>
              </a:solidFill>
              <a:latin typeface="Nunito" pitchFamily="2" charset="0"/>
            </a:endParaRPr>
          </a:p>
          <a:p>
            <a:pPr algn="l" rtl="0" fontAlgn="base"/>
            <a:r>
              <a:rPr lang="en-US" b="1" i="0" dirty="0">
                <a:solidFill>
                  <a:srgbClr val="273239"/>
                </a:solidFill>
                <a:effectLst/>
                <a:latin typeface="Nunito" pitchFamily="2" charset="0"/>
              </a:rPr>
              <a:t>Code</a:t>
            </a:r>
            <a:r>
              <a:rPr lang="en-US" b="0" i="0" dirty="0">
                <a:solidFill>
                  <a:srgbClr val="273239"/>
                </a:solidFill>
                <a:effectLst/>
                <a:latin typeface="Nunito" pitchFamily="2" charset="0"/>
              </a:rPr>
              <a:t>: the instructions that a computer executes to perform a specific task or set of tasks.</a:t>
            </a:r>
          </a:p>
          <a:p>
            <a:pPr algn="l" fontAlgn="base"/>
            <a:r>
              <a:rPr lang="en-US" b="1" i="0" dirty="0">
                <a:solidFill>
                  <a:srgbClr val="273239"/>
                </a:solidFill>
                <a:effectLst/>
                <a:latin typeface="Nunito" pitchFamily="2" charset="0"/>
              </a:rPr>
              <a:t>Data</a:t>
            </a:r>
            <a:r>
              <a:rPr lang="en-US" b="0" i="0" dirty="0">
                <a:solidFill>
                  <a:srgbClr val="273239"/>
                </a:solidFill>
                <a:effectLst/>
                <a:latin typeface="Nunito" pitchFamily="2" charset="0"/>
              </a:rPr>
              <a:t>: the information that the software uses or manipulates.</a:t>
            </a:r>
          </a:p>
          <a:p>
            <a:pPr algn="l" fontAlgn="base"/>
            <a:r>
              <a:rPr lang="en-US" b="1" dirty="0">
                <a:solidFill>
                  <a:srgbClr val="273239"/>
                </a:solidFill>
                <a:latin typeface="Nunito" pitchFamily="2" charset="0"/>
              </a:rPr>
              <a:t>User interface</a:t>
            </a:r>
            <a:r>
              <a:rPr lang="en-US" b="0" i="0" dirty="0">
                <a:solidFill>
                  <a:srgbClr val="273239"/>
                </a:solidFill>
                <a:effectLst/>
                <a:latin typeface="Nunito" pitchFamily="2" charset="0"/>
              </a:rPr>
              <a:t>: how the user interacts with the software, such as buttons, menus, and text fields.</a:t>
            </a:r>
          </a:p>
          <a:p>
            <a:pPr algn="l" fontAlgn="base"/>
            <a:r>
              <a:rPr lang="en-US" b="1" i="0" dirty="0">
                <a:solidFill>
                  <a:srgbClr val="273239"/>
                </a:solidFill>
                <a:effectLst/>
                <a:latin typeface="Nunito" pitchFamily="2" charset="0"/>
              </a:rPr>
              <a:t>Libraries</a:t>
            </a:r>
            <a:r>
              <a:rPr lang="en-US" b="0" i="0" dirty="0">
                <a:solidFill>
                  <a:srgbClr val="273239"/>
                </a:solidFill>
                <a:effectLst/>
                <a:latin typeface="Nunito" pitchFamily="2" charset="0"/>
              </a:rPr>
              <a:t>: pre-written code that can be reused by the software to perform common tasks.</a:t>
            </a:r>
          </a:p>
          <a:p>
            <a:pPr algn="l" fontAlgn="base"/>
            <a:r>
              <a:rPr lang="en-US" b="1" i="0" dirty="0">
                <a:solidFill>
                  <a:srgbClr val="273239"/>
                </a:solidFill>
                <a:effectLst/>
                <a:latin typeface="Nunito" pitchFamily="2" charset="0"/>
              </a:rPr>
              <a:t>Documentation</a:t>
            </a:r>
            <a:r>
              <a:rPr lang="en-US" b="0" i="0" dirty="0">
                <a:solidFill>
                  <a:srgbClr val="273239"/>
                </a:solidFill>
                <a:effectLst/>
                <a:latin typeface="Nunito" pitchFamily="2" charset="0"/>
              </a:rPr>
              <a:t>: Explains how to use and maintain the software, user manuals technical guides.</a:t>
            </a:r>
          </a:p>
          <a:p>
            <a:pPr algn="l" fontAlgn="base"/>
            <a:r>
              <a:rPr lang="en-US" b="1" dirty="0">
                <a:solidFill>
                  <a:srgbClr val="273239"/>
                </a:solidFill>
                <a:latin typeface="Nunito" pitchFamily="2" charset="0"/>
              </a:rPr>
              <a:t>Test cases: </a:t>
            </a:r>
            <a:r>
              <a:rPr lang="en-US" b="0" i="0" dirty="0">
                <a:solidFill>
                  <a:srgbClr val="273239"/>
                </a:solidFill>
                <a:effectLst/>
                <a:latin typeface="Nunito" pitchFamily="2" charset="0"/>
              </a:rPr>
              <a:t>a set of inputs, execution conditions, and expected outputs that are used to test the software for correctness and reliability.</a:t>
            </a:r>
          </a:p>
          <a:p>
            <a:pPr algn="l" fontAlgn="base"/>
            <a:r>
              <a:rPr lang="en-US" b="1" i="0" dirty="0">
                <a:solidFill>
                  <a:srgbClr val="273239"/>
                </a:solidFill>
                <a:effectLst/>
                <a:latin typeface="Nunito" pitchFamily="2" charset="0"/>
              </a:rPr>
              <a:t>Configuration</a:t>
            </a:r>
            <a:r>
              <a:rPr lang="en-US" b="0" i="0" dirty="0">
                <a:solidFill>
                  <a:srgbClr val="273239"/>
                </a:solidFill>
                <a:effectLst/>
                <a:latin typeface="Nunito" pitchFamily="2" charset="0"/>
              </a:rPr>
              <a:t> </a:t>
            </a:r>
            <a:r>
              <a:rPr lang="en-US" b="1" i="0" dirty="0">
                <a:solidFill>
                  <a:srgbClr val="273239"/>
                </a:solidFill>
                <a:effectLst/>
                <a:latin typeface="Nunito" pitchFamily="2" charset="0"/>
              </a:rPr>
              <a:t>files</a:t>
            </a:r>
            <a:r>
              <a:rPr lang="en-US" b="0" i="0" dirty="0">
                <a:solidFill>
                  <a:srgbClr val="273239"/>
                </a:solidFill>
                <a:effectLst/>
                <a:latin typeface="Nunito" pitchFamily="2" charset="0"/>
              </a:rPr>
              <a:t>: files that contain settings and parameters that are used to configure the software to run in a specific environment.</a:t>
            </a:r>
          </a:p>
          <a:p>
            <a:pPr algn="l" fontAlgn="base"/>
            <a:r>
              <a:rPr lang="en-US" b="1" i="0" dirty="0">
                <a:solidFill>
                  <a:srgbClr val="273239"/>
                </a:solidFill>
                <a:effectLst/>
                <a:latin typeface="Nunito" pitchFamily="2" charset="0"/>
              </a:rPr>
              <a:t>Build and deployment</a:t>
            </a:r>
            <a:r>
              <a:rPr lang="en-US" b="0" i="0" dirty="0">
                <a:solidFill>
                  <a:srgbClr val="273239"/>
                </a:solidFill>
                <a:effectLst/>
                <a:latin typeface="Nunito" pitchFamily="2" charset="0"/>
              </a:rPr>
              <a:t> </a:t>
            </a:r>
            <a:r>
              <a:rPr lang="en-US" b="1" i="0" dirty="0">
                <a:solidFill>
                  <a:srgbClr val="273239"/>
                </a:solidFill>
                <a:effectLst/>
                <a:latin typeface="Nunito" pitchFamily="2" charset="0"/>
              </a:rPr>
              <a:t>scripts: </a:t>
            </a:r>
            <a:r>
              <a:rPr lang="en-US" b="0" i="0" dirty="0">
                <a:solidFill>
                  <a:srgbClr val="273239"/>
                </a:solidFill>
                <a:effectLst/>
                <a:latin typeface="Nunito" pitchFamily="2" charset="0"/>
              </a:rPr>
              <a:t>used to build, package, and deploy the software to different environments.</a:t>
            </a:r>
          </a:p>
          <a:p>
            <a:pPr algn="l" fontAlgn="base"/>
            <a:r>
              <a:rPr lang="en-US" b="1" i="0" dirty="0">
                <a:solidFill>
                  <a:srgbClr val="273239"/>
                </a:solidFill>
                <a:effectLst/>
                <a:latin typeface="Nunito" pitchFamily="2" charset="0"/>
              </a:rPr>
              <a:t>Metadata</a:t>
            </a:r>
            <a:r>
              <a:rPr lang="en-US" b="0" i="0" dirty="0">
                <a:solidFill>
                  <a:srgbClr val="273239"/>
                </a:solidFill>
                <a:effectLst/>
                <a:latin typeface="Nunito" pitchFamily="2" charset="0"/>
              </a:rPr>
              <a:t>: information about the software, such as version numbers, authors, and copyright information.</a:t>
            </a:r>
            <a:endParaRPr lang="en-GB" dirty="0">
              <a:latin typeface="Nunito" pitchFamily="2" charset="0"/>
              <a:cs typeface="Times New Roman" panose="02020603050405020304" pitchFamily="18" charset="0"/>
            </a:endParaRPr>
          </a:p>
        </p:txBody>
      </p:sp>
    </p:spTree>
    <p:extLst>
      <p:ext uri="{BB962C8B-B14F-4D97-AF65-F5344CB8AC3E}">
        <p14:creationId xmlns:p14="http://schemas.microsoft.com/office/powerpoint/2010/main" val="37738585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2" name="TextBox 1">
            <a:extLst>
              <a:ext uri="{FF2B5EF4-FFF2-40B4-BE49-F238E27FC236}">
                <a16:creationId xmlns:a16="http://schemas.microsoft.com/office/drawing/2014/main" id="{EF704E84-2CFE-976F-B29F-6179CAEEBE91}"/>
              </a:ext>
            </a:extLst>
          </p:cNvPr>
          <p:cNvSpPr txBox="1"/>
          <p:nvPr/>
        </p:nvSpPr>
        <p:spPr>
          <a:xfrm>
            <a:off x="753755" y="836957"/>
            <a:ext cx="10684489" cy="5078313"/>
          </a:xfrm>
          <a:prstGeom prst="rect">
            <a:avLst/>
          </a:prstGeom>
          <a:noFill/>
        </p:spPr>
        <p:txBody>
          <a:bodyPr wrap="square">
            <a:spAutoFit/>
          </a:bodyPr>
          <a:lstStyle/>
          <a:p>
            <a:pPr algn="just"/>
            <a:r>
              <a:rPr lang="en-US" b="1" i="0" dirty="0">
                <a:effectLst/>
                <a:latin typeface="Nunito" pitchFamily="2" charset="0"/>
              </a:rPr>
              <a:t>Cohesion -</a:t>
            </a:r>
            <a:r>
              <a:rPr lang="en-US" dirty="0"/>
              <a:t> </a:t>
            </a:r>
            <a:r>
              <a:rPr lang="en-US" b="1" u="sng" dirty="0">
                <a:latin typeface="Nunito" pitchFamily="2" charset="0"/>
              </a:rPr>
              <a:t>A good software design will have high cohesion</a:t>
            </a:r>
            <a:endParaRPr lang="en-US" b="1" i="0" u="sng" dirty="0">
              <a:effectLst/>
              <a:latin typeface="Nunito" pitchFamily="2" charset="0"/>
            </a:endParaRPr>
          </a:p>
          <a:p>
            <a:pPr algn="just"/>
            <a:endParaRPr lang="en-US" b="1" i="0" dirty="0">
              <a:effectLst/>
              <a:latin typeface="Nunito" pitchFamily="2" charset="0"/>
            </a:endParaRPr>
          </a:p>
          <a:p>
            <a:pPr marL="342900" indent="-342900" algn="just">
              <a:buFont typeface="+mj-lt"/>
              <a:buAutoNum type="arabicPeriod"/>
            </a:pPr>
            <a:r>
              <a:rPr lang="en-US" b="1" i="0" dirty="0">
                <a:effectLst/>
                <a:latin typeface="Nunito" pitchFamily="2" charset="0"/>
              </a:rPr>
              <a:t>Functional Cohesion:</a:t>
            </a:r>
            <a:r>
              <a:rPr lang="en-US" b="0" i="0" dirty="0">
                <a:effectLst/>
                <a:latin typeface="Nunito" pitchFamily="2" charset="0"/>
              </a:rPr>
              <a:t> Functional Cohesion is said to exist if the different elements of a module, cooperate to achieve a single function.</a:t>
            </a:r>
          </a:p>
          <a:p>
            <a:pPr marL="342900" indent="-342900" algn="just">
              <a:buFont typeface="+mj-lt"/>
              <a:buAutoNum type="arabicPeriod"/>
            </a:pPr>
            <a:r>
              <a:rPr lang="en-US" b="1" i="0" dirty="0">
                <a:effectLst/>
                <a:latin typeface="Nunito" pitchFamily="2" charset="0"/>
              </a:rPr>
              <a:t>Sequential Cohesion:</a:t>
            </a:r>
            <a:r>
              <a:rPr lang="en-US" b="0" i="0" dirty="0">
                <a:effectLst/>
                <a:latin typeface="Nunito" pitchFamily="2" charset="0"/>
              </a:rPr>
              <a:t> A module is said to possess sequential cohesion if the element of a module forms the components of the sequence, where the output from one component of the sequence is input to the next.</a:t>
            </a:r>
          </a:p>
          <a:p>
            <a:pPr marL="342900" indent="-342900" algn="just">
              <a:buFont typeface="+mj-lt"/>
              <a:buAutoNum type="arabicPeriod"/>
            </a:pPr>
            <a:r>
              <a:rPr lang="en-US" b="1" i="0" dirty="0">
                <a:effectLst/>
                <a:latin typeface="Nunito" pitchFamily="2" charset="0"/>
              </a:rPr>
              <a:t>Communicational Cohesion:</a:t>
            </a:r>
            <a:r>
              <a:rPr lang="en-US" b="0" i="0" dirty="0">
                <a:effectLst/>
                <a:latin typeface="Nunito" pitchFamily="2" charset="0"/>
              </a:rPr>
              <a:t> A module is said to have communicational cohesion, if all tasks of the module refer to or update the same data structure, e.g., a set of functions defined on an array stack.</a:t>
            </a:r>
          </a:p>
          <a:p>
            <a:pPr marL="342900" indent="-342900" algn="just">
              <a:buFont typeface="+mj-lt"/>
              <a:buAutoNum type="arabicPeriod"/>
            </a:pPr>
            <a:r>
              <a:rPr lang="en-US" b="1" i="0" dirty="0">
                <a:effectLst/>
                <a:latin typeface="Nunito" pitchFamily="2" charset="0"/>
              </a:rPr>
              <a:t>Procedural Cohesion:</a:t>
            </a:r>
            <a:r>
              <a:rPr lang="en-US" b="0" i="0" dirty="0">
                <a:effectLst/>
                <a:latin typeface="Nunito" pitchFamily="2" charset="0"/>
              </a:rPr>
              <a:t> A module is said to be procedural cohesion if the set of purposes of the module are all parts of a procedure in which a particular sequence of steps has to be carried out to achieve a goal, e.g., the algorithm for decoding a message.</a:t>
            </a:r>
          </a:p>
          <a:p>
            <a:pPr marL="342900" indent="-342900" algn="just">
              <a:buFont typeface="+mj-lt"/>
              <a:buAutoNum type="arabicPeriod"/>
            </a:pPr>
            <a:r>
              <a:rPr lang="en-US" b="1" i="0" dirty="0">
                <a:effectLst/>
                <a:latin typeface="Nunito" pitchFamily="2" charset="0"/>
              </a:rPr>
              <a:t>Temporal Cohesion:</a:t>
            </a:r>
            <a:r>
              <a:rPr lang="en-US" b="0" i="0" dirty="0">
                <a:effectLst/>
                <a:latin typeface="Nunito" pitchFamily="2" charset="0"/>
              </a:rPr>
              <a:t> When a module includes functions that are associated with the fact that all the methods must be executed at the same time, the module is said to exhibit temporal cohesion.</a:t>
            </a:r>
          </a:p>
          <a:p>
            <a:pPr marL="342900" indent="-342900" algn="just">
              <a:buFont typeface="+mj-lt"/>
              <a:buAutoNum type="arabicPeriod"/>
            </a:pPr>
            <a:r>
              <a:rPr lang="en-US" b="1" i="0" dirty="0">
                <a:effectLst/>
                <a:latin typeface="Nunito" pitchFamily="2" charset="0"/>
              </a:rPr>
              <a:t>Logical Cohesion:</a:t>
            </a:r>
            <a:r>
              <a:rPr lang="en-US" b="0" i="0" dirty="0">
                <a:effectLst/>
                <a:latin typeface="Nunito" pitchFamily="2" charset="0"/>
              </a:rPr>
              <a:t> A module is said to be logically cohesive if all the elements of the module perform a similar operation. For example, Error handling, data input and data output, etc.</a:t>
            </a:r>
          </a:p>
          <a:p>
            <a:pPr marL="342900" indent="-342900" algn="just">
              <a:buFont typeface="+mj-lt"/>
              <a:buAutoNum type="arabicPeriod"/>
            </a:pPr>
            <a:r>
              <a:rPr lang="en-US" b="1" i="0" dirty="0">
                <a:effectLst/>
                <a:latin typeface="Nunito" pitchFamily="2" charset="0"/>
              </a:rPr>
              <a:t>Coincidental Cohesion:</a:t>
            </a:r>
            <a:r>
              <a:rPr lang="en-US" b="0" i="0" dirty="0">
                <a:effectLst/>
                <a:latin typeface="Nunito" pitchFamily="2" charset="0"/>
              </a:rPr>
              <a:t> A module is said to have coincidental cohesion if it performs a set of tasks that are associated with each other very loosely, if at all.</a:t>
            </a:r>
          </a:p>
        </p:txBody>
      </p:sp>
    </p:spTree>
    <p:extLst>
      <p:ext uri="{BB962C8B-B14F-4D97-AF65-F5344CB8AC3E}">
        <p14:creationId xmlns:p14="http://schemas.microsoft.com/office/powerpoint/2010/main" val="27332178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Designing</a:t>
            </a:r>
          </a:p>
        </p:txBody>
      </p:sp>
      <p:sp>
        <p:nvSpPr>
          <p:cNvPr id="3" name="TextBox 2">
            <a:extLst>
              <a:ext uri="{FF2B5EF4-FFF2-40B4-BE49-F238E27FC236}">
                <a16:creationId xmlns:a16="http://schemas.microsoft.com/office/drawing/2014/main" id="{66C720A5-F3DE-367D-F291-A135730D07BC}"/>
              </a:ext>
            </a:extLst>
          </p:cNvPr>
          <p:cNvSpPr txBox="1"/>
          <p:nvPr/>
        </p:nvSpPr>
        <p:spPr>
          <a:xfrm>
            <a:off x="851836" y="842826"/>
            <a:ext cx="10546266" cy="4524315"/>
          </a:xfrm>
          <a:prstGeom prst="rect">
            <a:avLst/>
          </a:prstGeom>
          <a:noFill/>
        </p:spPr>
        <p:txBody>
          <a:bodyPr wrap="square">
            <a:spAutoFit/>
          </a:bodyPr>
          <a:lstStyle/>
          <a:p>
            <a:pPr algn="just"/>
            <a:r>
              <a:rPr lang="en-US" b="1" i="0" dirty="0">
                <a:effectLst/>
                <a:latin typeface="Nunito" pitchFamily="2" charset="0"/>
              </a:rPr>
              <a:t>Coupling - </a:t>
            </a:r>
            <a:r>
              <a:rPr lang="en-US" b="1" i="0" u="sng" dirty="0">
                <a:effectLst/>
                <a:latin typeface="Nunito" pitchFamily="2" charset="0"/>
              </a:rPr>
              <a:t>A good software design will have low coupling</a:t>
            </a:r>
          </a:p>
          <a:p>
            <a:pPr algn="just"/>
            <a:endParaRPr lang="en-US" b="1" i="0" dirty="0">
              <a:effectLst/>
              <a:latin typeface="Nunito" pitchFamily="2" charset="0"/>
            </a:endParaRPr>
          </a:p>
          <a:p>
            <a:pPr marL="342900" indent="-342900" algn="just">
              <a:buFont typeface="+mj-lt"/>
              <a:buAutoNum type="arabicPeriod"/>
            </a:pPr>
            <a:r>
              <a:rPr lang="en-US" b="1" i="0" dirty="0">
                <a:effectLst/>
                <a:latin typeface="Nunito" pitchFamily="2" charset="0"/>
              </a:rPr>
              <a:t>No Direct Coupling:</a:t>
            </a:r>
            <a:r>
              <a:rPr lang="en-US" b="0" i="0" dirty="0">
                <a:effectLst/>
                <a:latin typeface="Nunito" pitchFamily="2" charset="0"/>
              </a:rPr>
              <a:t> There is no direct coupling between M1 and M2. </a:t>
            </a:r>
          </a:p>
          <a:p>
            <a:pPr marL="342900" indent="-342900" algn="just">
              <a:buFont typeface="+mj-lt"/>
              <a:buAutoNum type="arabicPeriod"/>
            </a:pPr>
            <a:r>
              <a:rPr lang="en-US" b="1" i="0" dirty="0">
                <a:effectLst/>
                <a:latin typeface="Nunito" pitchFamily="2" charset="0"/>
              </a:rPr>
              <a:t>Data Coupling:</a:t>
            </a:r>
            <a:r>
              <a:rPr lang="en-US" b="0" i="0" dirty="0">
                <a:effectLst/>
                <a:latin typeface="Nunito" pitchFamily="2" charset="0"/>
              </a:rPr>
              <a:t> When data of one module is passed to another module, this is called data coupling. </a:t>
            </a:r>
          </a:p>
          <a:p>
            <a:pPr marL="342900" indent="-342900" algn="just">
              <a:buFont typeface="+mj-lt"/>
              <a:buAutoNum type="arabicPeriod"/>
            </a:pPr>
            <a:r>
              <a:rPr lang="en-US" b="1" i="0" dirty="0">
                <a:effectLst/>
                <a:latin typeface="Nunito" pitchFamily="2" charset="0"/>
              </a:rPr>
              <a:t>Stamp Coupling:</a:t>
            </a:r>
            <a:r>
              <a:rPr lang="en-US" b="0" i="0" dirty="0">
                <a:effectLst/>
                <a:latin typeface="Nunito" pitchFamily="2" charset="0"/>
              </a:rPr>
              <a:t> Two modules are stamp coupled if they communicate using composite data items such as structure, objects, etc. When the module passes a non-global data structure or entire structure to another module, they are said to be stamp coupled. For example, passing structure variable in C or object in C++ language to a module.</a:t>
            </a:r>
          </a:p>
          <a:p>
            <a:pPr marL="342900" indent="-342900" algn="just">
              <a:buFont typeface="+mj-lt"/>
              <a:buAutoNum type="arabicPeriod"/>
            </a:pPr>
            <a:r>
              <a:rPr lang="en-US" b="1" i="0" dirty="0">
                <a:effectLst/>
                <a:latin typeface="Nunito" pitchFamily="2" charset="0"/>
              </a:rPr>
              <a:t>Control Coupling:</a:t>
            </a:r>
            <a:r>
              <a:rPr lang="en-US" b="0" i="0" dirty="0">
                <a:effectLst/>
                <a:latin typeface="Nunito" pitchFamily="2" charset="0"/>
              </a:rPr>
              <a:t> Control Coupling exists among two modules if data from one module is used to direct the structure of instruction execution in another.</a:t>
            </a:r>
          </a:p>
          <a:p>
            <a:pPr marL="342900" indent="-342900" algn="just">
              <a:buFont typeface="+mj-lt"/>
              <a:buAutoNum type="arabicPeriod"/>
            </a:pPr>
            <a:r>
              <a:rPr lang="en-US" b="1" i="0" dirty="0">
                <a:effectLst/>
                <a:latin typeface="Nunito" pitchFamily="2" charset="0"/>
              </a:rPr>
              <a:t>External Coupling:</a:t>
            </a:r>
            <a:r>
              <a:rPr lang="en-US" b="0" i="0" dirty="0">
                <a:effectLst/>
                <a:latin typeface="Nunito" pitchFamily="2" charset="0"/>
              </a:rPr>
              <a:t> External Coupling arises when two modules share an externally imposed data format, communication protocols, or device interface. This is related to communication with external tools and devices.</a:t>
            </a:r>
          </a:p>
          <a:p>
            <a:pPr marL="342900" indent="-342900" algn="just">
              <a:buFont typeface="+mj-lt"/>
              <a:buAutoNum type="arabicPeriod"/>
            </a:pPr>
            <a:r>
              <a:rPr lang="en-US" b="1" i="0" dirty="0">
                <a:effectLst/>
                <a:latin typeface="Nunito" pitchFamily="2" charset="0"/>
              </a:rPr>
              <a:t>Common Coupling:</a:t>
            </a:r>
            <a:r>
              <a:rPr lang="en-US" b="0" i="0" dirty="0">
                <a:effectLst/>
                <a:latin typeface="Nunito" pitchFamily="2" charset="0"/>
              </a:rPr>
              <a:t> Two modules are commonly coupled if they share information through some global data items.</a:t>
            </a:r>
          </a:p>
        </p:txBody>
      </p:sp>
    </p:spTree>
    <p:extLst>
      <p:ext uri="{BB962C8B-B14F-4D97-AF65-F5344CB8AC3E}">
        <p14:creationId xmlns:p14="http://schemas.microsoft.com/office/powerpoint/2010/main" val="28197300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Development Standards</a:t>
            </a:r>
          </a:p>
        </p:txBody>
      </p:sp>
      <p:pic>
        <p:nvPicPr>
          <p:cNvPr id="20482" name="Picture 2" descr="Coding">
            <a:extLst>
              <a:ext uri="{FF2B5EF4-FFF2-40B4-BE49-F238E27FC236}">
                <a16:creationId xmlns:a16="http://schemas.microsoft.com/office/drawing/2014/main" id="{02AE4BC1-1488-75DD-DC42-EE10F8CEDB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23" r="2596"/>
          <a:stretch/>
        </p:blipFill>
        <p:spPr bwMode="auto">
          <a:xfrm>
            <a:off x="7453423" y="733088"/>
            <a:ext cx="3965944" cy="53918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9D1507D-254C-AE94-8FAA-E870B142D30D}"/>
              </a:ext>
            </a:extLst>
          </p:cNvPr>
          <p:cNvSpPr txBox="1"/>
          <p:nvPr/>
        </p:nvSpPr>
        <p:spPr>
          <a:xfrm>
            <a:off x="851836" y="733234"/>
            <a:ext cx="6357038" cy="1477328"/>
          </a:xfrm>
          <a:prstGeom prst="rect">
            <a:avLst/>
          </a:prstGeom>
          <a:noFill/>
        </p:spPr>
        <p:txBody>
          <a:bodyPr wrap="square">
            <a:spAutoFit/>
          </a:bodyPr>
          <a:lstStyle/>
          <a:p>
            <a:pPr algn="just"/>
            <a:r>
              <a:rPr lang="en-US" b="1" i="0" dirty="0">
                <a:effectLst/>
                <a:latin typeface="Nunito" pitchFamily="2" charset="0"/>
              </a:rPr>
              <a:t>Goals of Coding</a:t>
            </a:r>
          </a:p>
          <a:p>
            <a:pPr marL="285750" indent="-285750" algn="just">
              <a:buFont typeface="Arial" panose="020B0604020202020204" pitchFamily="34" charset="0"/>
              <a:buChar char="•"/>
            </a:pPr>
            <a:r>
              <a:rPr lang="en-US" i="0" dirty="0">
                <a:effectLst/>
                <a:latin typeface="Nunito" pitchFamily="2" charset="0"/>
              </a:rPr>
              <a:t>To translate the design of the system into a computer language format</a:t>
            </a:r>
          </a:p>
          <a:p>
            <a:pPr marL="285750" indent="-285750" algn="just">
              <a:buFont typeface="Arial" panose="020B0604020202020204" pitchFamily="34" charset="0"/>
              <a:buChar char="•"/>
            </a:pPr>
            <a:r>
              <a:rPr lang="en-US" i="0" dirty="0">
                <a:effectLst/>
                <a:latin typeface="Nunito" pitchFamily="2" charset="0"/>
              </a:rPr>
              <a:t>Making the program more readable</a:t>
            </a:r>
          </a:p>
          <a:p>
            <a:pPr marL="285750" indent="-285750" algn="just">
              <a:buFont typeface="Arial" panose="020B0604020202020204" pitchFamily="34" charset="0"/>
              <a:buChar char="•"/>
            </a:pPr>
            <a:r>
              <a:rPr lang="en-US" i="0" dirty="0">
                <a:effectLst/>
                <a:latin typeface="Nunito" pitchFamily="2" charset="0"/>
              </a:rPr>
              <a:t>To reduce the cost of later phases</a:t>
            </a:r>
          </a:p>
        </p:txBody>
      </p:sp>
      <p:pic>
        <p:nvPicPr>
          <p:cNvPr id="20484" name="Picture 4" descr="Programming Style">
            <a:extLst>
              <a:ext uri="{FF2B5EF4-FFF2-40B4-BE49-F238E27FC236}">
                <a16:creationId xmlns:a16="http://schemas.microsoft.com/office/drawing/2014/main" id="{8A305755-9B18-70FF-16D8-B919334D88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836" y="2297465"/>
            <a:ext cx="6479313" cy="377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70512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5" y="0"/>
            <a:ext cx="7733899" cy="646331"/>
          </a:xfrm>
          <a:prstGeom prst="rect">
            <a:avLst/>
          </a:prstGeom>
          <a:noFill/>
        </p:spPr>
        <p:txBody>
          <a:bodyPr wrap="square">
            <a:spAutoFit/>
          </a:bodyPr>
          <a:lstStyle/>
          <a:p>
            <a:r>
              <a:rPr lang="en-US" sz="3600" b="1" i="0" dirty="0">
                <a:solidFill>
                  <a:srgbClr val="610B38"/>
                </a:solidFill>
                <a:effectLst/>
              </a:rPr>
              <a:t>Software Engineering Programming Basics</a:t>
            </a:r>
          </a:p>
        </p:txBody>
      </p:sp>
      <p:pic>
        <p:nvPicPr>
          <p:cNvPr id="2" name="Picture 2">
            <a:extLst>
              <a:ext uri="{FF2B5EF4-FFF2-40B4-BE49-F238E27FC236}">
                <a16:creationId xmlns:a16="http://schemas.microsoft.com/office/drawing/2014/main" id="{132851D0-7D7E-8309-5B37-569506686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6359" y="1000760"/>
            <a:ext cx="9479281" cy="485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6987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8215162" cy="646331"/>
          </a:xfrm>
          <a:prstGeom prst="rect">
            <a:avLst/>
          </a:prstGeom>
          <a:noFill/>
        </p:spPr>
        <p:txBody>
          <a:bodyPr wrap="square">
            <a:spAutoFit/>
          </a:bodyPr>
          <a:lstStyle/>
          <a:p>
            <a:r>
              <a:rPr lang="en-US" sz="3600" b="1" i="0" dirty="0">
                <a:solidFill>
                  <a:srgbClr val="610B38"/>
                </a:solidFill>
                <a:effectLst/>
              </a:rPr>
              <a:t>Software Development Modern Principles</a:t>
            </a:r>
          </a:p>
        </p:txBody>
      </p:sp>
      <p:pic>
        <p:nvPicPr>
          <p:cNvPr id="1026" name="Picture 2">
            <a:extLst>
              <a:ext uri="{FF2B5EF4-FFF2-40B4-BE49-F238E27FC236}">
                <a16:creationId xmlns:a16="http://schemas.microsoft.com/office/drawing/2014/main" id="{60756111-294B-9BA7-5777-8C057AF859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2540" y="1378175"/>
            <a:ext cx="3624362" cy="4676775"/>
          </a:xfrm>
          <a:prstGeom prst="rect">
            <a:avLst/>
          </a:prstGeom>
          <a:solidFill>
            <a:schemeClr val="accent3"/>
          </a:solidFill>
        </p:spPr>
      </p:pic>
      <p:sp>
        <p:nvSpPr>
          <p:cNvPr id="4" name="TextBox 3">
            <a:extLst>
              <a:ext uri="{FF2B5EF4-FFF2-40B4-BE49-F238E27FC236}">
                <a16:creationId xmlns:a16="http://schemas.microsoft.com/office/drawing/2014/main" id="{FE74C216-6B9F-4A7E-6659-C06D73C88E1B}"/>
              </a:ext>
            </a:extLst>
          </p:cNvPr>
          <p:cNvSpPr txBox="1"/>
          <p:nvPr/>
        </p:nvSpPr>
        <p:spPr>
          <a:xfrm>
            <a:off x="770022" y="1552693"/>
            <a:ext cx="4004108" cy="2862322"/>
          </a:xfrm>
          <a:prstGeom prst="rect">
            <a:avLst/>
          </a:prstGeom>
          <a:noFill/>
        </p:spPr>
        <p:txBody>
          <a:bodyPr wrap="square">
            <a:spAutoFit/>
          </a:bodyPr>
          <a:lstStyle/>
          <a:p>
            <a:pPr marL="342900" indent="-342900">
              <a:buAutoNum type="arabicPeriod"/>
            </a:pPr>
            <a:r>
              <a:rPr lang="en-US" b="0" i="0" dirty="0">
                <a:solidFill>
                  <a:srgbClr val="212121"/>
                </a:solidFill>
                <a:effectLst/>
                <a:latin typeface="Nunito" pitchFamily="2" charset="0"/>
              </a:rPr>
              <a:t>Complexity management</a:t>
            </a:r>
          </a:p>
          <a:p>
            <a:pPr marL="342900" indent="-342900">
              <a:buAutoNum type="arabicPeriod"/>
            </a:pPr>
            <a:r>
              <a:rPr lang="en-US" b="0" i="0" dirty="0">
                <a:solidFill>
                  <a:srgbClr val="212121"/>
                </a:solidFill>
                <a:effectLst/>
                <a:latin typeface="Nunito" pitchFamily="2" charset="0"/>
              </a:rPr>
              <a:t>Consistency</a:t>
            </a:r>
          </a:p>
          <a:p>
            <a:pPr marL="342900" indent="-342900">
              <a:buAutoNum type="arabicPeriod"/>
            </a:pPr>
            <a:r>
              <a:rPr lang="en-US" b="0" i="0" dirty="0">
                <a:solidFill>
                  <a:srgbClr val="212121"/>
                </a:solidFill>
                <a:effectLst/>
                <a:latin typeface="Nunito" pitchFamily="2" charset="0"/>
              </a:rPr>
              <a:t>Risk mitigation</a:t>
            </a:r>
            <a:endParaRPr lang="en-US" dirty="0">
              <a:solidFill>
                <a:srgbClr val="212121"/>
              </a:solidFill>
              <a:latin typeface="Nunito" pitchFamily="2" charset="0"/>
            </a:endParaRPr>
          </a:p>
          <a:p>
            <a:pPr marL="342900" indent="-342900">
              <a:buAutoNum type="arabicPeriod"/>
            </a:pPr>
            <a:r>
              <a:rPr lang="en-US" b="0" i="0" dirty="0">
                <a:solidFill>
                  <a:srgbClr val="212121"/>
                </a:solidFill>
                <a:effectLst/>
                <a:latin typeface="Nunito" pitchFamily="2" charset="0"/>
              </a:rPr>
              <a:t>Quality enhancement</a:t>
            </a:r>
          </a:p>
          <a:p>
            <a:pPr marL="342900" indent="-342900">
              <a:buAutoNum type="arabicPeriod"/>
            </a:pPr>
            <a:r>
              <a:rPr lang="en-US" b="0" i="0" dirty="0">
                <a:solidFill>
                  <a:srgbClr val="212121"/>
                </a:solidFill>
                <a:effectLst/>
                <a:latin typeface="Nunito" pitchFamily="2" charset="0"/>
              </a:rPr>
              <a:t>Efficiency and productivity</a:t>
            </a:r>
            <a:endParaRPr lang="en-US" dirty="0">
              <a:solidFill>
                <a:srgbClr val="212121"/>
              </a:solidFill>
              <a:latin typeface="Nunito" pitchFamily="2" charset="0"/>
            </a:endParaRPr>
          </a:p>
          <a:p>
            <a:pPr marL="342900" indent="-342900">
              <a:buAutoNum type="arabicPeriod"/>
            </a:pPr>
            <a:r>
              <a:rPr lang="en-US" b="0" i="0" dirty="0">
                <a:solidFill>
                  <a:srgbClr val="212121"/>
                </a:solidFill>
                <a:effectLst/>
                <a:latin typeface="Nunito" pitchFamily="2" charset="0"/>
              </a:rPr>
              <a:t>Adaptability</a:t>
            </a:r>
          </a:p>
          <a:p>
            <a:pPr marL="342900" indent="-342900">
              <a:buAutoNum type="arabicPeriod"/>
            </a:pPr>
            <a:r>
              <a:rPr lang="en-US" b="0" i="0" dirty="0">
                <a:solidFill>
                  <a:srgbClr val="212121"/>
                </a:solidFill>
                <a:effectLst/>
                <a:latin typeface="Nunito" pitchFamily="2" charset="0"/>
              </a:rPr>
              <a:t>Communication and collaboration</a:t>
            </a:r>
            <a:endParaRPr lang="en-US" dirty="0">
              <a:solidFill>
                <a:srgbClr val="212121"/>
              </a:solidFill>
              <a:latin typeface="Nunito" pitchFamily="2" charset="0"/>
            </a:endParaRPr>
          </a:p>
          <a:p>
            <a:pPr marL="342900" indent="-342900">
              <a:buAutoNum type="arabicPeriod"/>
            </a:pPr>
            <a:r>
              <a:rPr lang="en-US" b="0" i="0" dirty="0">
                <a:solidFill>
                  <a:srgbClr val="212121"/>
                </a:solidFill>
                <a:effectLst/>
                <a:latin typeface="Nunito" pitchFamily="2" charset="0"/>
              </a:rPr>
              <a:t>Scalability and maintainability</a:t>
            </a:r>
          </a:p>
          <a:p>
            <a:pPr marL="342900" indent="-342900">
              <a:buAutoNum type="arabicPeriod"/>
            </a:pPr>
            <a:r>
              <a:rPr lang="en-US" b="0" i="0" dirty="0">
                <a:solidFill>
                  <a:srgbClr val="212121"/>
                </a:solidFill>
                <a:effectLst/>
                <a:latin typeface="Nunito" pitchFamily="2" charset="0"/>
              </a:rPr>
              <a:t>Cost efficiency</a:t>
            </a:r>
            <a:endParaRPr lang="en-US" dirty="0">
              <a:solidFill>
                <a:srgbClr val="212121"/>
              </a:solidFill>
              <a:latin typeface="Nunito" pitchFamily="2" charset="0"/>
            </a:endParaRPr>
          </a:p>
          <a:p>
            <a:pPr marL="342900" indent="-342900">
              <a:buAutoNum type="arabicPeriod"/>
            </a:pPr>
            <a:r>
              <a:rPr lang="en-US" b="0" i="0" dirty="0">
                <a:solidFill>
                  <a:srgbClr val="212121"/>
                </a:solidFill>
                <a:effectLst/>
                <a:latin typeface="Nunito" pitchFamily="2" charset="0"/>
              </a:rPr>
              <a:t>User-centric approach</a:t>
            </a:r>
            <a:endParaRPr lang="en-US" dirty="0">
              <a:latin typeface="Nunito" pitchFamily="2" charset="0"/>
            </a:endParaRPr>
          </a:p>
        </p:txBody>
      </p:sp>
      <p:sp>
        <p:nvSpPr>
          <p:cNvPr id="6" name="TextBox 5">
            <a:extLst>
              <a:ext uri="{FF2B5EF4-FFF2-40B4-BE49-F238E27FC236}">
                <a16:creationId xmlns:a16="http://schemas.microsoft.com/office/drawing/2014/main" id="{542314F8-30FD-4BA9-3FD4-753675305F47}"/>
              </a:ext>
            </a:extLst>
          </p:cNvPr>
          <p:cNvSpPr txBox="1"/>
          <p:nvPr/>
        </p:nvSpPr>
        <p:spPr>
          <a:xfrm>
            <a:off x="851836" y="914845"/>
            <a:ext cx="1814362" cy="369332"/>
          </a:xfrm>
          <a:prstGeom prst="rect">
            <a:avLst/>
          </a:prstGeom>
          <a:noFill/>
        </p:spPr>
        <p:txBody>
          <a:bodyPr wrap="square">
            <a:spAutoFit/>
          </a:bodyPr>
          <a:lstStyle/>
          <a:p>
            <a:r>
              <a:rPr lang="en-US" b="1" i="0" dirty="0">
                <a:solidFill>
                  <a:srgbClr val="212121"/>
                </a:solidFill>
                <a:effectLst/>
                <a:latin typeface="Nunito" pitchFamily="2" charset="0"/>
                <a:cs typeface="Oracle Sans" panose="020B0503020204020204" pitchFamily="34" charset="0"/>
              </a:rPr>
              <a:t>Why ?</a:t>
            </a:r>
            <a:endParaRPr lang="en-US" b="1" dirty="0">
              <a:latin typeface="Nunito" pitchFamily="2" charset="0"/>
              <a:cs typeface="Oracle Sans" panose="020B0503020204020204" pitchFamily="34" charset="0"/>
            </a:endParaRPr>
          </a:p>
        </p:txBody>
      </p:sp>
      <p:sp>
        <p:nvSpPr>
          <p:cNvPr id="8" name="TextBox 7">
            <a:extLst>
              <a:ext uri="{FF2B5EF4-FFF2-40B4-BE49-F238E27FC236}">
                <a16:creationId xmlns:a16="http://schemas.microsoft.com/office/drawing/2014/main" id="{BF534474-5F96-BE06-E2E1-5A655FD6418F}"/>
              </a:ext>
            </a:extLst>
          </p:cNvPr>
          <p:cNvSpPr txBox="1"/>
          <p:nvPr/>
        </p:nvSpPr>
        <p:spPr>
          <a:xfrm>
            <a:off x="6436094" y="846011"/>
            <a:ext cx="2182528" cy="400110"/>
          </a:xfrm>
          <a:prstGeom prst="rect">
            <a:avLst/>
          </a:prstGeom>
          <a:noFill/>
        </p:spPr>
        <p:txBody>
          <a:bodyPr wrap="square">
            <a:spAutoFit/>
          </a:bodyPr>
          <a:lstStyle/>
          <a:p>
            <a:r>
              <a:rPr lang="en-US" sz="2000" b="1" dirty="0">
                <a:latin typeface="Nunito" pitchFamily="2" charset="0"/>
              </a:rPr>
              <a:t>What ?</a:t>
            </a:r>
          </a:p>
        </p:txBody>
      </p:sp>
    </p:spTree>
    <p:extLst>
      <p:ext uri="{BB962C8B-B14F-4D97-AF65-F5344CB8AC3E}">
        <p14:creationId xmlns:p14="http://schemas.microsoft.com/office/powerpoint/2010/main" val="1988408437"/>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Development Principles</a:t>
            </a:r>
          </a:p>
        </p:txBody>
      </p:sp>
      <p:sp>
        <p:nvSpPr>
          <p:cNvPr id="3" name="TextBox 2">
            <a:extLst>
              <a:ext uri="{FF2B5EF4-FFF2-40B4-BE49-F238E27FC236}">
                <a16:creationId xmlns:a16="http://schemas.microsoft.com/office/drawing/2014/main" id="{3BE0A40F-01A2-0DF1-C83C-EF6740565399}"/>
              </a:ext>
            </a:extLst>
          </p:cNvPr>
          <p:cNvSpPr txBox="1"/>
          <p:nvPr/>
        </p:nvSpPr>
        <p:spPr>
          <a:xfrm>
            <a:off x="851835" y="780411"/>
            <a:ext cx="10641959" cy="5355312"/>
          </a:xfrm>
          <a:prstGeom prst="rect">
            <a:avLst/>
          </a:prstGeom>
          <a:noFill/>
        </p:spPr>
        <p:txBody>
          <a:bodyPr wrap="square">
            <a:spAutoFit/>
          </a:bodyPr>
          <a:lstStyle/>
          <a:p>
            <a:r>
              <a:rPr lang="en-US" b="1" dirty="0">
                <a:latin typeface="Nunito" pitchFamily="2" charset="0"/>
              </a:rPr>
              <a:t>What is Object-Oriented Analysis and Design </a:t>
            </a:r>
          </a:p>
          <a:p>
            <a:endParaRPr lang="en-US" dirty="0">
              <a:latin typeface="Nunito" pitchFamily="2" charset="0"/>
            </a:endParaRPr>
          </a:p>
          <a:p>
            <a:r>
              <a:rPr lang="en-US" dirty="0">
                <a:latin typeface="Nunito" pitchFamily="2" charset="0"/>
              </a:rPr>
              <a:t>OOA: we find and describe business objects or concepts in the problem domain.</a:t>
            </a:r>
            <a:r>
              <a:rPr lang="en-US" b="0" i="0" dirty="0">
                <a:solidFill>
                  <a:srgbClr val="273239"/>
                </a:solidFill>
                <a:effectLst/>
                <a:latin typeface="Nunito" pitchFamily="2" charset="0"/>
              </a:rPr>
              <a:t> OOA introduces new concepts to investigate a problem</a:t>
            </a:r>
          </a:p>
          <a:p>
            <a:endParaRPr lang="en-US" b="0" i="0" dirty="0">
              <a:solidFill>
                <a:srgbClr val="273239"/>
              </a:solidFill>
              <a:effectLst/>
              <a:latin typeface="Nunito" pitchFamily="2" charset="0"/>
            </a:endParaRPr>
          </a:p>
          <a:p>
            <a:r>
              <a:rPr lang="en-US" b="1" i="0" dirty="0">
                <a:solidFill>
                  <a:srgbClr val="273239"/>
                </a:solidFill>
                <a:effectLst/>
                <a:latin typeface="Nunito" pitchFamily="2" charset="0"/>
              </a:rPr>
              <a:t>The information domain is modeled</a:t>
            </a:r>
          </a:p>
          <a:p>
            <a:r>
              <a:rPr lang="en-US" b="1" i="0" dirty="0">
                <a:solidFill>
                  <a:srgbClr val="273239"/>
                </a:solidFill>
                <a:effectLst/>
                <a:latin typeface="Nunito" pitchFamily="2" charset="0"/>
              </a:rPr>
              <a:t>Behavior is represented</a:t>
            </a:r>
            <a:endParaRPr lang="en-US" b="1" dirty="0">
              <a:solidFill>
                <a:srgbClr val="273239"/>
              </a:solidFill>
              <a:latin typeface="Nunito" pitchFamily="2" charset="0"/>
            </a:endParaRPr>
          </a:p>
          <a:p>
            <a:r>
              <a:rPr lang="en-US" b="1" i="0" dirty="0">
                <a:solidFill>
                  <a:srgbClr val="273239"/>
                </a:solidFill>
                <a:effectLst/>
                <a:latin typeface="Nunito" pitchFamily="2" charset="0"/>
              </a:rPr>
              <a:t>The function is described	</a:t>
            </a:r>
          </a:p>
          <a:p>
            <a:r>
              <a:rPr lang="en-US" b="1" i="0" dirty="0">
                <a:solidFill>
                  <a:srgbClr val="273239"/>
                </a:solidFill>
                <a:effectLst/>
                <a:latin typeface="Nunito" pitchFamily="2" charset="0"/>
              </a:rPr>
              <a:t>Data, functional, and behavioral models are divided to uncover greater detail</a:t>
            </a:r>
            <a:endParaRPr lang="en-US" b="1" dirty="0">
              <a:solidFill>
                <a:srgbClr val="273239"/>
              </a:solidFill>
              <a:latin typeface="Nunito" pitchFamily="2" charset="0"/>
            </a:endParaRPr>
          </a:p>
          <a:p>
            <a:r>
              <a:rPr lang="en-US" b="1" i="0" dirty="0">
                <a:solidFill>
                  <a:srgbClr val="273239"/>
                </a:solidFill>
                <a:effectLst/>
                <a:latin typeface="Nunito" pitchFamily="2" charset="0"/>
              </a:rPr>
              <a:t>Starting Simple, Getting Detailed</a:t>
            </a:r>
          </a:p>
          <a:p>
            <a:endParaRPr lang="en-US" dirty="0">
              <a:latin typeface="Nunito" pitchFamily="2" charset="0"/>
            </a:endParaRPr>
          </a:p>
          <a:p>
            <a:r>
              <a:rPr lang="en-US" dirty="0">
                <a:latin typeface="Nunito" pitchFamily="2" charset="0"/>
              </a:rPr>
              <a:t>OOD: we define how these software objects collaborate to meet the requirements. Attributes</a:t>
            </a:r>
          </a:p>
          <a:p>
            <a:endParaRPr lang="en-US" dirty="0">
              <a:latin typeface="Nunito" pitchFamily="2" charset="0"/>
            </a:endParaRPr>
          </a:p>
          <a:p>
            <a:r>
              <a:rPr lang="en-US" b="1" i="0" dirty="0">
                <a:solidFill>
                  <a:srgbClr val="273239"/>
                </a:solidFill>
                <a:effectLst/>
                <a:latin typeface="Nunito" pitchFamily="2" charset="0"/>
              </a:rPr>
              <a:t>Subsystem Partitioning</a:t>
            </a:r>
          </a:p>
          <a:p>
            <a:r>
              <a:rPr lang="en-US" b="1" i="0" dirty="0">
                <a:solidFill>
                  <a:srgbClr val="273239"/>
                </a:solidFill>
                <a:effectLst/>
                <a:latin typeface="Nunito" pitchFamily="2" charset="0"/>
              </a:rPr>
              <a:t>Object Encapsulation</a:t>
            </a:r>
            <a:endParaRPr lang="en-US" b="1" dirty="0">
              <a:solidFill>
                <a:srgbClr val="273239"/>
              </a:solidFill>
              <a:latin typeface="Nunito" pitchFamily="2" charset="0"/>
            </a:endParaRPr>
          </a:p>
          <a:p>
            <a:r>
              <a:rPr lang="en-US" b="1" i="0" dirty="0">
                <a:solidFill>
                  <a:srgbClr val="273239"/>
                </a:solidFill>
                <a:effectLst/>
                <a:latin typeface="Nunito" pitchFamily="2" charset="0"/>
              </a:rPr>
              <a:t>Data Organization of Attributes</a:t>
            </a:r>
          </a:p>
          <a:p>
            <a:r>
              <a:rPr lang="en-US" b="1" i="0" dirty="0">
                <a:solidFill>
                  <a:srgbClr val="273239"/>
                </a:solidFill>
                <a:effectLst/>
                <a:latin typeface="Nunito" pitchFamily="2" charset="0"/>
              </a:rPr>
              <a:t>Procedural Description of Operations</a:t>
            </a:r>
            <a:endParaRPr lang="en-US" dirty="0">
              <a:latin typeface="Nunito" pitchFamily="2" charset="0"/>
            </a:endParaRPr>
          </a:p>
          <a:p>
            <a:endParaRPr lang="en-US" b="1" i="0" dirty="0">
              <a:solidFill>
                <a:srgbClr val="273239"/>
              </a:solidFill>
              <a:effectLst/>
              <a:latin typeface="Nunito" pitchFamily="2" charset="0"/>
            </a:endParaRPr>
          </a:p>
          <a:p>
            <a:endParaRPr lang="en-US" dirty="0">
              <a:latin typeface="Nunito" pitchFamily="2" charset="0"/>
            </a:endParaRPr>
          </a:p>
        </p:txBody>
      </p:sp>
    </p:spTree>
    <p:extLst>
      <p:ext uri="{BB962C8B-B14F-4D97-AF65-F5344CB8AC3E}">
        <p14:creationId xmlns:p14="http://schemas.microsoft.com/office/powerpoint/2010/main" val="39853460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Development Principles</a:t>
            </a:r>
          </a:p>
        </p:txBody>
      </p:sp>
      <p:sp>
        <p:nvSpPr>
          <p:cNvPr id="3" name="TextBox 2">
            <a:extLst>
              <a:ext uri="{FF2B5EF4-FFF2-40B4-BE49-F238E27FC236}">
                <a16:creationId xmlns:a16="http://schemas.microsoft.com/office/drawing/2014/main" id="{251D6106-DFC7-60DD-27DD-275CD34532C7}"/>
              </a:ext>
            </a:extLst>
          </p:cNvPr>
          <p:cNvSpPr txBox="1"/>
          <p:nvPr/>
        </p:nvSpPr>
        <p:spPr>
          <a:xfrm>
            <a:off x="851836" y="899302"/>
            <a:ext cx="7953153" cy="369332"/>
          </a:xfrm>
          <a:prstGeom prst="rect">
            <a:avLst/>
          </a:prstGeom>
          <a:noFill/>
        </p:spPr>
        <p:txBody>
          <a:bodyPr wrap="square">
            <a:spAutoFit/>
          </a:bodyPr>
          <a:lstStyle/>
          <a:p>
            <a:r>
              <a:rPr lang="en-US" dirty="0">
                <a:latin typeface="Nunito" pitchFamily="2" charset="0"/>
              </a:rPr>
              <a:t>Two Approaches of Software Development </a:t>
            </a:r>
          </a:p>
        </p:txBody>
      </p:sp>
      <p:graphicFrame>
        <p:nvGraphicFramePr>
          <p:cNvPr id="8" name="Table 8">
            <a:extLst>
              <a:ext uri="{FF2B5EF4-FFF2-40B4-BE49-F238E27FC236}">
                <a16:creationId xmlns:a16="http://schemas.microsoft.com/office/drawing/2014/main" id="{E38B964D-8644-4A23-3471-C8FCD3629533}"/>
              </a:ext>
            </a:extLst>
          </p:cNvPr>
          <p:cNvGraphicFramePr>
            <a:graphicFrameLocks noGrp="1"/>
          </p:cNvGraphicFramePr>
          <p:nvPr>
            <p:extLst>
              <p:ext uri="{D42A27DB-BD31-4B8C-83A1-F6EECF244321}">
                <p14:modId xmlns:p14="http://schemas.microsoft.com/office/powerpoint/2010/main" val="4122908176"/>
              </p:ext>
            </p:extLst>
          </p:nvPr>
        </p:nvGraphicFramePr>
        <p:xfrm>
          <a:off x="851836" y="1778000"/>
          <a:ext cx="10535634" cy="3839385"/>
        </p:xfrm>
        <a:graphic>
          <a:graphicData uri="http://schemas.openxmlformats.org/drawingml/2006/table">
            <a:tbl>
              <a:tblPr firstRow="1" bandRow="1">
                <a:tableStyleId>{F5AB1C69-6EDB-4FF4-983F-18BD219EF322}</a:tableStyleId>
              </a:tblPr>
              <a:tblGrid>
                <a:gridCol w="5267817">
                  <a:extLst>
                    <a:ext uri="{9D8B030D-6E8A-4147-A177-3AD203B41FA5}">
                      <a16:colId xmlns:a16="http://schemas.microsoft.com/office/drawing/2014/main" val="2080841131"/>
                    </a:ext>
                  </a:extLst>
                </a:gridCol>
                <a:gridCol w="5267817">
                  <a:extLst>
                    <a:ext uri="{9D8B030D-6E8A-4147-A177-3AD203B41FA5}">
                      <a16:colId xmlns:a16="http://schemas.microsoft.com/office/drawing/2014/main" val="1675894973"/>
                    </a:ext>
                  </a:extLst>
                </a:gridCol>
              </a:tblGrid>
              <a:tr h="315692">
                <a:tc>
                  <a:txBody>
                    <a:bodyPr/>
                    <a:lstStyle/>
                    <a:p>
                      <a:pPr algn="ctr"/>
                      <a:r>
                        <a:rPr lang="en-US" dirty="0">
                          <a:solidFill>
                            <a:schemeClr val="tx1"/>
                          </a:solidFill>
                          <a:latin typeface="Nunito" pitchFamily="2" charset="0"/>
                        </a:rPr>
                        <a:t>Traditional Approach</a:t>
                      </a:r>
                    </a:p>
                  </a:txBody>
                  <a:tcPr/>
                </a:tc>
                <a:tc>
                  <a:txBody>
                    <a:bodyPr/>
                    <a:lstStyle/>
                    <a:p>
                      <a:pPr algn="ctr"/>
                      <a:r>
                        <a:rPr lang="en-US" dirty="0">
                          <a:solidFill>
                            <a:schemeClr val="tx1"/>
                          </a:solidFill>
                          <a:latin typeface="Nunito" pitchFamily="2" charset="0"/>
                        </a:rPr>
                        <a:t>Object oriented Approach</a:t>
                      </a:r>
                    </a:p>
                  </a:txBody>
                  <a:tcPr/>
                </a:tc>
                <a:extLst>
                  <a:ext uri="{0D108BD9-81ED-4DB2-BD59-A6C34878D82A}">
                    <a16:rowId xmlns:a16="http://schemas.microsoft.com/office/drawing/2014/main" val="1630571080"/>
                  </a:ext>
                </a:extLst>
              </a:tr>
              <a:tr h="572087">
                <a:tc>
                  <a:txBody>
                    <a:bodyPr/>
                    <a:lstStyle/>
                    <a:p>
                      <a:pPr algn="l"/>
                      <a:r>
                        <a:rPr lang="en-US" dirty="0">
                          <a:latin typeface="Nunito" pitchFamily="2" charset="0"/>
                        </a:rPr>
                        <a:t>Collection of procedures</a:t>
                      </a:r>
                    </a:p>
                  </a:txBody>
                  <a:tcPr/>
                </a:tc>
                <a:tc>
                  <a:txBody>
                    <a:bodyPr/>
                    <a:lstStyle/>
                    <a:p>
                      <a:pPr algn="l"/>
                      <a:r>
                        <a:rPr lang="en-US" dirty="0">
                          <a:latin typeface="Nunito" pitchFamily="2" charset="0"/>
                        </a:rPr>
                        <a:t>Combination of data and functions</a:t>
                      </a:r>
                    </a:p>
                  </a:txBody>
                  <a:tcPr/>
                </a:tc>
                <a:extLst>
                  <a:ext uri="{0D108BD9-81ED-4DB2-BD59-A6C34878D82A}">
                    <a16:rowId xmlns:a16="http://schemas.microsoft.com/office/drawing/2014/main" val="2467418704"/>
                  </a:ext>
                </a:extLst>
              </a:tr>
              <a:tr h="1023718">
                <a:tc>
                  <a:txBody>
                    <a:bodyPr/>
                    <a:lstStyle/>
                    <a:p>
                      <a:pPr algn="l"/>
                      <a:r>
                        <a:rPr lang="en-US" dirty="0">
                          <a:latin typeface="Nunito" pitchFamily="2" charset="0"/>
                        </a:rPr>
                        <a:t>Focuses on function and procedures different styles and methodologies for each step of process</a:t>
                      </a:r>
                    </a:p>
                  </a:txBody>
                  <a:tcPr/>
                </a:tc>
                <a:tc>
                  <a:txBody>
                    <a:bodyPr/>
                    <a:lstStyle/>
                    <a:p>
                      <a:pPr algn="l"/>
                      <a:r>
                        <a:rPr lang="en-US" dirty="0">
                          <a:latin typeface="Nunito" pitchFamily="2" charset="0"/>
                        </a:rPr>
                        <a:t>Focuses on object, classes, modules that can be easily replaced, modifies and reused</a:t>
                      </a:r>
                    </a:p>
                  </a:txBody>
                  <a:tcPr/>
                </a:tc>
                <a:extLst>
                  <a:ext uri="{0D108BD9-81ED-4DB2-BD59-A6C34878D82A}">
                    <a16:rowId xmlns:a16="http://schemas.microsoft.com/office/drawing/2014/main" val="2023580762"/>
                  </a:ext>
                </a:extLst>
              </a:tr>
              <a:tr h="733646">
                <a:tc>
                  <a:txBody>
                    <a:bodyPr/>
                    <a:lstStyle/>
                    <a:p>
                      <a:pPr algn="l"/>
                      <a:r>
                        <a:rPr lang="en-US" dirty="0">
                          <a:latin typeface="Nunito" pitchFamily="2" charset="0"/>
                        </a:rPr>
                        <a:t>Moving from one phase to another phase is complex</a:t>
                      </a:r>
                    </a:p>
                  </a:txBody>
                  <a:tcPr/>
                </a:tc>
                <a:tc>
                  <a:txBody>
                    <a:bodyPr/>
                    <a:lstStyle/>
                    <a:p>
                      <a:pPr algn="l"/>
                      <a:r>
                        <a:rPr lang="en-US" dirty="0">
                          <a:latin typeface="Nunito" pitchFamily="2" charset="0"/>
                        </a:rPr>
                        <a:t>Moving from one phase to another phase is easier</a:t>
                      </a:r>
                    </a:p>
                  </a:txBody>
                  <a:tcPr/>
                </a:tc>
                <a:extLst>
                  <a:ext uri="{0D108BD9-81ED-4DB2-BD59-A6C34878D82A}">
                    <a16:rowId xmlns:a16="http://schemas.microsoft.com/office/drawing/2014/main" val="3359764562"/>
                  </a:ext>
                </a:extLst>
              </a:tr>
              <a:tr h="572087">
                <a:tc>
                  <a:txBody>
                    <a:bodyPr/>
                    <a:lstStyle/>
                    <a:p>
                      <a:pPr algn="l"/>
                      <a:r>
                        <a:rPr lang="en-US" dirty="0">
                          <a:latin typeface="Nunito" pitchFamily="2" charset="0"/>
                        </a:rPr>
                        <a:t>Increases complexity</a:t>
                      </a:r>
                    </a:p>
                  </a:txBody>
                  <a:tcPr/>
                </a:tc>
                <a:tc>
                  <a:txBody>
                    <a:bodyPr/>
                    <a:lstStyle/>
                    <a:p>
                      <a:pPr algn="l"/>
                      <a:r>
                        <a:rPr lang="en-US" dirty="0">
                          <a:latin typeface="Nunito" pitchFamily="2" charset="0"/>
                        </a:rPr>
                        <a:t>Reduce complexity and redundancy </a:t>
                      </a:r>
                    </a:p>
                  </a:txBody>
                  <a:tcPr/>
                </a:tc>
                <a:extLst>
                  <a:ext uri="{0D108BD9-81ED-4DB2-BD59-A6C34878D82A}">
                    <a16:rowId xmlns:a16="http://schemas.microsoft.com/office/drawing/2014/main" val="1483447362"/>
                  </a:ext>
                </a:extLst>
              </a:tr>
              <a:tr h="572087">
                <a:tc>
                  <a:txBody>
                    <a:bodyPr/>
                    <a:lstStyle/>
                    <a:p>
                      <a:pPr algn="l"/>
                      <a:r>
                        <a:rPr lang="en-US" dirty="0">
                          <a:latin typeface="Nunito" pitchFamily="2" charset="0"/>
                        </a:rPr>
                        <a:t>Increases duration of the project</a:t>
                      </a:r>
                    </a:p>
                  </a:txBody>
                  <a:tcPr/>
                </a:tc>
                <a:tc>
                  <a:txBody>
                    <a:bodyPr/>
                    <a:lstStyle/>
                    <a:p>
                      <a:pPr algn="l"/>
                      <a:r>
                        <a:rPr lang="en-US" dirty="0">
                          <a:latin typeface="Nunito" pitchFamily="2" charset="0"/>
                        </a:rPr>
                        <a:t>Decreases duration of the project </a:t>
                      </a:r>
                    </a:p>
                  </a:txBody>
                  <a:tcPr/>
                </a:tc>
                <a:extLst>
                  <a:ext uri="{0D108BD9-81ED-4DB2-BD59-A6C34878D82A}">
                    <a16:rowId xmlns:a16="http://schemas.microsoft.com/office/drawing/2014/main" val="3447464554"/>
                  </a:ext>
                </a:extLst>
              </a:tr>
            </a:tbl>
          </a:graphicData>
        </a:graphic>
      </p:graphicFrame>
    </p:spTree>
    <p:extLst>
      <p:ext uri="{BB962C8B-B14F-4D97-AF65-F5344CB8AC3E}">
        <p14:creationId xmlns:p14="http://schemas.microsoft.com/office/powerpoint/2010/main" val="29383107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6102416" cy="646331"/>
          </a:xfrm>
          <a:prstGeom prst="rect">
            <a:avLst/>
          </a:prstGeom>
          <a:noFill/>
        </p:spPr>
        <p:txBody>
          <a:bodyPr wrap="square">
            <a:spAutoFit/>
          </a:bodyPr>
          <a:lstStyle/>
          <a:p>
            <a:r>
              <a:rPr lang="en-US" sz="3600" b="1" i="0" dirty="0">
                <a:solidFill>
                  <a:srgbClr val="610B38"/>
                </a:solidFill>
                <a:effectLst/>
              </a:rPr>
              <a:t>Software Development Principles</a:t>
            </a:r>
          </a:p>
        </p:txBody>
      </p:sp>
      <p:sp>
        <p:nvSpPr>
          <p:cNvPr id="3" name="TextBox 2">
            <a:extLst>
              <a:ext uri="{FF2B5EF4-FFF2-40B4-BE49-F238E27FC236}">
                <a16:creationId xmlns:a16="http://schemas.microsoft.com/office/drawing/2014/main" id="{FF8E2762-6D0C-BE1D-35A0-28F2D8F51DD3}"/>
              </a:ext>
            </a:extLst>
          </p:cNvPr>
          <p:cNvSpPr txBox="1"/>
          <p:nvPr/>
        </p:nvSpPr>
        <p:spPr>
          <a:xfrm>
            <a:off x="851836" y="831089"/>
            <a:ext cx="10641959" cy="4524315"/>
          </a:xfrm>
          <a:prstGeom prst="rect">
            <a:avLst/>
          </a:prstGeom>
          <a:noFill/>
        </p:spPr>
        <p:txBody>
          <a:bodyPr wrap="square">
            <a:spAutoFit/>
          </a:bodyPr>
          <a:lstStyle/>
          <a:p>
            <a:r>
              <a:rPr lang="en-US" dirty="0">
                <a:latin typeface="Nunito" pitchFamily="2" charset="0"/>
              </a:rPr>
              <a:t>OOP: Implementation: we implement the design objects in, say, Java, C++, C#, etc. </a:t>
            </a:r>
          </a:p>
          <a:p>
            <a:endParaRPr lang="en-US" dirty="0">
              <a:latin typeface="Nunito" pitchFamily="2" charset="0"/>
            </a:endParaRPr>
          </a:p>
          <a:p>
            <a:r>
              <a:rPr lang="en-US" i="0" dirty="0">
                <a:effectLst/>
                <a:latin typeface="Nunito" pitchFamily="2" charset="0"/>
              </a:rPr>
              <a:t>Design Patterns</a:t>
            </a:r>
          </a:p>
          <a:p>
            <a:r>
              <a:rPr lang="en-US" i="0" dirty="0">
                <a:effectLst/>
                <a:latin typeface="Nunito" pitchFamily="2" charset="0"/>
              </a:rPr>
              <a:t>UML Diagrams</a:t>
            </a:r>
            <a:endParaRPr lang="en-US" dirty="0">
              <a:latin typeface="Nunito" pitchFamily="2" charset="0"/>
            </a:endParaRPr>
          </a:p>
          <a:p>
            <a:r>
              <a:rPr lang="en-US" i="0" dirty="0">
                <a:effectLst/>
                <a:latin typeface="Nunito" pitchFamily="2" charset="0"/>
              </a:rPr>
              <a:t>UML Diagrams</a:t>
            </a:r>
          </a:p>
          <a:p>
            <a:endParaRPr lang="en-US" dirty="0">
              <a:latin typeface="Nunito" pitchFamily="2" charset="0"/>
            </a:endParaRPr>
          </a:p>
          <a:p>
            <a:r>
              <a:rPr lang="en-US" dirty="0">
                <a:latin typeface="Nunito" pitchFamily="2" charset="0"/>
              </a:rPr>
              <a:t>Object-oriented analysis and design (OOAD) is a popular technical approach for analyzing and designing an application, system, or business by applying the object-oriented paradigm and visual modeling throughout the development life cycles for better communication and product quality</a:t>
            </a:r>
          </a:p>
          <a:p>
            <a:endParaRPr lang="en-US" dirty="0">
              <a:latin typeface="Nunito" pitchFamily="2" charset="0"/>
            </a:endParaRPr>
          </a:p>
          <a:p>
            <a:r>
              <a:rPr lang="en-US" b="1" dirty="0">
                <a:latin typeface="Nunito" pitchFamily="2" charset="0"/>
              </a:rPr>
              <a:t>Why an Object Orientation?</a:t>
            </a:r>
          </a:p>
          <a:p>
            <a:endParaRPr lang="en-US" b="1" dirty="0">
              <a:latin typeface="Nunito" pitchFamily="2" charset="0"/>
            </a:endParaRPr>
          </a:p>
          <a:p>
            <a:r>
              <a:rPr lang="en-US" dirty="0">
                <a:latin typeface="Nunito" pitchFamily="2" charset="0"/>
              </a:rPr>
              <a:t>Higher level of abstraction.</a:t>
            </a:r>
          </a:p>
          <a:p>
            <a:r>
              <a:rPr lang="en-US" dirty="0">
                <a:latin typeface="Nunito" pitchFamily="2" charset="0"/>
              </a:rPr>
              <a:t>The seamless transition between different phases of software development</a:t>
            </a:r>
          </a:p>
          <a:p>
            <a:r>
              <a:rPr lang="en-US" dirty="0">
                <a:latin typeface="Nunito" pitchFamily="2" charset="0"/>
              </a:rPr>
              <a:t>Encouragement of goo</a:t>
            </a:r>
          </a:p>
          <a:p>
            <a:r>
              <a:rPr lang="en-US" dirty="0">
                <a:latin typeface="Nunito" pitchFamily="2" charset="0"/>
              </a:rPr>
              <a:t>Promotion of reusability programming techniques</a:t>
            </a:r>
          </a:p>
        </p:txBody>
      </p:sp>
    </p:spTree>
    <p:extLst>
      <p:ext uri="{BB962C8B-B14F-4D97-AF65-F5344CB8AC3E}">
        <p14:creationId xmlns:p14="http://schemas.microsoft.com/office/powerpoint/2010/main" val="5774114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7569150" cy="646331"/>
          </a:xfrm>
          <a:prstGeom prst="rect">
            <a:avLst/>
          </a:prstGeom>
          <a:noFill/>
        </p:spPr>
        <p:txBody>
          <a:bodyPr wrap="square">
            <a:spAutoFit/>
          </a:bodyPr>
          <a:lstStyle/>
          <a:p>
            <a:r>
              <a:rPr lang="en-US" sz="3600" b="1" dirty="0">
                <a:solidFill>
                  <a:srgbClr val="610B38"/>
                </a:solidFill>
              </a:rPr>
              <a:t>CMM</a:t>
            </a:r>
            <a:endParaRPr lang="en-US" sz="3600" b="1" i="0" dirty="0">
              <a:solidFill>
                <a:srgbClr val="610B38"/>
              </a:solidFill>
              <a:effectLst/>
            </a:endParaRPr>
          </a:p>
        </p:txBody>
      </p:sp>
      <p:sp>
        <p:nvSpPr>
          <p:cNvPr id="4" name="TextBox 3">
            <a:extLst>
              <a:ext uri="{FF2B5EF4-FFF2-40B4-BE49-F238E27FC236}">
                <a16:creationId xmlns:a16="http://schemas.microsoft.com/office/drawing/2014/main" id="{A0C636E6-FDA8-D0D4-1639-8DEF5B21E2A7}"/>
              </a:ext>
            </a:extLst>
          </p:cNvPr>
          <p:cNvSpPr txBox="1"/>
          <p:nvPr/>
        </p:nvSpPr>
        <p:spPr>
          <a:xfrm>
            <a:off x="812166" y="746856"/>
            <a:ext cx="4610439" cy="5355312"/>
          </a:xfrm>
          <a:prstGeom prst="rect">
            <a:avLst/>
          </a:prstGeom>
          <a:noFill/>
        </p:spPr>
        <p:txBody>
          <a:bodyPr wrap="square">
            <a:spAutoFit/>
          </a:bodyPr>
          <a:lstStyle/>
          <a:p>
            <a:pPr algn="l" fontAlgn="base"/>
            <a:r>
              <a:rPr lang="en-US" b="0" i="0" dirty="0">
                <a:solidFill>
                  <a:srgbClr val="273239"/>
                </a:solidFill>
                <a:effectLst/>
                <a:latin typeface="Nunito" pitchFamily="2" charset="0"/>
              </a:rPr>
              <a:t>CMM was developed by the Software Engineering Institute (SEI) at Carnegie Mellon University in 1987. It is not a software process model. It is a framework that is used to analyze the approach and techniques followed by any organization to develop software products.</a:t>
            </a:r>
          </a:p>
          <a:p>
            <a:pPr algn="l" fontAlgn="base"/>
            <a:endParaRPr lang="en-US" b="0" i="0" dirty="0">
              <a:solidFill>
                <a:srgbClr val="273239"/>
              </a:solidFill>
              <a:effectLst/>
              <a:latin typeface="Nunito" pitchFamily="2" charset="0"/>
            </a:endParaRPr>
          </a:p>
          <a:p>
            <a:pPr algn="l" fontAlgn="base"/>
            <a:r>
              <a:rPr lang="en-US" b="0" i="0" dirty="0">
                <a:solidFill>
                  <a:srgbClr val="273239"/>
                </a:solidFill>
                <a:effectLst/>
                <a:latin typeface="Nunito" pitchFamily="2" charset="0"/>
              </a:rPr>
              <a:t>It also provides guidelines to further enhance the maturity of the process used to develop those software products. It is based on profound feedback and development practices adopted by the most successful organizations worldwide.</a:t>
            </a:r>
          </a:p>
          <a:p>
            <a:pPr algn="l" fontAlgn="base"/>
            <a:endParaRPr lang="en-US" b="0" i="0" dirty="0">
              <a:solidFill>
                <a:srgbClr val="273239"/>
              </a:solidFill>
              <a:effectLst/>
              <a:latin typeface="Nunito" pitchFamily="2" charset="0"/>
            </a:endParaRPr>
          </a:p>
          <a:p>
            <a:pPr algn="l" fontAlgn="base"/>
            <a:r>
              <a:rPr lang="en-US" b="0" i="0" dirty="0">
                <a:solidFill>
                  <a:srgbClr val="273239"/>
                </a:solidFill>
                <a:effectLst/>
                <a:latin typeface="Nunito" pitchFamily="2" charset="0"/>
              </a:rPr>
              <a:t>This model describes a strategy for software process improvement that should be followed by moving through 5 different levels.</a:t>
            </a:r>
          </a:p>
        </p:txBody>
      </p:sp>
      <p:pic>
        <p:nvPicPr>
          <p:cNvPr id="5" name="Picture 2" descr="http://cdn2.softwaretestinghelp.com/wp-content/qa/uploads/2012/02/CMM-Levels.gif">
            <a:extLst>
              <a:ext uri="{FF2B5EF4-FFF2-40B4-BE49-F238E27FC236}">
                <a16:creationId xmlns:a16="http://schemas.microsoft.com/office/drawing/2014/main" id="{8EBDDB93-E096-BDAA-13CE-18C752BA375F}"/>
              </a:ext>
            </a:extLst>
          </p:cNvPr>
          <p:cNvPicPr>
            <a:picLocks noChangeAspect="1" noChangeArrowheads="1"/>
          </p:cNvPicPr>
          <p:nvPr/>
        </p:nvPicPr>
        <p:blipFill>
          <a:blip r:embed="rId3" cstate="print"/>
          <a:srcRect/>
          <a:stretch>
            <a:fillRect/>
          </a:stretch>
        </p:blipFill>
        <p:spPr bwMode="auto">
          <a:xfrm>
            <a:off x="5422605" y="793414"/>
            <a:ext cx="5957229" cy="5309673"/>
          </a:xfrm>
          <a:prstGeom prst="rect">
            <a:avLst/>
          </a:prstGeom>
          <a:noFill/>
        </p:spPr>
      </p:pic>
    </p:spTree>
    <p:extLst>
      <p:ext uri="{BB962C8B-B14F-4D97-AF65-F5344CB8AC3E}">
        <p14:creationId xmlns:p14="http://schemas.microsoft.com/office/powerpoint/2010/main" val="1914289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851836" y="0"/>
            <a:ext cx="9514908" cy="646331"/>
          </a:xfrm>
          <a:prstGeom prst="rect">
            <a:avLst/>
          </a:prstGeom>
          <a:noFill/>
        </p:spPr>
        <p:txBody>
          <a:bodyPr wrap="square">
            <a:spAutoFit/>
          </a:bodyPr>
          <a:lstStyle/>
          <a:p>
            <a:r>
              <a:rPr lang="en-GB" sz="3600" b="1" dirty="0">
                <a:solidFill>
                  <a:srgbClr val="610B38"/>
                </a:solidFill>
              </a:rPr>
              <a:t>Software Project Management(SPM)</a:t>
            </a:r>
            <a:endParaRPr lang="en-US" sz="3600" b="1" i="0" dirty="0">
              <a:solidFill>
                <a:srgbClr val="610B38"/>
              </a:solidFill>
              <a:effectLst/>
            </a:endParaRPr>
          </a:p>
        </p:txBody>
      </p:sp>
      <p:pic>
        <p:nvPicPr>
          <p:cNvPr id="2" name="Picture 4" descr="See the source image">
            <a:extLst>
              <a:ext uri="{FF2B5EF4-FFF2-40B4-BE49-F238E27FC236}">
                <a16:creationId xmlns:a16="http://schemas.microsoft.com/office/drawing/2014/main" id="{1FD56C58-9DDC-3C02-A2B6-D5DC37C328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592" t="8586" r="14547"/>
          <a:stretch/>
        </p:blipFill>
        <p:spPr bwMode="auto">
          <a:xfrm>
            <a:off x="851836" y="1026993"/>
            <a:ext cx="10549518" cy="4804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3877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2268" y="0"/>
            <a:ext cx="9452009" cy="1200329"/>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a:t>
            </a:r>
            <a:r>
              <a:rPr lang="en-US" sz="3600" b="1" dirty="0">
                <a:solidFill>
                  <a:srgbClr val="610B38"/>
                </a:solidFill>
                <a:cs typeface="Times New Roman" pitchFamily="18" charset="0"/>
              </a:rPr>
              <a:t>- Key Process Activities</a:t>
            </a:r>
          </a:p>
          <a:p>
            <a:endParaRPr lang="en-US" sz="3600" b="1" dirty="0">
              <a:solidFill>
                <a:srgbClr val="610B38"/>
              </a:solidFill>
            </a:endParaRPr>
          </a:p>
        </p:txBody>
      </p:sp>
      <p:sp>
        <p:nvSpPr>
          <p:cNvPr id="3" name="TextBox 2">
            <a:extLst>
              <a:ext uri="{FF2B5EF4-FFF2-40B4-BE49-F238E27FC236}">
                <a16:creationId xmlns:a16="http://schemas.microsoft.com/office/drawing/2014/main" id="{1CCEB1F2-07CA-3CA1-1D06-4C993EAC29DA}"/>
              </a:ext>
            </a:extLst>
          </p:cNvPr>
          <p:cNvSpPr txBox="1"/>
          <p:nvPr/>
        </p:nvSpPr>
        <p:spPr>
          <a:xfrm>
            <a:off x="712268" y="750009"/>
            <a:ext cx="10761045" cy="4524315"/>
          </a:xfrm>
          <a:prstGeom prst="rect">
            <a:avLst/>
          </a:prstGeom>
          <a:noFill/>
        </p:spPr>
        <p:txBody>
          <a:bodyPr wrap="square">
            <a:spAutoFit/>
          </a:bodyPr>
          <a:lstStyle/>
          <a:p>
            <a:pPr algn="l" fontAlgn="base"/>
            <a:r>
              <a:rPr lang="en-US" b="1" i="0" dirty="0">
                <a:solidFill>
                  <a:srgbClr val="273239"/>
                </a:solidFill>
                <a:effectLst/>
                <a:latin typeface="Nunito" pitchFamily="2" charset="0"/>
              </a:rPr>
              <a:t>Key Process Activities</a:t>
            </a:r>
          </a:p>
          <a:p>
            <a:pPr algn="l" fontAlgn="base"/>
            <a:endParaRPr lang="en-US" b="1" i="0" dirty="0">
              <a:solidFill>
                <a:srgbClr val="273239"/>
              </a:solidFill>
              <a:effectLst/>
              <a:latin typeface="Nunito" pitchFamily="2" charset="0"/>
            </a:endParaRPr>
          </a:p>
          <a:p>
            <a:pPr algn="l" rtl="0" fontAlgn="base"/>
            <a:r>
              <a:rPr lang="en-US" b="0" i="0" dirty="0">
                <a:solidFill>
                  <a:srgbClr val="273239"/>
                </a:solidFill>
                <a:effectLst/>
                <a:latin typeface="Nunito" pitchFamily="2" charset="0"/>
              </a:rPr>
              <a:t>The four basic key process activities are:</a:t>
            </a:r>
          </a:p>
          <a:p>
            <a:pPr algn="l" rtl="0" fontAlgn="base"/>
            <a:endParaRPr lang="en-US" b="0" i="0" dirty="0">
              <a:solidFill>
                <a:srgbClr val="273239"/>
              </a:solidFill>
              <a:effectLst/>
              <a:latin typeface="Nunito" pitchFamily="2" charset="0"/>
            </a:endParaRPr>
          </a:p>
          <a:p>
            <a:pPr marL="342900" indent="-342900" algn="l" fontAlgn="base">
              <a:buFont typeface="+mj-lt"/>
              <a:buAutoNum type="arabicPeriod"/>
            </a:pPr>
            <a:r>
              <a:rPr lang="en-US" b="1" i="0" u="sng" dirty="0">
                <a:solidFill>
                  <a:srgbClr val="273239"/>
                </a:solidFill>
                <a:effectLst/>
                <a:latin typeface="Nunito" pitchFamily="2" charset="0"/>
              </a:rPr>
              <a:t>Software Specifications</a:t>
            </a:r>
            <a:r>
              <a:rPr lang="en-US" b="1" i="0" dirty="0">
                <a:solidFill>
                  <a:srgbClr val="273239"/>
                </a:solidFill>
                <a:effectLst/>
                <a:latin typeface="Nunito" pitchFamily="2" charset="0"/>
              </a:rPr>
              <a:t>:</a:t>
            </a:r>
            <a:r>
              <a:rPr lang="en-US" b="0" i="0" dirty="0">
                <a:solidFill>
                  <a:srgbClr val="273239"/>
                </a:solidFill>
                <a:effectLst/>
                <a:latin typeface="Nunito" pitchFamily="2" charset="0"/>
              </a:rPr>
              <a:t> In this process, a detailed description of a software system to be developed with its functional and non-functional requirements.  </a:t>
            </a:r>
          </a:p>
          <a:p>
            <a:pPr marL="342900" indent="-342900" algn="l" fontAlgn="base">
              <a:buFont typeface="+mj-lt"/>
              <a:buAutoNum type="arabicPeriod"/>
            </a:pPr>
            <a:endParaRPr lang="en-US" b="0" i="0" dirty="0">
              <a:solidFill>
                <a:srgbClr val="273239"/>
              </a:solidFill>
              <a:effectLst/>
              <a:latin typeface="Nunito" pitchFamily="2" charset="0"/>
            </a:endParaRPr>
          </a:p>
          <a:p>
            <a:pPr marL="342900" indent="-342900" algn="l" fontAlgn="base">
              <a:buFont typeface="+mj-lt"/>
              <a:buAutoNum type="arabicPeriod"/>
            </a:pPr>
            <a:r>
              <a:rPr lang="en-US" b="1" i="0" u="sng" dirty="0">
                <a:solidFill>
                  <a:srgbClr val="273239"/>
                </a:solidFill>
                <a:effectLst/>
                <a:latin typeface="Nunito" pitchFamily="2" charset="0"/>
              </a:rPr>
              <a:t>Software Development</a:t>
            </a:r>
            <a:r>
              <a:rPr lang="en-US" b="1" i="0" dirty="0">
                <a:solidFill>
                  <a:srgbClr val="273239"/>
                </a:solidFill>
                <a:effectLst/>
                <a:latin typeface="Nunito" pitchFamily="2" charset="0"/>
              </a:rPr>
              <a:t>: </a:t>
            </a:r>
            <a:r>
              <a:rPr lang="en-US" b="0" i="0" dirty="0">
                <a:solidFill>
                  <a:srgbClr val="273239"/>
                </a:solidFill>
                <a:effectLst/>
                <a:latin typeface="Nunito" pitchFamily="2" charset="0"/>
              </a:rPr>
              <a:t>In this process, designing, programming, documenting, testing, and bug fixing is done. </a:t>
            </a:r>
          </a:p>
          <a:p>
            <a:pPr marL="342900" indent="-342900" algn="l" fontAlgn="base">
              <a:buFont typeface="+mj-lt"/>
              <a:buAutoNum type="arabicPeriod"/>
            </a:pPr>
            <a:endParaRPr lang="en-US" b="0" i="0" dirty="0">
              <a:solidFill>
                <a:srgbClr val="273239"/>
              </a:solidFill>
              <a:effectLst/>
              <a:latin typeface="Nunito" pitchFamily="2" charset="0"/>
            </a:endParaRPr>
          </a:p>
          <a:p>
            <a:pPr marL="342900" indent="-342900" algn="l" fontAlgn="base">
              <a:buFont typeface="+mj-lt"/>
              <a:buAutoNum type="arabicPeriod"/>
            </a:pPr>
            <a:r>
              <a:rPr lang="en-US" b="1" i="0" u="sng" dirty="0">
                <a:solidFill>
                  <a:srgbClr val="273239"/>
                </a:solidFill>
                <a:effectLst/>
                <a:latin typeface="Nunito" pitchFamily="2" charset="0"/>
              </a:rPr>
              <a:t>Software Validation:</a:t>
            </a:r>
            <a:r>
              <a:rPr lang="en-US" b="1" i="0" dirty="0">
                <a:solidFill>
                  <a:srgbClr val="273239"/>
                </a:solidFill>
                <a:effectLst/>
                <a:latin typeface="Nunito" pitchFamily="2" charset="0"/>
              </a:rPr>
              <a:t> </a:t>
            </a:r>
            <a:r>
              <a:rPr lang="en-US" b="0" i="0" dirty="0">
                <a:solidFill>
                  <a:srgbClr val="273239"/>
                </a:solidFill>
                <a:effectLst/>
                <a:latin typeface="Nunito" pitchFamily="2" charset="0"/>
              </a:rPr>
              <a:t>In this process, evaluation software product is done to ensure that the software meets the business requirements as well as the end user’s needs. </a:t>
            </a:r>
          </a:p>
          <a:p>
            <a:pPr marL="342900" indent="-342900" algn="l" fontAlgn="base">
              <a:buFont typeface="+mj-lt"/>
              <a:buAutoNum type="arabicPeriod"/>
            </a:pPr>
            <a:endParaRPr lang="en-US" b="0" i="0" dirty="0">
              <a:solidFill>
                <a:srgbClr val="273239"/>
              </a:solidFill>
              <a:effectLst/>
              <a:latin typeface="Nunito" pitchFamily="2" charset="0"/>
            </a:endParaRPr>
          </a:p>
          <a:p>
            <a:pPr marL="342900" indent="-342900" algn="l" fontAlgn="base">
              <a:buFont typeface="+mj-lt"/>
              <a:buAutoNum type="arabicPeriod"/>
            </a:pPr>
            <a:r>
              <a:rPr lang="en-US" b="1" i="0" u="sng" dirty="0">
                <a:solidFill>
                  <a:srgbClr val="273239"/>
                </a:solidFill>
                <a:effectLst/>
                <a:latin typeface="Nunito" pitchFamily="2" charset="0"/>
              </a:rPr>
              <a:t>Software Evolution:</a:t>
            </a:r>
            <a:r>
              <a:rPr lang="en-US" b="1" i="0" dirty="0">
                <a:solidFill>
                  <a:srgbClr val="273239"/>
                </a:solidFill>
                <a:effectLst/>
                <a:latin typeface="Nunito" pitchFamily="2" charset="0"/>
              </a:rPr>
              <a:t> </a:t>
            </a:r>
            <a:r>
              <a:rPr lang="en-US" b="0" i="0" dirty="0">
                <a:solidFill>
                  <a:srgbClr val="273239"/>
                </a:solidFill>
                <a:effectLst/>
                <a:latin typeface="Nunito" pitchFamily="2" charset="0"/>
              </a:rPr>
              <a:t>It is a process of developing software initially, then timely updating it for various reasons. </a:t>
            </a:r>
          </a:p>
          <a:p>
            <a:pPr>
              <a:spcAft>
                <a:spcPts val="800"/>
              </a:spcAft>
              <a:tabLst>
                <a:tab pos="457200" algn="l"/>
              </a:tabLst>
            </a:pPr>
            <a:endParaRPr lang="en-GB" dirty="0">
              <a:latin typeface="Nunito" pitchFamily="2" charset="0"/>
              <a:cs typeface="Times New Roman" panose="02020603050405020304" pitchFamily="18" charset="0"/>
            </a:endParaRPr>
          </a:p>
        </p:txBody>
      </p:sp>
    </p:spTree>
    <p:extLst>
      <p:ext uri="{BB962C8B-B14F-4D97-AF65-F5344CB8AC3E}">
        <p14:creationId xmlns:p14="http://schemas.microsoft.com/office/powerpoint/2010/main" val="5649266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13613" y="0"/>
            <a:ext cx="7707373" cy="646331"/>
          </a:xfrm>
          <a:prstGeom prst="rect">
            <a:avLst/>
          </a:prstGeom>
          <a:noFill/>
        </p:spPr>
        <p:txBody>
          <a:bodyPr wrap="square">
            <a:spAutoFit/>
          </a:bodyPr>
          <a:lstStyle/>
          <a:p>
            <a:r>
              <a:rPr lang="en-US" sz="3600" b="1" dirty="0">
                <a:solidFill>
                  <a:srgbClr val="610B38"/>
                </a:solidFill>
              </a:rPr>
              <a:t>Software Estimation Measures</a:t>
            </a:r>
            <a:endParaRPr lang="en-US" sz="3600" b="1" i="0" dirty="0">
              <a:solidFill>
                <a:srgbClr val="610B38"/>
              </a:solidFill>
              <a:effectLst/>
            </a:endParaRPr>
          </a:p>
        </p:txBody>
      </p:sp>
      <p:sp>
        <p:nvSpPr>
          <p:cNvPr id="3" name="TextBox 2">
            <a:extLst>
              <a:ext uri="{FF2B5EF4-FFF2-40B4-BE49-F238E27FC236}">
                <a16:creationId xmlns:a16="http://schemas.microsoft.com/office/drawing/2014/main" id="{F3C9FED3-BD60-1946-97DE-F1928FBC3C3F}"/>
              </a:ext>
            </a:extLst>
          </p:cNvPr>
          <p:cNvSpPr txBox="1"/>
          <p:nvPr/>
        </p:nvSpPr>
        <p:spPr>
          <a:xfrm>
            <a:off x="713613" y="897370"/>
            <a:ext cx="10503736" cy="2308324"/>
          </a:xfrm>
          <a:prstGeom prst="rect">
            <a:avLst/>
          </a:prstGeom>
          <a:noFill/>
        </p:spPr>
        <p:txBody>
          <a:bodyPr wrap="square">
            <a:spAutoFit/>
          </a:bodyPr>
          <a:lstStyle/>
          <a:p>
            <a:pPr algn="l" fontAlgn="base"/>
            <a:r>
              <a:rPr lang="en-US" b="0" i="0" dirty="0">
                <a:effectLst/>
                <a:latin typeface="Nunito" pitchFamily="2" charset="0"/>
              </a:rPr>
              <a:t>Estimation of the size of the software is an essential part of Software Project Management. It helps the project manager to further predict the effort and time that will be needed to build the project. Various measures are used in project size estimation. Some of these are: </a:t>
            </a:r>
            <a:br>
              <a:rPr lang="en-US" b="0" i="0" dirty="0">
                <a:effectLst/>
                <a:latin typeface="Nunito" pitchFamily="2" charset="0"/>
              </a:rPr>
            </a:br>
            <a:r>
              <a:rPr lang="en-US" b="0" i="0" dirty="0">
                <a:effectLst/>
                <a:latin typeface="Nunito" pitchFamily="2" charset="0"/>
              </a:rPr>
              <a:t> </a:t>
            </a:r>
          </a:p>
          <a:p>
            <a:pPr marL="285750" indent="-285750" algn="l" fontAlgn="base">
              <a:buFont typeface="Arial" panose="020B0604020202020204" pitchFamily="34" charset="0"/>
              <a:buChar char="•"/>
            </a:pPr>
            <a:r>
              <a:rPr lang="en-US" b="0" i="0" dirty="0">
                <a:effectLst/>
                <a:latin typeface="Nunito" pitchFamily="2" charset="0"/>
              </a:rPr>
              <a:t>Lines of Code</a:t>
            </a:r>
          </a:p>
          <a:p>
            <a:pPr marL="285750" indent="-285750" fontAlgn="base">
              <a:buFont typeface="Arial" panose="020B0604020202020204" pitchFamily="34" charset="0"/>
              <a:buChar char="•"/>
            </a:pPr>
            <a:r>
              <a:rPr lang="en-US" dirty="0">
                <a:latin typeface="Nunito" pitchFamily="2" charset="0"/>
              </a:rPr>
              <a:t>Number of entities in the ER diagram</a:t>
            </a:r>
          </a:p>
          <a:p>
            <a:pPr marL="285750" indent="-285750" fontAlgn="base">
              <a:buFont typeface="Arial" panose="020B0604020202020204" pitchFamily="34" charset="0"/>
              <a:buChar char="•"/>
            </a:pPr>
            <a:r>
              <a:rPr lang="en-US" dirty="0">
                <a:latin typeface="Nunito" pitchFamily="2" charset="0"/>
              </a:rPr>
              <a:t>Total number of processes in detailed data flow diagram</a:t>
            </a:r>
          </a:p>
          <a:p>
            <a:pPr marL="285750" indent="-285750" fontAlgn="base">
              <a:buFont typeface="Arial" panose="020B0604020202020204" pitchFamily="34" charset="0"/>
              <a:buChar char="•"/>
            </a:pPr>
            <a:r>
              <a:rPr lang="en-US" dirty="0">
                <a:latin typeface="Nunito" pitchFamily="2" charset="0"/>
              </a:rPr>
              <a:t>Function points</a:t>
            </a:r>
          </a:p>
        </p:txBody>
      </p:sp>
    </p:spTree>
    <p:extLst>
      <p:ext uri="{BB962C8B-B14F-4D97-AF65-F5344CB8AC3E}">
        <p14:creationId xmlns:p14="http://schemas.microsoft.com/office/powerpoint/2010/main" val="20873236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13ED1A-EF19-96D6-0AD5-5BF486A26B73}"/>
              </a:ext>
            </a:extLst>
          </p:cNvPr>
          <p:cNvSpPr txBox="1"/>
          <p:nvPr/>
        </p:nvSpPr>
        <p:spPr>
          <a:xfrm>
            <a:off x="627961" y="0"/>
            <a:ext cx="8198405" cy="646331"/>
          </a:xfrm>
          <a:prstGeom prst="rect">
            <a:avLst/>
          </a:prstGeom>
          <a:noFill/>
        </p:spPr>
        <p:txBody>
          <a:bodyPr wrap="square">
            <a:spAutoFit/>
          </a:bodyPr>
          <a:lstStyle/>
          <a:p>
            <a:r>
              <a:rPr lang="en-GB" sz="3600" b="1" dirty="0">
                <a:solidFill>
                  <a:srgbClr val="610B38"/>
                </a:solidFill>
                <a:cs typeface="Times New Roman" pitchFamily="18" charset="0"/>
              </a:rPr>
              <a:t>Software Testing – An Introduction</a:t>
            </a:r>
            <a:endParaRPr lang="en-GB" sz="3600" b="1" dirty="0">
              <a:solidFill>
                <a:srgbClr val="610B38"/>
              </a:solidFill>
            </a:endParaRPr>
          </a:p>
        </p:txBody>
      </p:sp>
      <p:sp>
        <p:nvSpPr>
          <p:cNvPr id="7" name="TextBox 6">
            <a:extLst>
              <a:ext uri="{FF2B5EF4-FFF2-40B4-BE49-F238E27FC236}">
                <a16:creationId xmlns:a16="http://schemas.microsoft.com/office/drawing/2014/main" id="{F3CC8399-27B0-9D68-C631-08BE452320A3}"/>
              </a:ext>
            </a:extLst>
          </p:cNvPr>
          <p:cNvSpPr txBox="1"/>
          <p:nvPr/>
        </p:nvSpPr>
        <p:spPr>
          <a:xfrm>
            <a:off x="791378" y="751344"/>
            <a:ext cx="10609244" cy="5355312"/>
          </a:xfrm>
          <a:prstGeom prst="rect">
            <a:avLst/>
          </a:prstGeom>
          <a:noFill/>
        </p:spPr>
        <p:txBody>
          <a:bodyPr wrap="square">
            <a:spAutoFit/>
          </a:bodyPr>
          <a:lstStyle/>
          <a:p>
            <a:r>
              <a:rPr lang="en-GB" sz="1800" dirty="0">
                <a:latin typeface="Nunito" pitchFamily="2" charset="0"/>
              </a:rPr>
              <a:t>Software testing is a process of checking software applications and products is Bugs/Defects to ensure their performance is efficient. And whether the actual software product matches the expected requirements.</a:t>
            </a:r>
            <a:br>
              <a:rPr lang="en-GB" sz="1800" dirty="0">
                <a:latin typeface="Nunito" pitchFamily="2" charset="0"/>
              </a:rPr>
            </a:br>
            <a:br>
              <a:rPr lang="en-GB" sz="1800" dirty="0">
                <a:latin typeface="Nunito" pitchFamily="2" charset="0"/>
              </a:rPr>
            </a:br>
            <a:r>
              <a:rPr lang="en-GB" sz="1800" dirty="0">
                <a:latin typeface="Nunito" pitchFamily="2" charset="0"/>
              </a:rPr>
              <a:t>It is more important to demonstrate that the software is not doing what it is not supposed to do.</a:t>
            </a:r>
            <a:br>
              <a:rPr lang="en-GB" sz="1800" dirty="0">
                <a:latin typeface="Nunito" pitchFamily="2" charset="0"/>
              </a:rPr>
            </a:br>
            <a:br>
              <a:rPr lang="en-GB" sz="1800" dirty="0">
                <a:latin typeface="Nunito" pitchFamily="2" charset="0"/>
              </a:rPr>
            </a:br>
            <a:r>
              <a:rPr lang="en-GB" sz="1800" dirty="0">
                <a:latin typeface="Nunito" pitchFamily="2" charset="0"/>
              </a:rPr>
              <a:t>Testing in software engineering is a fundamental process of creating reliable – and usable – software products</a:t>
            </a:r>
            <a:br>
              <a:rPr lang="en-GB" sz="1800" dirty="0">
                <a:latin typeface="Nunito" pitchFamily="2" charset="0"/>
              </a:rPr>
            </a:br>
            <a:br>
              <a:rPr lang="en-GB" sz="1800" dirty="0">
                <a:latin typeface="Nunito" pitchFamily="2" charset="0"/>
              </a:rPr>
            </a:br>
            <a:r>
              <a:rPr lang="en-GB" sz="1800" dirty="0">
                <a:latin typeface="Nunito" pitchFamily="2" charset="0"/>
              </a:rPr>
              <a:t>The goal of software testing is to find errors, gaps, or missing requirements in comparison to the actual requirements</a:t>
            </a:r>
            <a:br>
              <a:rPr lang="en-GB" sz="1800" dirty="0">
                <a:latin typeface="Nunito" pitchFamily="2" charset="0"/>
              </a:rPr>
            </a:br>
            <a:br>
              <a:rPr lang="en-GB" sz="1800" dirty="0">
                <a:latin typeface="Nunito" pitchFamily="2" charset="0"/>
              </a:rPr>
            </a:br>
            <a:r>
              <a:rPr lang="en-GB" sz="1800" dirty="0">
                <a:latin typeface="Nunito" pitchFamily="2" charset="0"/>
              </a:rPr>
              <a:t>Testing is a DESTRUCTIVE PROCESS: A CREATIVE DESTRUCTION.</a:t>
            </a:r>
            <a:br>
              <a:rPr lang="en-GB" sz="1800" dirty="0">
                <a:latin typeface="Nunito" pitchFamily="2" charset="0"/>
              </a:rPr>
            </a:br>
            <a:br>
              <a:rPr lang="en-GB" sz="1800" dirty="0">
                <a:latin typeface="Nunito" pitchFamily="2" charset="0"/>
              </a:rPr>
            </a:br>
            <a:r>
              <a:rPr lang="en-GB" sz="1800" dirty="0">
                <a:latin typeface="Nunito" pitchFamily="2" charset="0"/>
              </a:rPr>
              <a:t>Testing Needs a Negative Approach</a:t>
            </a:r>
            <a:br>
              <a:rPr lang="en-GB" sz="1800" dirty="0">
                <a:latin typeface="Nunito" pitchFamily="2" charset="0"/>
              </a:rPr>
            </a:br>
            <a:br>
              <a:rPr lang="en-GB" sz="1800" dirty="0">
                <a:latin typeface="Nunito" pitchFamily="2" charset="0"/>
              </a:rPr>
            </a:br>
            <a:r>
              <a:rPr lang="en-GB" sz="1800" dirty="0">
                <a:latin typeface="Nunito" pitchFamily="2" charset="0"/>
              </a:rPr>
              <a:t>Successful testing requires a methodical approach</a:t>
            </a:r>
            <a:br>
              <a:rPr lang="en-GB" sz="1800" dirty="0">
                <a:latin typeface="Nunito" pitchFamily="2" charset="0"/>
              </a:rPr>
            </a:br>
            <a:br>
              <a:rPr lang="en-GB" sz="1800" dirty="0">
                <a:latin typeface="Nunito" pitchFamily="2" charset="0"/>
              </a:rPr>
            </a:br>
            <a:r>
              <a:rPr lang="en-GB" sz="1800" dirty="0">
                <a:latin typeface="Nunito" pitchFamily="2" charset="0"/>
              </a:rPr>
              <a:t>Establishing the proper “Test to Break” mental attitude has a profound effect on testing success.</a:t>
            </a:r>
            <a:endParaRPr lang="en-US" dirty="0"/>
          </a:p>
        </p:txBody>
      </p:sp>
    </p:spTree>
    <p:extLst>
      <p:ext uri="{BB962C8B-B14F-4D97-AF65-F5344CB8AC3E}">
        <p14:creationId xmlns:p14="http://schemas.microsoft.com/office/powerpoint/2010/main" val="21808768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96111" y="1502612"/>
            <a:ext cx="10799777" cy="3523773"/>
          </a:xfrm>
        </p:spPr>
        <p:txBody>
          <a:bodyPr/>
          <a:lstStyle/>
          <a:p>
            <a:pPr algn="l">
              <a:lnSpc>
                <a:spcPct val="150000"/>
              </a:lnSpc>
              <a:buFontTx/>
              <a:buNone/>
            </a:pPr>
            <a:r>
              <a:rPr lang="en-GB" sz="1800" b="1" dirty="0">
                <a:solidFill>
                  <a:schemeClr val="tx1"/>
                </a:solidFill>
                <a:effectLst/>
                <a:latin typeface="Nunito" pitchFamily="2" charset="0"/>
                <a:ea typeface="Times New Roman" panose="02020603050405020304" pitchFamily="18" charset="0"/>
                <a:cs typeface="Times New Roman" panose="02020603050405020304" pitchFamily="18" charset="0"/>
              </a:rPr>
              <a:t>Testing is important because software bugs could be expensive or even dangerous. </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identify errors &gt;&gt; R</a:t>
            </a:r>
            <a:r>
              <a:rPr lang="en-GB" sz="1800" dirty="0">
                <a:solidFill>
                  <a:schemeClr val="tx1"/>
                </a:solidFill>
                <a:effectLst/>
                <a:latin typeface="Nunito" pitchFamily="2" charset="0"/>
                <a:ea typeface="Times New Roman" panose="02020603050405020304" pitchFamily="18" charset="0"/>
                <a:cs typeface="Calibri" panose="020F0502020204030204" pitchFamily="34" charset="0"/>
              </a:rPr>
              <a:t>educe flaws in the component or system.</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Increase the overall quality of the system &gt;&gt; Gain customer. Confidence and satisfaction.</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check software adaptability &gt;&gt; To accelerate software development and add new features.</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avoid risks.</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avoid extra costs &gt;&gt; To optimize business.</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determine</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 Software performance.</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a:t>
            </a:r>
            <a:r>
              <a:rPr lang="en-GB" sz="1800" spc="60" dirty="0">
                <a:solidFill>
                  <a:schemeClr val="tx1"/>
                </a:solidFill>
                <a:latin typeface="Nunito" pitchFamily="2" charset="0"/>
                <a:ea typeface="Times New Roman" panose="02020603050405020304" pitchFamily="18" charset="0"/>
                <a:cs typeface="Calibri" panose="020F0502020204030204" pitchFamily="34" charset="0"/>
              </a:rPr>
              <a:t>determine</a:t>
            </a:r>
            <a:r>
              <a:rPr lang="en-GB" sz="1800" spc="60" dirty="0">
                <a:solidFill>
                  <a:schemeClr val="tx1"/>
                </a:solidFill>
                <a:effectLst/>
                <a:latin typeface="Nunito" pitchFamily="2" charset="0"/>
                <a:ea typeface="Times New Roman" panose="02020603050405020304" pitchFamily="18" charset="0"/>
                <a:cs typeface="Calibri" panose="020F0502020204030204" pitchFamily="34" charset="0"/>
              </a:rPr>
              <a:t> Software Security.</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check the reliability of the software.</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GB" sz="1800" dirty="0">
                <a:solidFill>
                  <a:schemeClr val="tx1"/>
                </a:solidFill>
                <a:effectLst/>
                <a:latin typeface="Nunito" pitchFamily="2" charset="0"/>
                <a:ea typeface="Times New Roman" panose="02020603050405020304" pitchFamily="18" charset="0"/>
                <a:cs typeface="Times New Roman" panose="02020603050405020304" pitchFamily="18" charset="0"/>
              </a:rPr>
              <a:t>Software testing is required to make sure that the final product is user-friendly.</a:t>
            </a: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49995" y="0"/>
            <a:ext cx="8176371" cy="646331"/>
          </a:xfrm>
          <a:prstGeom prst="rect">
            <a:avLst/>
          </a:prstGeom>
          <a:noFill/>
        </p:spPr>
        <p:txBody>
          <a:bodyPr wrap="square">
            <a:spAutoFit/>
          </a:bodyPr>
          <a:lstStyle/>
          <a:p>
            <a:pPr algn="l"/>
            <a:r>
              <a:rPr lang="en-US" sz="3600" b="1" dirty="0">
                <a:solidFill>
                  <a:srgbClr val="610B38"/>
                </a:solidFill>
                <a:cs typeface="Times New Roman" pitchFamily="18" charset="0"/>
              </a:rPr>
              <a:t>Software Testing - </a:t>
            </a:r>
            <a:r>
              <a:rPr lang="en-IN" sz="3600" b="1" dirty="0">
                <a:solidFill>
                  <a:srgbClr val="610B38"/>
                </a:solidFill>
                <a:cs typeface="Times New Roman" pitchFamily="18" charset="0"/>
              </a:rPr>
              <a:t>Importance </a:t>
            </a:r>
            <a:endParaRPr lang="en-GB" sz="3600" b="1" dirty="0">
              <a:solidFill>
                <a:srgbClr val="610B38"/>
              </a:solidFill>
              <a:cs typeface="Times New Roman" pitchFamily="18" charset="0"/>
            </a:endParaRPr>
          </a:p>
        </p:txBody>
      </p:sp>
    </p:spTree>
    <p:extLst>
      <p:ext uri="{BB962C8B-B14F-4D97-AF65-F5344CB8AC3E}">
        <p14:creationId xmlns:p14="http://schemas.microsoft.com/office/powerpoint/2010/main" val="13735336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550842" y="725171"/>
            <a:ext cx="10818565" cy="5407657"/>
          </a:xfrm>
        </p:spPr>
        <p:txBody>
          <a:bodyPr/>
          <a:lstStyle/>
          <a:p>
            <a:pPr marL="228600" marR="0" algn="l">
              <a:lnSpc>
                <a:spcPct val="107000"/>
              </a:lnSpc>
              <a:spcBef>
                <a:spcPts val="0"/>
              </a:spcBef>
              <a:spcAft>
                <a:spcPts val="0"/>
              </a:spcAft>
            </a:pPr>
            <a:r>
              <a:rPr lang="en-US" sz="1800" b="1" i="0" dirty="0">
                <a:solidFill>
                  <a:schemeClr val="tx1"/>
                </a:solidFill>
                <a:effectLst/>
                <a:latin typeface="Nunito" pitchFamily="2" charset="0"/>
              </a:rPr>
              <a:t>Testing Shows the Presence of Defects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Every application or product is released into production after enough testing by different teams or passes through different phases like System Integration Testing, User Acceptance Testing, Beta Testing, etc.</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So, </a:t>
            </a:r>
            <a:r>
              <a:rPr lang="en-US" sz="1800" b="0" i="1" dirty="0">
                <a:solidFill>
                  <a:schemeClr val="tx1"/>
                </a:solidFill>
                <a:effectLst/>
                <a:latin typeface="Nunito" pitchFamily="2" charset="0"/>
              </a:rPr>
              <a:t>have you ever seen or heard from any of the testing teams that they have tested the software fully and there is no defect in the software</a:t>
            </a:r>
            <a:r>
              <a:rPr lang="en-US" sz="1800" b="0" i="0" dirty="0">
                <a:solidFill>
                  <a:schemeClr val="tx1"/>
                </a:solidFill>
                <a:effectLst/>
                <a:latin typeface="Nunito" pitchFamily="2" charset="0"/>
              </a:rPr>
              <a:t>? Instead of that, every testing team confirms that the software meets all business requirements, and it is functioning as per the needs of the end user.</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In the software testing industry, no one will say that there is </a:t>
            </a:r>
            <a:r>
              <a:rPr lang="en-US" sz="1800" b="1" i="0" dirty="0">
                <a:solidFill>
                  <a:schemeClr val="tx1"/>
                </a:solidFill>
                <a:effectLst/>
                <a:latin typeface="Nunito" pitchFamily="2" charset="0"/>
              </a:rPr>
              <a:t>no defect</a:t>
            </a:r>
            <a:r>
              <a:rPr lang="en-US" sz="1800" b="0" i="0" dirty="0">
                <a:solidFill>
                  <a:schemeClr val="tx1"/>
                </a:solidFill>
                <a:effectLst/>
                <a:latin typeface="Nunito" pitchFamily="2" charset="0"/>
              </a:rPr>
              <a:t> in the software, which is quite true as testing cannot prove that the software is error-free or defect-free.</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However, the objective of testing is to find more and more hidden defects using different techniques and methods. Testing can reveal undiscovered defects and if no defects are found then it does not mean that the software is defect-free.</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GB" sz="1800" b="1" i="0" dirty="0">
                <a:solidFill>
                  <a:schemeClr val="tx1"/>
                </a:solidFill>
                <a:effectLst/>
                <a:latin typeface="Nunito" pitchFamily="2" charset="0"/>
              </a:rPr>
              <a:t>Early Testing – </a:t>
            </a:r>
            <a:br>
              <a:rPr lang="en-GB" sz="1800" b="1" i="0" dirty="0">
                <a:solidFill>
                  <a:schemeClr val="tx1"/>
                </a:solidFill>
                <a:effectLst/>
                <a:latin typeface="Nunito" pitchFamily="2" charset="0"/>
              </a:rPr>
            </a:br>
            <a:r>
              <a:rPr lang="en-US" sz="1800" b="0" i="0" dirty="0">
                <a:solidFill>
                  <a:schemeClr val="tx1"/>
                </a:solidFill>
                <a:effectLst/>
                <a:latin typeface="Nunito" pitchFamily="2" charset="0"/>
              </a:rPr>
              <a:t>Testers need to get involved at an early stage of the Software Development Life Cycle (SDLC). Thus, the defects during the requirement analysis phase or any documentation defects can be identified. The cost involved in fixing such defects is much less when compared to those that are found during the later stages of testing.</a:t>
            </a:r>
            <a:endParaRPr lang="en-GB" sz="1800" dirty="0">
              <a:solidFill>
                <a:schemeClr val="tx1"/>
              </a:solidFill>
              <a:effectLst/>
              <a:latin typeface="Nunito" pitchFamily="2"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32059" y="1"/>
            <a:ext cx="8467874" cy="646331"/>
          </a:xfrm>
          <a:prstGeom prst="rect">
            <a:avLst/>
          </a:prstGeom>
          <a:noFill/>
        </p:spPr>
        <p:txBody>
          <a:bodyPr wrap="square">
            <a:spAutoFit/>
          </a:bodyPr>
          <a:lstStyle/>
          <a:p>
            <a:r>
              <a:rPr lang="en-GB" sz="3600" b="1" dirty="0">
                <a:solidFill>
                  <a:srgbClr val="610B38"/>
                </a:solidFill>
                <a:cs typeface="Times New Roman" pitchFamily="18" charset="0"/>
              </a:rPr>
              <a:t>Software Testing </a:t>
            </a:r>
            <a:r>
              <a:rPr lang="en-US" sz="3600" b="1" dirty="0">
                <a:solidFill>
                  <a:srgbClr val="610B38"/>
                </a:solidFill>
                <a:cs typeface="Times New Roman" pitchFamily="18" charset="0"/>
              </a:rPr>
              <a:t>- </a:t>
            </a:r>
            <a:r>
              <a:rPr lang="en-IN" sz="3600" b="1" dirty="0">
                <a:solidFill>
                  <a:srgbClr val="610B38"/>
                </a:solidFill>
                <a:cs typeface="Times New Roman" pitchFamily="18" charset="0"/>
              </a:rPr>
              <a:t>Principles </a:t>
            </a:r>
            <a:endParaRPr lang="en-GB" sz="3600" b="1" dirty="0">
              <a:solidFill>
                <a:srgbClr val="610B38"/>
              </a:solidFill>
            </a:endParaRPr>
          </a:p>
        </p:txBody>
      </p:sp>
    </p:spTree>
    <p:extLst>
      <p:ext uri="{BB962C8B-B14F-4D97-AF65-F5344CB8AC3E}">
        <p14:creationId xmlns:p14="http://schemas.microsoft.com/office/powerpoint/2010/main" val="17941799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96111" y="750772"/>
            <a:ext cx="10799777" cy="5187320"/>
          </a:xfrm>
        </p:spPr>
        <p:txBody>
          <a:bodyPr/>
          <a:lstStyle/>
          <a:p>
            <a:pPr algn="l">
              <a:buFontTx/>
              <a:buNone/>
            </a:pPr>
            <a:r>
              <a:rPr lang="en-US" sz="1800" b="1" i="0" dirty="0">
                <a:solidFill>
                  <a:schemeClr val="tx1"/>
                </a:solidFill>
                <a:effectLst/>
                <a:latin typeface="Nunito" pitchFamily="2" charset="0"/>
              </a:rPr>
              <a:t>Exhaustive Testing is Not Possible –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It is not possible to test all the functionalities with all valid and invalid combinations of input data during actual testing. Instead of this approach, testing of a few combinations is considered based on priority using different techniques. Exhaustive testing is not possible. Instead, we need the optimal amount of testing based on the risk assessment of the application.</a:t>
            </a:r>
            <a:br>
              <a:rPr lang="en-US" sz="1800" b="0" i="0" dirty="0">
                <a:solidFill>
                  <a:schemeClr val="tx1"/>
                </a:solidFill>
                <a:effectLst/>
                <a:latin typeface="Nunito" pitchFamily="2" charset="0"/>
              </a:rPr>
            </a:br>
            <a:br>
              <a:rPr lang="en-US" sz="1800" b="1" i="0" dirty="0">
                <a:solidFill>
                  <a:schemeClr val="tx1"/>
                </a:solidFill>
                <a:effectLst/>
                <a:latin typeface="Nunito" pitchFamily="2" charset="0"/>
              </a:rPr>
            </a:br>
            <a:r>
              <a:rPr lang="en-GB" sz="1800" b="1" i="0" dirty="0">
                <a:solidFill>
                  <a:schemeClr val="tx1"/>
                </a:solidFill>
                <a:effectLst/>
                <a:latin typeface="Nunito" pitchFamily="2" charset="0"/>
              </a:rPr>
              <a:t>Testing is Context-Dependent – </a:t>
            </a:r>
            <a:br>
              <a:rPr lang="en-GB" sz="1800" b="1" i="0" dirty="0">
                <a:solidFill>
                  <a:schemeClr val="tx1"/>
                </a:solidFill>
                <a:effectLst/>
                <a:latin typeface="Nunito" pitchFamily="2" charset="0"/>
              </a:rPr>
            </a:br>
            <a:r>
              <a:rPr lang="en-US" sz="1800" b="0" i="0" dirty="0">
                <a:solidFill>
                  <a:schemeClr val="tx1"/>
                </a:solidFill>
                <a:effectLst/>
                <a:latin typeface="Nunito" pitchFamily="2" charset="0"/>
              </a:rPr>
              <a:t>There are several domains available in the market like Banking, Insurance, Medical, Travel, Advertisement etc. and each domain has several applications. Also, for each domain, their applications have different requirements, functions, different testing purpose, risk, techniques etc.</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Different domains are tested differently; thus testing is purely based on the context of the domain or application.</a:t>
            </a:r>
            <a:br>
              <a:rPr lang="en-US" sz="1800" b="0" i="0" dirty="0">
                <a:solidFill>
                  <a:schemeClr val="tx1"/>
                </a:solidFill>
                <a:effectLst/>
                <a:latin typeface="Nunito" pitchFamily="2" charset="0"/>
              </a:rPr>
            </a:br>
            <a:r>
              <a:rPr lang="en-US" sz="1800" i="0" u="sng" dirty="0">
                <a:solidFill>
                  <a:schemeClr val="tx1"/>
                </a:solidFill>
                <a:effectLst/>
                <a:latin typeface="Nunito" pitchFamily="2" charset="0"/>
              </a:rPr>
              <a:t>For Example,</a:t>
            </a:r>
            <a:r>
              <a:rPr lang="en-US" sz="1800" i="0" dirty="0">
                <a:solidFill>
                  <a:schemeClr val="tx1"/>
                </a:solidFill>
                <a:effectLst/>
                <a:latin typeface="Nunito" pitchFamily="2" charset="0"/>
              </a:rPr>
              <a:t> </a:t>
            </a:r>
            <a:r>
              <a:rPr lang="en-US" sz="1800" b="0" i="0" dirty="0">
                <a:solidFill>
                  <a:schemeClr val="tx1"/>
                </a:solidFill>
                <a:effectLst/>
                <a:latin typeface="Nunito" pitchFamily="2" charset="0"/>
              </a:rPr>
              <a:t>testing a banking application is different than testing any e-commerce or advertising application. The risk associated with each type of application is different, thus it is not effective to use the same method, technique, and testing type to test all types of application.</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GB" sz="1800" b="1" i="0" dirty="0">
                <a:solidFill>
                  <a:schemeClr val="tx1"/>
                </a:solidFill>
                <a:effectLst/>
                <a:latin typeface="Nunito" pitchFamily="2" charset="0"/>
              </a:rPr>
              <a:t>Defect Clustering – </a:t>
            </a:r>
            <a:br>
              <a:rPr lang="en-GB" sz="1800" b="1" i="0" dirty="0">
                <a:solidFill>
                  <a:schemeClr val="tx1"/>
                </a:solidFill>
                <a:effectLst/>
                <a:latin typeface="Nunito" pitchFamily="2" charset="0"/>
              </a:rPr>
            </a:br>
            <a:r>
              <a:rPr lang="en-US" sz="1800" b="0" i="0" dirty="0">
                <a:solidFill>
                  <a:schemeClr val="tx1"/>
                </a:solidFill>
                <a:effectLst/>
                <a:latin typeface="Nunito" pitchFamily="2" charset="0"/>
              </a:rPr>
              <a:t>Defect Clustering which states that a small number of modules contain most of the defects detected. This is the application of the Pareto Principle to software testing: approximately 80% of the problems are found in 20% of the modules.</a:t>
            </a: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49995" y="0"/>
            <a:ext cx="8176371" cy="646331"/>
          </a:xfrm>
          <a:prstGeom prst="rect">
            <a:avLst/>
          </a:prstGeom>
          <a:noFill/>
        </p:spPr>
        <p:txBody>
          <a:bodyPr wrap="square">
            <a:spAutoFit/>
          </a:bodyPr>
          <a:lstStyle/>
          <a:p>
            <a:pPr algn="l"/>
            <a:r>
              <a:rPr lang="en-US" sz="3600" b="1" dirty="0">
                <a:solidFill>
                  <a:srgbClr val="610B38"/>
                </a:solidFill>
                <a:cs typeface="Times New Roman" pitchFamily="18" charset="0"/>
              </a:rPr>
              <a:t>Software Testing - </a:t>
            </a:r>
            <a:r>
              <a:rPr lang="en-IN" sz="3600" b="1" dirty="0">
                <a:solidFill>
                  <a:srgbClr val="610B38"/>
                </a:solidFill>
                <a:cs typeface="Times New Roman" pitchFamily="18" charset="0"/>
              </a:rPr>
              <a:t>Principles </a:t>
            </a:r>
            <a:endParaRPr lang="en-GB" sz="3600" b="1" dirty="0">
              <a:solidFill>
                <a:srgbClr val="610B38"/>
              </a:solidFill>
              <a:cs typeface="Times New Roman" pitchFamily="18" charset="0"/>
            </a:endParaRPr>
          </a:p>
        </p:txBody>
      </p:sp>
    </p:spTree>
    <p:extLst>
      <p:ext uri="{BB962C8B-B14F-4D97-AF65-F5344CB8AC3E}">
        <p14:creationId xmlns:p14="http://schemas.microsoft.com/office/powerpoint/2010/main" val="42000985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96111" y="750772"/>
            <a:ext cx="10799777" cy="4438173"/>
          </a:xfrm>
        </p:spPr>
        <p:txBody>
          <a:bodyPr/>
          <a:lstStyle/>
          <a:p>
            <a:pPr algn="l">
              <a:buFontTx/>
              <a:buNone/>
            </a:pPr>
            <a:r>
              <a:rPr lang="en-GB" sz="1800" b="1" i="0" dirty="0">
                <a:solidFill>
                  <a:schemeClr val="tx1"/>
                </a:solidFill>
                <a:effectLst/>
                <a:latin typeface="Nunito" pitchFamily="2" charset="0"/>
              </a:rPr>
              <a:t>Pesticide Paradox -</a:t>
            </a:r>
            <a:br>
              <a:rPr lang="en-GB" sz="1800" b="1" i="0" dirty="0">
                <a:solidFill>
                  <a:schemeClr val="tx1"/>
                </a:solidFill>
                <a:effectLst/>
                <a:latin typeface="Nunito" pitchFamily="2" charset="0"/>
              </a:rPr>
            </a:br>
            <a:r>
              <a:rPr lang="en-US" sz="1800" b="0" i="0" dirty="0">
                <a:solidFill>
                  <a:schemeClr val="tx1"/>
                </a:solidFill>
                <a:effectLst/>
                <a:latin typeface="Nunito" pitchFamily="2" charset="0"/>
              </a:rPr>
              <a:t>Pesticide Paradox principle says that if the same set of test cases are executed again and again over the period then these set of tests are not capable enough to identify new defects in the system.</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In order to overcome this “Pesticide Paradox”, the set of test cases needs to be regularly reviewed and revised. If required a new set of test cases can be added and the existing test cases can be deleted if they are not able to find any more defects from the system.</a:t>
            </a:r>
            <a:br>
              <a:rPr lang="en-US" sz="1800" b="0" i="0" dirty="0">
                <a:solidFill>
                  <a:schemeClr val="tx1"/>
                </a:solidFill>
                <a:effectLst/>
                <a:latin typeface="Nunito" pitchFamily="2" charset="0"/>
              </a:rPr>
            </a:br>
            <a:br>
              <a:rPr lang="en-GB" sz="1800" b="1" i="0" dirty="0">
                <a:solidFill>
                  <a:schemeClr val="tx1"/>
                </a:solidFill>
                <a:effectLst/>
                <a:latin typeface="Nunito" pitchFamily="2" charset="0"/>
              </a:rPr>
            </a:br>
            <a:r>
              <a:rPr lang="en-GB" sz="1800" b="1" i="0" dirty="0">
                <a:solidFill>
                  <a:schemeClr val="tx1"/>
                </a:solidFill>
                <a:effectLst/>
                <a:latin typeface="Nunito" pitchFamily="2" charset="0"/>
              </a:rPr>
              <a:t>Absence of Error -</a:t>
            </a:r>
            <a:br>
              <a:rPr lang="en-GB" sz="1800" b="1" i="0" dirty="0">
                <a:solidFill>
                  <a:schemeClr val="tx1"/>
                </a:solidFill>
                <a:effectLst/>
                <a:latin typeface="Nunito" pitchFamily="2" charset="0"/>
              </a:rPr>
            </a:br>
            <a:r>
              <a:rPr lang="en-US" sz="1800" b="0" i="0" dirty="0">
                <a:solidFill>
                  <a:schemeClr val="tx1"/>
                </a:solidFill>
                <a:effectLst/>
                <a:latin typeface="Nunito" pitchFamily="2" charset="0"/>
              </a:rPr>
              <a:t>If the software is tested fully and if no defects are found before release, then we can say that the software is 99% defect free. But what if this software is tested against wrong requirements? In such cases, even finding defects and fixing them on time would not help as testing is performed on wrong requirements which are not as per needs of the end user.</a:t>
            </a:r>
            <a:br>
              <a:rPr lang="en-US" sz="1800" b="0" i="0" dirty="0">
                <a:solidFill>
                  <a:schemeClr val="tx1"/>
                </a:solidFill>
                <a:effectLst/>
                <a:latin typeface="Nunito" pitchFamily="2" charset="0"/>
              </a:rPr>
            </a:br>
            <a:r>
              <a:rPr lang="en-US" sz="1800" i="0" u="sng" dirty="0">
                <a:solidFill>
                  <a:schemeClr val="tx1"/>
                </a:solidFill>
                <a:effectLst/>
                <a:latin typeface="Nunito" pitchFamily="2" charset="0"/>
              </a:rPr>
              <a:t>For Example,</a:t>
            </a:r>
            <a:r>
              <a:rPr lang="en-US" sz="1800" i="0" dirty="0">
                <a:solidFill>
                  <a:schemeClr val="tx1"/>
                </a:solidFill>
                <a:effectLst/>
                <a:latin typeface="Nunito" pitchFamily="2" charset="0"/>
              </a:rPr>
              <a:t> </a:t>
            </a:r>
            <a:r>
              <a:rPr lang="en-US" sz="1800" b="0" i="0" dirty="0">
                <a:solidFill>
                  <a:schemeClr val="tx1"/>
                </a:solidFill>
                <a:effectLst/>
                <a:latin typeface="Nunito" pitchFamily="2" charset="0"/>
              </a:rPr>
              <a:t>suppose the application is related to an e-commerce site and the requirements against “Shopping Cart or Shopping Basket” functionality which is wrongly interpreted and tested. Here, even finding more defects does not help to move the application into the next phase or in the production environment.</a:t>
            </a:r>
            <a:br>
              <a:rPr lang="en-GB" sz="1800" dirty="0">
                <a:solidFill>
                  <a:schemeClr val="tx1"/>
                </a:solidFill>
                <a:effectLst/>
                <a:latin typeface="Nunito" pitchFamily="2" charset="0"/>
                <a:ea typeface="Calibri" panose="020F0502020204030204" pitchFamily="34" charset="0"/>
                <a:cs typeface="Times New Roman" panose="02020603050405020304" pitchFamily="18"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49995" y="0"/>
            <a:ext cx="8176371" cy="646331"/>
          </a:xfrm>
          <a:prstGeom prst="rect">
            <a:avLst/>
          </a:prstGeom>
          <a:noFill/>
        </p:spPr>
        <p:txBody>
          <a:bodyPr wrap="square">
            <a:spAutoFit/>
          </a:bodyPr>
          <a:lstStyle/>
          <a:p>
            <a:pPr algn="l"/>
            <a:r>
              <a:rPr lang="en-US" sz="3600" b="1" dirty="0">
                <a:solidFill>
                  <a:srgbClr val="610B38"/>
                </a:solidFill>
                <a:cs typeface="Times New Roman" pitchFamily="18" charset="0"/>
              </a:rPr>
              <a:t>Software Testing - </a:t>
            </a:r>
            <a:r>
              <a:rPr lang="en-IN" sz="3600" b="1" dirty="0">
                <a:solidFill>
                  <a:srgbClr val="610B38"/>
                </a:solidFill>
                <a:cs typeface="Times New Roman" pitchFamily="18" charset="0"/>
              </a:rPr>
              <a:t>Principles </a:t>
            </a:r>
            <a:endParaRPr lang="en-GB" sz="3600" b="1" dirty="0">
              <a:solidFill>
                <a:srgbClr val="610B38"/>
              </a:solidFill>
              <a:cs typeface="Times New Roman" pitchFamily="18" charset="0"/>
            </a:endParaRPr>
          </a:p>
        </p:txBody>
      </p:sp>
    </p:spTree>
    <p:extLst>
      <p:ext uri="{BB962C8B-B14F-4D97-AF65-F5344CB8AC3E}">
        <p14:creationId xmlns:p14="http://schemas.microsoft.com/office/powerpoint/2010/main" val="24038085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760163" y="750772"/>
            <a:ext cx="10799777" cy="4581392"/>
          </a:xfrm>
        </p:spPr>
        <p:txBody>
          <a:bodyPr/>
          <a:lstStyle/>
          <a:p>
            <a:pPr algn="l">
              <a:buFontTx/>
              <a:buNone/>
            </a:pPr>
            <a:br>
              <a:rPr lang="en-US" sz="1800" dirty="0">
                <a:solidFill>
                  <a:schemeClr val="tx1"/>
                </a:solidFill>
                <a:latin typeface="Nunito" pitchFamily="2" charset="0"/>
              </a:rPr>
            </a:br>
            <a:r>
              <a:rPr lang="en-US" sz="1800" b="1" dirty="0">
                <a:solidFill>
                  <a:schemeClr val="tx1"/>
                </a:solidFill>
                <a:latin typeface="Nunito" pitchFamily="2" charset="0"/>
              </a:rPr>
              <a:t>COQ --	Cost of Quality</a:t>
            </a:r>
            <a:br>
              <a:rPr lang="en-US" sz="1800" b="1" dirty="0">
                <a:solidFill>
                  <a:schemeClr val="tx1"/>
                </a:solidFill>
                <a:latin typeface="Nunito" pitchFamily="2" charset="0"/>
              </a:rPr>
            </a:br>
            <a:br>
              <a:rPr lang="en-US" sz="1800" dirty="0">
                <a:solidFill>
                  <a:schemeClr val="tx1"/>
                </a:solidFill>
                <a:latin typeface="Nunito" pitchFamily="2" charset="0"/>
              </a:rPr>
            </a:br>
            <a:r>
              <a:rPr lang="en-US" sz="1800" b="1" dirty="0">
                <a:solidFill>
                  <a:schemeClr val="tx1"/>
                </a:solidFill>
                <a:latin typeface="Nunito" pitchFamily="2" charset="0"/>
              </a:rPr>
              <a:t>Prevention Cost</a:t>
            </a:r>
            <a:br>
              <a:rPr lang="en-US" sz="1800" dirty="0">
                <a:solidFill>
                  <a:schemeClr val="tx1"/>
                </a:solidFill>
                <a:latin typeface="Nunito" pitchFamily="2" charset="0"/>
              </a:rPr>
            </a:br>
            <a:r>
              <a:rPr lang="en-US" sz="1800" dirty="0">
                <a:solidFill>
                  <a:schemeClr val="tx1"/>
                </a:solidFill>
                <a:latin typeface="Nunito" pitchFamily="2" charset="0"/>
              </a:rPr>
              <a:t>Money required to prevent errors and to do the job right the first time. money spent on establishing methods and procedures</a:t>
            </a:r>
            <a:br>
              <a:rPr lang="en-US" sz="1800" dirty="0">
                <a:solidFill>
                  <a:schemeClr val="tx1"/>
                </a:solidFill>
                <a:latin typeface="Nunito" pitchFamily="2" charset="0"/>
              </a:rPr>
            </a:br>
            <a:br>
              <a:rPr lang="en-US" sz="1800" dirty="0">
                <a:solidFill>
                  <a:schemeClr val="tx1"/>
                </a:solidFill>
                <a:latin typeface="Nunito" pitchFamily="2" charset="0"/>
              </a:rPr>
            </a:br>
            <a:r>
              <a:rPr lang="en-US" sz="1800" b="1" dirty="0">
                <a:solidFill>
                  <a:schemeClr val="tx1"/>
                </a:solidFill>
                <a:latin typeface="Nunito" pitchFamily="2" charset="0"/>
              </a:rPr>
              <a:t>Appraisal Cost</a:t>
            </a:r>
            <a:br>
              <a:rPr lang="en-US" sz="1800" dirty="0">
                <a:solidFill>
                  <a:schemeClr val="tx1"/>
                </a:solidFill>
                <a:latin typeface="Nunito" pitchFamily="2" charset="0"/>
              </a:rPr>
            </a:br>
            <a:r>
              <a:rPr lang="en-US" sz="1800" dirty="0">
                <a:solidFill>
                  <a:schemeClr val="tx1"/>
                </a:solidFill>
                <a:latin typeface="Nunito" pitchFamily="2" charset="0"/>
              </a:rPr>
              <a:t>Money spent to review completed products against requirements. Appraisal includes the cost of inspections, testing, and reviews. This money is spent after the product is built but before it is shipped to the user or moved into production.</a:t>
            </a:r>
            <a:br>
              <a:rPr lang="en-US" sz="1800" dirty="0">
                <a:solidFill>
                  <a:schemeClr val="tx1"/>
                </a:solidFill>
                <a:latin typeface="Nunito" pitchFamily="2" charset="0"/>
              </a:rPr>
            </a:br>
            <a:br>
              <a:rPr lang="en-US" sz="1800" dirty="0">
                <a:solidFill>
                  <a:schemeClr val="tx1"/>
                </a:solidFill>
                <a:latin typeface="Nunito" pitchFamily="2" charset="0"/>
              </a:rPr>
            </a:br>
            <a:r>
              <a:rPr lang="en-US" sz="1800" b="1" dirty="0">
                <a:solidFill>
                  <a:schemeClr val="tx1"/>
                </a:solidFill>
                <a:latin typeface="Nunito" pitchFamily="2" charset="0"/>
              </a:rPr>
              <a:t>Failure Cost</a:t>
            </a:r>
            <a:br>
              <a:rPr lang="en-US" sz="1800" dirty="0">
                <a:solidFill>
                  <a:schemeClr val="tx1"/>
                </a:solidFill>
                <a:latin typeface="Nunito" pitchFamily="2" charset="0"/>
              </a:rPr>
            </a:br>
            <a:r>
              <a:rPr lang="en-US" sz="1800" dirty="0">
                <a:solidFill>
                  <a:schemeClr val="tx1"/>
                </a:solidFill>
                <a:latin typeface="Nunito" pitchFamily="2" charset="0"/>
              </a:rPr>
              <a:t>All costs associated with defective products that have been delivered to the user or moved into production.</a:t>
            </a:r>
            <a:br>
              <a:rPr lang="en-US" sz="1800" dirty="0">
                <a:solidFill>
                  <a:schemeClr val="tx1"/>
                </a:solidFill>
                <a:latin typeface="Nunito" pitchFamily="2" charset="0"/>
              </a:rPr>
            </a:br>
            <a:br>
              <a:rPr lang="en-US" sz="1800" dirty="0">
                <a:solidFill>
                  <a:schemeClr val="tx1"/>
                </a:solidFill>
                <a:latin typeface="Nunito" pitchFamily="2" charset="0"/>
              </a:rPr>
            </a:br>
            <a:br>
              <a:rPr lang="en-US" sz="1800" b="1" dirty="0">
                <a:solidFill>
                  <a:schemeClr val="tx1"/>
                </a:solidFill>
                <a:latin typeface="Nunito" pitchFamily="2" charset="0"/>
              </a:rPr>
            </a:br>
            <a:r>
              <a:rPr lang="en-US" sz="1800" dirty="0">
                <a:solidFill>
                  <a:schemeClr val="tx1"/>
                </a:solidFill>
                <a:latin typeface="Nunito" pitchFamily="2" charset="0"/>
              </a:rPr>
              <a:t>		</a:t>
            </a:r>
            <a:br>
              <a:rPr lang="en-US" sz="1800" dirty="0">
                <a:solidFill>
                  <a:schemeClr val="tx1"/>
                </a:solidFill>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49995" y="0"/>
            <a:ext cx="8176371" cy="646331"/>
          </a:xfrm>
          <a:prstGeom prst="rect">
            <a:avLst/>
          </a:prstGeom>
          <a:noFill/>
        </p:spPr>
        <p:txBody>
          <a:bodyPr wrap="square">
            <a:spAutoFit/>
          </a:bodyPr>
          <a:lstStyle/>
          <a:p>
            <a:r>
              <a:rPr lang="en-US" sz="3600" b="1" dirty="0">
                <a:solidFill>
                  <a:srgbClr val="610B38"/>
                </a:solidFill>
                <a:latin typeface="+mn-lt"/>
                <a:cs typeface="Times New Roman" pitchFamily="18" charset="0"/>
              </a:rPr>
              <a:t>Quality Concepts – Cost of Quality</a:t>
            </a:r>
            <a:endParaRPr lang="en-US" sz="3600" b="1" dirty="0">
              <a:solidFill>
                <a:srgbClr val="610B38"/>
              </a:solidFill>
              <a:latin typeface="+mn-lt"/>
            </a:endParaRPr>
          </a:p>
        </p:txBody>
      </p:sp>
    </p:spTree>
    <p:extLst>
      <p:ext uri="{BB962C8B-B14F-4D97-AF65-F5344CB8AC3E}">
        <p14:creationId xmlns:p14="http://schemas.microsoft.com/office/powerpoint/2010/main" val="12985735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qaquestions.net/wp-content/uploads/2010/12/STLC.jpg">
            <a:extLst>
              <a:ext uri="{FF2B5EF4-FFF2-40B4-BE49-F238E27FC236}">
                <a16:creationId xmlns:a16="http://schemas.microsoft.com/office/drawing/2014/main" id="{1C656967-55F3-C774-8604-F77B3E08243F}"/>
              </a:ext>
            </a:extLst>
          </p:cNvPr>
          <p:cNvPicPr>
            <a:picLocks noChangeAspect="1" noChangeArrowheads="1"/>
          </p:cNvPicPr>
          <p:nvPr/>
        </p:nvPicPr>
        <p:blipFill>
          <a:blip r:embed="rId3" cstate="print"/>
          <a:srcRect/>
          <a:stretch>
            <a:fillRect/>
          </a:stretch>
        </p:blipFill>
        <p:spPr bwMode="auto">
          <a:xfrm>
            <a:off x="911401" y="806904"/>
            <a:ext cx="10369198" cy="5244191"/>
          </a:xfrm>
          <a:prstGeom prst="rect">
            <a:avLst/>
          </a:prstGeom>
          <a:noFill/>
        </p:spPr>
      </p:pic>
      <p:sp>
        <p:nvSpPr>
          <p:cNvPr id="5" name="TextBox 4">
            <a:extLst>
              <a:ext uri="{FF2B5EF4-FFF2-40B4-BE49-F238E27FC236}">
                <a16:creationId xmlns:a16="http://schemas.microsoft.com/office/drawing/2014/main" id="{2C155AB7-E477-5E41-E06A-80DC8B12F115}"/>
              </a:ext>
            </a:extLst>
          </p:cNvPr>
          <p:cNvSpPr txBox="1"/>
          <p:nvPr/>
        </p:nvSpPr>
        <p:spPr>
          <a:xfrm>
            <a:off x="683046" y="0"/>
            <a:ext cx="6213512" cy="646331"/>
          </a:xfrm>
          <a:prstGeom prst="rect">
            <a:avLst/>
          </a:prstGeom>
          <a:noFill/>
        </p:spPr>
        <p:txBody>
          <a:bodyPr wrap="square">
            <a:spAutoFit/>
          </a:bodyPr>
          <a:lstStyle/>
          <a:p>
            <a:pPr algn="l"/>
            <a:r>
              <a:rPr lang="en-US" sz="3600" b="1" dirty="0">
                <a:solidFill>
                  <a:srgbClr val="610B38"/>
                </a:solidFill>
              </a:rPr>
              <a:t>Software Testing Life Cycle</a:t>
            </a:r>
            <a:endParaRPr lang="en-GB" sz="3600" b="1" dirty="0">
              <a:solidFill>
                <a:srgbClr val="610B38"/>
              </a:solidFill>
            </a:endParaRPr>
          </a:p>
        </p:txBody>
      </p:sp>
    </p:spTree>
    <p:extLst>
      <p:ext uri="{BB962C8B-B14F-4D97-AF65-F5344CB8AC3E}">
        <p14:creationId xmlns:p14="http://schemas.microsoft.com/office/powerpoint/2010/main" val="29474138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imeline">
            <a:extLst>
              <a:ext uri="{FF2B5EF4-FFF2-40B4-BE49-F238E27FC236}">
                <a16:creationId xmlns:a16="http://schemas.microsoft.com/office/drawing/2014/main" id="{5FA755A5-7C19-9180-21AB-AC583B8DFB58}"/>
              </a:ext>
            </a:extLst>
          </p:cNvPr>
          <p:cNvPicPr>
            <a:picLocks noChangeAspect="1"/>
          </p:cNvPicPr>
          <p:nvPr/>
        </p:nvPicPr>
        <p:blipFill rotWithShape="1">
          <a:blip r:embed="rId3"/>
          <a:srcRect l="17462" t="22347" r="19099" b="9256"/>
          <a:stretch/>
        </p:blipFill>
        <p:spPr bwMode="auto">
          <a:xfrm>
            <a:off x="842073" y="796642"/>
            <a:ext cx="10507854" cy="5264716"/>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20E63849-216D-01CE-37D5-F67574178893}"/>
              </a:ext>
            </a:extLst>
          </p:cNvPr>
          <p:cNvSpPr txBox="1"/>
          <p:nvPr/>
        </p:nvSpPr>
        <p:spPr>
          <a:xfrm>
            <a:off x="793214" y="0"/>
            <a:ext cx="5927074" cy="646331"/>
          </a:xfrm>
          <a:prstGeom prst="rect">
            <a:avLst/>
          </a:prstGeom>
          <a:noFill/>
        </p:spPr>
        <p:txBody>
          <a:bodyPr wrap="square">
            <a:spAutoFit/>
          </a:bodyPr>
          <a:lstStyle/>
          <a:p>
            <a:pPr algn="l"/>
            <a:r>
              <a:rPr lang="en-US" sz="3600" b="1" dirty="0">
                <a:solidFill>
                  <a:srgbClr val="610B38"/>
                </a:solidFill>
              </a:rPr>
              <a:t>Software Testing – At a Glance</a:t>
            </a:r>
            <a:endParaRPr lang="en-GB" sz="3600" b="1" dirty="0">
              <a:solidFill>
                <a:srgbClr val="610B38"/>
              </a:solidFill>
            </a:endParaRPr>
          </a:p>
        </p:txBody>
      </p:sp>
    </p:spTree>
    <p:extLst>
      <p:ext uri="{BB962C8B-B14F-4D97-AF65-F5344CB8AC3E}">
        <p14:creationId xmlns:p14="http://schemas.microsoft.com/office/powerpoint/2010/main" val="32167501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871E29-A2D1-6BDD-77ED-0ACA76BBDD57}"/>
              </a:ext>
            </a:extLst>
          </p:cNvPr>
          <p:cNvSpPr txBox="1"/>
          <p:nvPr/>
        </p:nvSpPr>
        <p:spPr>
          <a:xfrm>
            <a:off x="661012" y="765114"/>
            <a:ext cx="6349387" cy="5355312"/>
          </a:xfrm>
          <a:prstGeom prst="rect">
            <a:avLst/>
          </a:prstGeom>
          <a:noFill/>
        </p:spPr>
        <p:txBody>
          <a:bodyPr wrap="square">
            <a:spAutoFit/>
          </a:bodyPr>
          <a:lstStyle/>
          <a:p>
            <a:r>
              <a:rPr lang="en-US" sz="1800" b="1" i="0" dirty="0">
                <a:effectLst/>
                <a:latin typeface="Nunito" pitchFamily="2" charset="0"/>
              </a:rPr>
              <a:t>White-box testing</a:t>
            </a:r>
            <a:br>
              <a:rPr lang="en-US" sz="1800" b="0" i="0" dirty="0">
                <a:effectLst/>
                <a:latin typeface="Nunito" pitchFamily="2" charset="0"/>
              </a:rPr>
            </a:br>
            <a:r>
              <a:rPr lang="en-US" sz="1800" b="0" i="0" dirty="0">
                <a:effectLst/>
                <a:latin typeface="Nunito" pitchFamily="2" charset="0"/>
              </a:rPr>
              <a:t>The white box testing is done by the Developer, who checks every line of code before giving it to the Test Engineer. Since the code is visible to the Developer during the testing, that's why it is also known as White box testing.</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Black box testing</a:t>
            </a:r>
            <a:br>
              <a:rPr lang="en-US" sz="1800" b="0" i="0" dirty="0">
                <a:effectLst/>
                <a:latin typeface="Nunito" pitchFamily="2" charset="0"/>
              </a:rPr>
            </a:br>
            <a:r>
              <a:rPr lang="en-US" sz="1800" b="0" i="0" dirty="0">
                <a:effectLst/>
                <a:latin typeface="Nunito" pitchFamily="2" charset="0"/>
              </a:rPr>
              <a:t>The black box testing is done by the Test Engineer, who can check the functionality of an application or the software according to the customer /client's needs. In this, the code is not visible while performing the testing; that's why it is known as black-box testing.</a:t>
            </a:r>
            <a:br>
              <a:rPr lang="en-US" sz="1800" b="0" i="0" dirty="0">
                <a:effectLst/>
                <a:latin typeface="Nunito" pitchFamily="2" charset="0"/>
              </a:rPr>
            </a:br>
            <a:br>
              <a:rPr lang="en-US" sz="1800" b="1" i="0" dirty="0">
                <a:effectLst/>
                <a:latin typeface="Nunito" pitchFamily="2" charset="0"/>
              </a:rPr>
            </a:br>
            <a:r>
              <a:rPr lang="en-US" sz="1800" b="1" i="0" dirty="0">
                <a:effectLst/>
                <a:latin typeface="Nunito" pitchFamily="2" charset="0"/>
              </a:rPr>
              <a:t>Gray Box testing</a:t>
            </a:r>
            <a:br>
              <a:rPr lang="en-US" sz="1800" b="0" i="0" dirty="0">
                <a:effectLst/>
                <a:latin typeface="Nunito" pitchFamily="2" charset="0"/>
              </a:rPr>
            </a:br>
            <a:r>
              <a:rPr lang="en-US" sz="1800" b="0" i="0" dirty="0">
                <a:effectLst/>
                <a:latin typeface="Nunito" pitchFamily="2" charset="0"/>
              </a:rPr>
              <a:t>Gray box testing is a combination of white box and Black box testing. It can be performed by a person who knows both coding and testing. And if a single person performs white box, as well as black-box testing for the application, is known as Gray box testing.</a:t>
            </a:r>
            <a:endParaRPr lang="en-US" dirty="0">
              <a:latin typeface="Nunito" pitchFamily="2" charset="0"/>
            </a:endParaRPr>
          </a:p>
        </p:txBody>
      </p:sp>
      <p:pic>
        <p:nvPicPr>
          <p:cNvPr id="5" name="Picture 2" descr="Manual Testing">
            <a:extLst>
              <a:ext uri="{FF2B5EF4-FFF2-40B4-BE49-F238E27FC236}">
                <a16:creationId xmlns:a16="http://schemas.microsoft.com/office/drawing/2014/main" id="{B8DA6E76-381C-EB50-0873-BFBE5FBA95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086"/>
          <a:stretch/>
        </p:blipFill>
        <p:spPr bwMode="auto">
          <a:xfrm>
            <a:off x="7132320" y="856566"/>
            <a:ext cx="4277998" cy="51448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F9A2B46-A514-7C20-D3AD-2C5600104E02}"/>
              </a:ext>
            </a:extLst>
          </p:cNvPr>
          <p:cNvSpPr txBox="1"/>
          <p:nvPr/>
        </p:nvSpPr>
        <p:spPr>
          <a:xfrm>
            <a:off x="661013" y="0"/>
            <a:ext cx="6103344" cy="646331"/>
          </a:xfrm>
          <a:prstGeom prst="rect">
            <a:avLst/>
          </a:prstGeom>
          <a:noFill/>
        </p:spPr>
        <p:txBody>
          <a:bodyPr wrap="square">
            <a:spAutoFit/>
          </a:bodyPr>
          <a:lstStyle/>
          <a:p>
            <a:pPr algn="l"/>
            <a:r>
              <a:rPr lang="en-GB" sz="3600" b="1" dirty="0">
                <a:solidFill>
                  <a:srgbClr val="610B38"/>
                </a:solidFill>
                <a:cs typeface="Times New Roman" pitchFamily="18" charset="0"/>
              </a:rPr>
              <a:t>Software Testing Methodologies</a:t>
            </a:r>
            <a:endParaRPr lang="en-GB" sz="3600" b="1" dirty="0">
              <a:solidFill>
                <a:srgbClr val="610B38"/>
              </a:solidFill>
            </a:endParaRPr>
          </a:p>
        </p:txBody>
      </p:sp>
    </p:spTree>
    <p:extLst>
      <p:ext uri="{BB962C8B-B14F-4D97-AF65-F5344CB8AC3E}">
        <p14:creationId xmlns:p14="http://schemas.microsoft.com/office/powerpoint/2010/main" val="1008244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3573DA-D1AB-EE26-B7C3-63CA76771FA9}"/>
              </a:ext>
            </a:extLst>
          </p:cNvPr>
          <p:cNvSpPr txBox="1"/>
          <p:nvPr/>
        </p:nvSpPr>
        <p:spPr>
          <a:xfrm>
            <a:off x="734728" y="803441"/>
            <a:ext cx="10722544" cy="5251118"/>
          </a:xfrm>
          <a:prstGeom prst="rect">
            <a:avLst/>
          </a:prstGeom>
          <a:noFill/>
        </p:spPr>
        <p:txBody>
          <a:bodyPr wrap="square">
            <a:spAutoFit/>
          </a:bodyPr>
          <a:lstStyle/>
          <a:p>
            <a:pPr>
              <a:lnSpc>
                <a:spcPct val="107000"/>
              </a:lnSpc>
              <a:spcAft>
                <a:spcPts val="800"/>
              </a:spcAft>
              <a:buSzPts val="1000"/>
              <a:tabLst>
                <a:tab pos="457200" algn="l"/>
              </a:tabLst>
            </a:pPr>
            <a:r>
              <a:rPr lang="en-US" b="1" dirty="0">
                <a:latin typeface="Nunito" pitchFamily="2" charset="0"/>
                <a:cs typeface="Times New Roman" panose="02020603050405020304" pitchFamily="18" charset="0"/>
              </a:rPr>
              <a:t>Need of Software Engineering</a:t>
            </a:r>
          </a:p>
          <a:p>
            <a:pPr marR="0" lvl="0">
              <a:lnSpc>
                <a:spcPct val="107000"/>
              </a:lnSpc>
              <a:spcBef>
                <a:spcPts val="0"/>
              </a:spcBef>
              <a:spcAft>
                <a:spcPts val="800"/>
              </a:spcAft>
              <a:buSzPts val="1000"/>
              <a:tabLst>
                <a:tab pos="457200" algn="l"/>
              </a:tabLst>
            </a:pPr>
            <a:endParaRPr lang="en-GB" b="1" dirty="0">
              <a:effectLst/>
              <a:latin typeface="Nunito" pitchFamily="2" charset="0"/>
              <a:ea typeface="Times New Roman" panose="02020603050405020304" pitchFamily="18"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Large software</a:t>
            </a:r>
            <a:r>
              <a:rPr lang="en-GB" dirty="0">
                <a:effectLst/>
                <a:latin typeface="Nunito" pitchFamily="2" charset="0"/>
                <a:ea typeface="Times New Roman" panose="02020603050405020304" pitchFamily="18" charset="0"/>
                <a:cs typeface="Times New Roman" panose="02020603050405020304" pitchFamily="18" charset="0"/>
              </a:rPr>
              <a:t> – In our real life, it is quite more comfortable to build a wall than a house or building. In the same manner, as the size of the software becomes large, software engineering helps you to build software.</a:t>
            </a:r>
            <a:endParaRPr lang="en-GB" dirty="0">
              <a:effectLst/>
              <a:latin typeface="Nunito" pitchFamily="2"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Scalability- </a:t>
            </a:r>
            <a:r>
              <a:rPr lang="en-GB" dirty="0">
                <a:effectLst/>
                <a:latin typeface="Nunito" pitchFamily="2" charset="0"/>
                <a:ea typeface="Times New Roman" panose="02020603050405020304" pitchFamily="18" charset="0"/>
                <a:cs typeface="Times New Roman" panose="02020603050405020304" pitchFamily="18" charset="0"/>
              </a:rPr>
              <a:t>If the software development process</a:t>
            </a:r>
            <a:r>
              <a:rPr lang="en-GB" b="1" dirty="0">
                <a:effectLst/>
                <a:latin typeface="Nunito" pitchFamily="2" charset="0"/>
                <a:ea typeface="Times New Roman" panose="02020603050405020304" pitchFamily="18" charset="0"/>
                <a:cs typeface="Times New Roman" panose="02020603050405020304" pitchFamily="18" charset="0"/>
              </a:rPr>
              <a:t> </a:t>
            </a:r>
            <a:r>
              <a:rPr lang="en-GB" dirty="0">
                <a:effectLst/>
                <a:latin typeface="Nunito" pitchFamily="2" charset="0"/>
                <a:ea typeface="Times New Roman" panose="02020603050405020304" pitchFamily="18" charset="0"/>
                <a:cs typeface="Times New Roman" panose="02020603050405020304" pitchFamily="18" charset="0"/>
              </a:rPr>
              <a:t>were based on scientific and engineering concepts, it would be easier to re-create new software to scale an existing one.</a:t>
            </a:r>
            <a:endParaRPr lang="en-GB" dirty="0">
              <a:effectLst/>
              <a:latin typeface="Nunito" pitchFamily="2"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Adaptability</a:t>
            </a:r>
            <a:r>
              <a:rPr lang="en-GB" dirty="0">
                <a:effectLst/>
                <a:latin typeface="Nunito" pitchFamily="2" charset="0"/>
                <a:ea typeface="Times New Roman" panose="02020603050405020304" pitchFamily="18" charset="0"/>
                <a:cs typeface="Times New Roman" panose="02020603050405020304" pitchFamily="18" charset="0"/>
              </a:rPr>
              <a:t>: Whenever the software process is based on science and engineering, it is easy to re-create new software with the help of software engineering.</a:t>
            </a:r>
            <a:endParaRPr lang="en-GB" dirty="0">
              <a:effectLst/>
              <a:latin typeface="Nunito" pitchFamily="2"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Cost-</a:t>
            </a:r>
            <a:r>
              <a:rPr lang="en-GB" dirty="0">
                <a:effectLst/>
                <a:latin typeface="Nunito" pitchFamily="2" charset="0"/>
                <a:ea typeface="Times New Roman" panose="02020603050405020304" pitchFamily="18" charset="0"/>
                <a:cs typeface="Times New Roman" panose="02020603050405020304" pitchFamily="18" charset="0"/>
              </a:rPr>
              <a:t> The hardware industry has shown its skills, and huge manufacturing has lowered the cost of the computer and electronic hardware.</a:t>
            </a:r>
            <a:endParaRPr lang="en-GB" dirty="0">
              <a:effectLst/>
              <a:latin typeface="Nunito" pitchFamily="2"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Dynamic Nature</a:t>
            </a:r>
            <a:r>
              <a:rPr lang="en-GB" dirty="0">
                <a:effectLst/>
                <a:latin typeface="Nunito" pitchFamily="2" charset="0"/>
                <a:ea typeface="Times New Roman" panose="02020603050405020304" pitchFamily="18" charset="0"/>
                <a:cs typeface="Times New Roman" panose="02020603050405020304" pitchFamily="18" charset="0"/>
              </a:rPr>
              <a:t>– Always growing and adapting the nature of the software. It depends on the environment in which the user works.</a:t>
            </a:r>
            <a:endParaRPr lang="en-GB" dirty="0">
              <a:effectLst/>
              <a:latin typeface="Nunito" pitchFamily="2"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GB" b="1" dirty="0">
                <a:effectLst/>
                <a:latin typeface="Nunito" pitchFamily="2" charset="0"/>
                <a:ea typeface="Times New Roman" panose="02020603050405020304" pitchFamily="18" charset="0"/>
                <a:cs typeface="Times New Roman" panose="02020603050405020304" pitchFamily="18" charset="0"/>
              </a:rPr>
              <a:t>Quality Management</a:t>
            </a:r>
            <a:r>
              <a:rPr lang="en-GB" dirty="0">
                <a:effectLst/>
                <a:latin typeface="Nunito" pitchFamily="2" charset="0"/>
                <a:ea typeface="Times New Roman" panose="02020603050405020304" pitchFamily="18" charset="0"/>
                <a:cs typeface="Times New Roman" panose="02020603050405020304" pitchFamily="18" charset="0"/>
              </a:rPr>
              <a:t>: Offers better methods of software development to provide quality software products.</a:t>
            </a:r>
            <a:endParaRPr lang="en-GB" dirty="0">
              <a:effectLst/>
              <a:latin typeface="Nunito" pitchFamily="2"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1BC7C50B-FC0A-4D9F-07BE-7CBE785B6F42}"/>
              </a:ext>
            </a:extLst>
          </p:cNvPr>
          <p:cNvSpPr txBox="1"/>
          <p:nvPr/>
        </p:nvSpPr>
        <p:spPr>
          <a:xfrm>
            <a:off x="734728" y="31896"/>
            <a:ext cx="7845597"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Engineering - Need</a:t>
            </a:r>
            <a:endParaRPr lang="en-US" sz="3600" b="1" dirty="0">
              <a:solidFill>
                <a:srgbClr val="610B38"/>
              </a:solidFill>
            </a:endParaRPr>
          </a:p>
        </p:txBody>
      </p:sp>
    </p:spTree>
    <p:extLst>
      <p:ext uri="{BB962C8B-B14F-4D97-AF65-F5344CB8AC3E}">
        <p14:creationId xmlns:p14="http://schemas.microsoft.com/office/powerpoint/2010/main" val="9526778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descr="Levels Of Testing">
            <a:extLst>
              <a:ext uri="{FF2B5EF4-FFF2-40B4-BE49-F238E27FC236}">
                <a16:creationId xmlns:a16="http://schemas.microsoft.com/office/drawing/2014/main" id="{9B91B80C-9642-6448-65A4-0DED6744B9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20" y="848299"/>
            <a:ext cx="4282306" cy="524458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BBD990-9DC1-9B7C-1E52-988BF595A30C}"/>
              </a:ext>
            </a:extLst>
          </p:cNvPr>
          <p:cNvSpPr txBox="1"/>
          <p:nvPr/>
        </p:nvSpPr>
        <p:spPr>
          <a:xfrm>
            <a:off x="5133861" y="687997"/>
            <a:ext cx="6294719" cy="5632311"/>
          </a:xfrm>
          <a:prstGeom prst="rect">
            <a:avLst/>
          </a:prstGeom>
          <a:noFill/>
        </p:spPr>
        <p:txBody>
          <a:bodyPr wrap="square">
            <a:spAutoFit/>
          </a:bodyPr>
          <a:lstStyle/>
          <a:p>
            <a:r>
              <a:rPr lang="en-US" b="1" dirty="0">
                <a:latin typeface="Nunito" pitchFamily="2" charset="0"/>
              </a:rPr>
              <a:t>Unit Testing: </a:t>
            </a:r>
            <a:r>
              <a:rPr lang="en-US" dirty="0">
                <a:latin typeface="Nunito" pitchFamily="2" charset="0"/>
              </a:rPr>
              <a:t>In this type of testing, errors are detected individually from every component or unit by individually testing the components or units of software to ensure that if they are fit for use by the developers. It is the smallest testable part of the software.</a:t>
            </a:r>
          </a:p>
          <a:p>
            <a:endParaRPr lang="en-US" dirty="0">
              <a:latin typeface="Nunito" pitchFamily="2" charset="0"/>
            </a:endParaRPr>
          </a:p>
          <a:p>
            <a:r>
              <a:rPr lang="en-US" b="1" dirty="0">
                <a:latin typeface="Nunito" pitchFamily="2" charset="0"/>
              </a:rPr>
              <a:t>Integration Testing: </a:t>
            </a:r>
            <a:r>
              <a:rPr lang="en-US" dirty="0">
                <a:latin typeface="Nunito" pitchFamily="2" charset="0"/>
              </a:rPr>
              <a:t>Two or more modules are integrated to test i.e., technique interacting components, and are then verified if these integrated modules work as per the expectation or not, and interface errors are also detected.</a:t>
            </a:r>
          </a:p>
          <a:p>
            <a:endParaRPr lang="en-US" b="1" dirty="0">
              <a:latin typeface="Nunito" pitchFamily="2" charset="0"/>
            </a:endParaRPr>
          </a:p>
          <a:p>
            <a:r>
              <a:rPr lang="en-US" b="1" dirty="0">
                <a:latin typeface="Nunito" pitchFamily="2" charset="0"/>
              </a:rPr>
              <a:t>System Testing: </a:t>
            </a:r>
            <a:r>
              <a:rPr lang="en-US" dirty="0">
                <a:latin typeface="Nunito" pitchFamily="2" charset="0"/>
              </a:rPr>
              <a:t>In system testing, complete and integrated Software is tested i.e., all the system elements forming the system are tested as a whole to meet the requirements of the system.</a:t>
            </a:r>
          </a:p>
          <a:p>
            <a:endParaRPr lang="en-US" b="1" dirty="0">
              <a:latin typeface="Nunito" pitchFamily="2" charset="0"/>
            </a:endParaRPr>
          </a:p>
          <a:p>
            <a:r>
              <a:rPr lang="en-US" b="1" dirty="0">
                <a:latin typeface="Nunito" pitchFamily="2" charset="0"/>
              </a:rPr>
              <a:t>Acceptance Testing: </a:t>
            </a:r>
            <a:r>
              <a:rPr lang="en-US" b="0" i="0" dirty="0">
                <a:effectLst/>
                <a:latin typeface="Nunito" pitchFamily="2" charset="0"/>
              </a:rPr>
              <a:t>This testing is conducted to ensure that the requirements of the users are fulfilled before its delivery and that the software works correctly in the user’s working environment.</a:t>
            </a:r>
            <a:endParaRPr lang="en-GB" dirty="0">
              <a:latin typeface="Nunito" pitchFamily="2" charset="0"/>
            </a:endParaRPr>
          </a:p>
        </p:txBody>
      </p:sp>
      <p:sp>
        <p:nvSpPr>
          <p:cNvPr id="7" name="TextBox 6">
            <a:extLst>
              <a:ext uri="{FF2B5EF4-FFF2-40B4-BE49-F238E27FC236}">
                <a16:creationId xmlns:a16="http://schemas.microsoft.com/office/drawing/2014/main" id="{1C5059A1-3111-080E-564C-A339DF6A89B0}"/>
              </a:ext>
            </a:extLst>
          </p:cNvPr>
          <p:cNvSpPr txBox="1"/>
          <p:nvPr/>
        </p:nvSpPr>
        <p:spPr>
          <a:xfrm>
            <a:off x="763420" y="-47679"/>
            <a:ext cx="6103344" cy="646331"/>
          </a:xfrm>
          <a:prstGeom prst="rect">
            <a:avLst/>
          </a:prstGeom>
          <a:noFill/>
        </p:spPr>
        <p:txBody>
          <a:bodyPr wrap="square">
            <a:spAutoFit/>
          </a:bodyPr>
          <a:lstStyle/>
          <a:p>
            <a:pPr indent="-227013" algn="l">
              <a:spcBef>
                <a:spcPct val="20000"/>
              </a:spcBef>
              <a:buClr>
                <a:schemeClr val="accent1"/>
              </a:buClr>
              <a:defRPr/>
            </a:pPr>
            <a:r>
              <a:rPr lang="en-US" sz="3600" b="1" dirty="0">
                <a:solidFill>
                  <a:srgbClr val="610B38"/>
                </a:solidFill>
              </a:rPr>
              <a:t>Levels of Software Testing</a:t>
            </a:r>
          </a:p>
        </p:txBody>
      </p:sp>
    </p:spTree>
    <p:extLst>
      <p:ext uri="{BB962C8B-B14F-4D97-AF65-F5344CB8AC3E}">
        <p14:creationId xmlns:p14="http://schemas.microsoft.com/office/powerpoint/2010/main" val="18539325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FFCBD99-3BD5-2E05-39F0-D30211C4CEC6}"/>
              </a:ext>
            </a:extLst>
          </p:cNvPr>
          <p:cNvSpPr txBox="1"/>
          <p:nvPr/>
        </p:nvSpPr>
        <p:spPr>
          <a:xfrm>
            <a:off x="605928" y="429658"/>
            <a:ext cx="11105002" cy="5632311"/>
          </a:xfrm>
          <a:prstGeom prst="rect">
            <a:avLst/>
          </a:prstGeom>
          <a:noFill/>
        </p:spPr>
        <p:txBody>
          <a:bodyPr wrap="square">
            <a:spAutoFit/>
          </a:bodyPr>
          <a:lstStyle/>
          <a:p>
            <a:br>
              <a:rPr lang="en-US" sz="1800" b="0" i="0" dirty="0">
                <a:effectLst/>
                <a:latin typeface="Nunito" pitchFamily="2" charset="0"/>
              </a:rPr>
            </a:br>
            <a:r>
              <a:rPr lang="en-US" sz="1800" b="1" i="0" dirty="0">
                <a:effectLst/>
                <a:latin typeface="Nunito" pitchFamily="2" charset="0"/>
              </a:rPr>
              <a:t>Sanity Testing:</a:t>
            </a:r>
          </a:p>
          <a:p>
            <a:r>
              <a:rPr lang="en-US" b="0" i="0" dirty="0">
                <a:solidFill>
                  <a:srgbClr val="222222"/>
                </a:solidFill>
                <a:effectLst/>
                <a:latin typeface="Source Sans Pro" panose="020B0503030403020204" pitchFamily="34" charset="0"/>
              </a:rPr>
              <a:t>Testing technique which determines if a new software version is performing well enough to accept it for a major testing effort. It is performed by the testing teams</a:t>
            </a:r>
          </a:p>
          <a:p>
            <a:br>
              <a:rPr lang="en-US" sz="1800" b="0" i="0" dirty="0">
                <a:effectLst/>
                <a:latin typeface="Nunito" pitchFamily="2" charset="0"/>
              </a:rPr>
            </a:br>
            <a:r>
              <a:rPr lang="en-US" sz="1800" b="1" i="0" dirty="0">
                <a:effectLst/>
                <a:latin typeface="Nunito" pitchFamily="2" charset="0"/>
              </a:rPr>
              <a:t>Smoke Testing:</a:t>
            </a:r>
            <a:br>
              <a:rPr lang="en-US" sz="1800" b="1" i="0" dirty="0">
                <a:effectLst/>
                <a:latin typeface="Nunito" pitchFamily="2" charset="0"/>
              </a:rPr>
            </a:br>
            <a:r>
              <a:rPr lang="en-US" b="0" i="0" dirty="0">
                <a:solidFill>
                  <a:srgbClr val="222222"/>
                </a:solidFill>
                <a:effectLst/>
                <a:latin typeface="Source Sans Pro" panose="020B0503030403020204" pitchFamily="34" charset="0"/>
              </a:rPr>
              <a:t>Testing technique which examines all the basic components of a software system to ensure that they work properly. Typically, smoke testing is conducted by the testing team, immediately after a software build is made</a:t>
            </a:r>
            <a:r>
              <a:rPr lang="en-US" sz="1800" b="0" i="0" dirty="0">
                <a:effectLst/>
                <a:latin typeface="Nunito" pitchFamily="2" charset="0"/>
              </a:rPr>
              <a:t> </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Regression Testing:</a:t>
            </a:r>
            <a:br>
              <a:rPr lang="en-US" sz="1800" b="1" i="0" dirty="0">
                <a:effectLst/>
                <a:latin typeface="Nunito" pitchFamily="2" charset="0"/>
              </a:rPr>
            </a:br>
            <a:r>
              <a:rPr lang="en-US" b="0" i="0" dirty="0">
                <a:solidFill>
                  <a:srgbClr val="222222"/>
                </a:solidFill>
                <a:effectLst/>
                <a:latin typeface="Source Sans Pro" panose="020B0503030403020204" pitchFamily="34" charset="0"/>
              </a:rPr>
              <a:t>Type of software testing that seeks to uncover software errors after changes to the program (e.g. bug fixes or new functionality) have been made. It is performed by the testing teams.</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Parallel Testing: </a:t>
            </a:r>
          </a:p>
          <a:p>
            <a:r>
              <a:rPr lang="en-US" b="0" i="0" dirty="0">
                <a:solidFill>
                  <a:srgbClr val="222222"/>
                </a:solidFill>
                <a:effectLst/>
                <a:latin typeface="Source Sans Pro" panose="020B0503030403020204" pitchFamily="34" charset="0"/>
              </a:rPr>
              <a:t>A testing technique that has the purpose of ensuring that a new application that has replaced its older version has been installed and is running correctly. It is conducted by the testing team. </a:t>
            </a:r>
            <a:br>
              <a:rPr lang="en-US" sz="1800" b="0" i="0" dirty="0">
                <a:effectLst/>
                <a:latin typeface="Nunito" pitchFamily="2" charset="0"/>
              </a:rPr>
            </a:br>
            <a:br>
              <a:rPr lang="en-US" sz="1800" b="0" i="0" dirty="0">
                <a:effectLst/>
                <a:latin typeface="Nunito" pitchFamily="2" charset="0"/>
              </a:rPr>
            </a:br>
            <a:r>
              <a:rPr lang="en-US" sz="1800" b="1" dirty="0">
                <a:effectLst/>
                <a:latin typeface="Nunito" pitchFamily="2" charset="0"/>
              </a:rPr>
              <a:t>Exploratory Testing: </a:t>
            </a:r>
            <a:r>
              <a:rPr lang="en-US" b="0" i="0" dirty="0">
                <a:solidFill>
                  <a:srgbClr val="222222"/>
                </a:solidFill>
                <a:effectLst/>
                <a:latin typeface="Source Sans Pro" panose="020B0503030403020204" pitchFamily="34" charset="0"/>
              </a:rPr>
              <a:t> </a:t>
            </a:r>
          </a:p>
          <a:p>
            <a:r>
              <a:rPr lang="en-US" b="0" i="0" dirty="0">
                <a:solidFill>
                  <a:srgbClr val="222222"/>
                </a:solidFill>
                <a:effectLst/>
                <a:latin typeface="Source Sans Pro" panose="020B0503030403020204" pitchFamily="34" charset="0"/>
              </a:rPr>
              <a:t>Black box testing technique performed without planning and documentation. It is usually performed by manual testers.</a:t>
            </a:r>
            <a:endParaRPr lang="en-US" dirty="0">
              <a:latin typeface="Nunito" pitchFamily="2" charset="0"/>
            </a:endParaRPr>
          </a:p>
        </p:txBody>
      </p:sp>
      <p:sp>
        <p:nvSpPr>
          <p:cNvPr id="10" name="TextBox 9">
            <a:extLst>
              <a:ext uri="{FF2B5EF4-FFF2-40B4-BE49-F238E27FC236}">
                <a16:creationId xmlns:a16="http://schemas.microsoft.com/office/drawing/2014/main" id="{861E61A8-0ECF-9A89-5591-D67593EE5C4B}"/>
              </a:ext>
            </a:extLst>
          </p:cNvPr>
          <p:cNvSpPr txBox="1"/>
          <p:nvPr/>
        </p:nvSpPr>
        <p:spPr>
          <a:xfrm>
            <a:off x="646322" y="0"/>
            <a:ext cx="6184133" cy="646331"/>
          </a:xfrm>
          <a:prstGeom prst="rect">
            <a:avLst/>
          </a:prstGeom>
          <a:noFill/>
        </p:spPr>
        <p:txBody>
          <a:bodyPr wrap="square">
            <a:spAutoFit/>
          </a:bodyPr>
          <a:lstStyle/>
          <a:p>
            <a:pPr algn="l"/>
            <a:r>
              <a:rPr lang="en-US" sz="3600" b="1" i="0" dirty="0">
                <a:solidFill>
                  <a:srgbClr val="610B38"/>
                </a:solidFill>
                <a:effectLst/>
              </a:rPr>
              <a:t>Types of Testing</a:t>
            </a:r>
            <a:endParaRPr lang="en-GB" sz="3600" b="1" dirty="0">
              <a:solidFill>
                <a:srgbClr val="610B38"/>
              </a:solidFill>
            </a:endParaRPr>
          </a:p>
        </p:txBody>
      </p:sp>
    </p:spTree>
    <p:extLst>
      <p:ext uri="{BB962C8B-B14F-4D97-AF65-F5344CB8AC3E}">
        <p14:creationId xmlns:p14="http://schemas.microsoft.com/office/powerpoint/2010/main" val="39799155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FFCBD99-3BD5-2E05-39F0-D30211C4CEC6}"/>
              </a:ext>
            </a:extLst>
          </p:cNvPr>
          <p:cNvSpPr txBox="1"/>
          <p:nvPr/>
        </p:nvSpPr>
        <p:spPr>
          <a:xfrm>
            <a:off x="727112" y="903383"/>
            <a:ext cx="10917717" cy="5355312"/>
          </a:xfrm>
          <a:prstGeom prst="rect">
            <a:avLst/>
          </a:prstGeom>
          <a:noFill/>
        </p:spPr>
        <p:txBody>
          <a:bodyPr wrap="square">
            <a:spAutoFit/>
          </a:bodyPr>
          <a:lstStyle/>
          <a:p>
            <a:r>
              <a:rPr lang="en-US" sz="1800" b="1" dirty="0">
                <a:effectLst/>
                <a:latin typeface="Nunito" pitchFamily="2" charset="0"/>
              </a:rPr>
              <a:t>Usability Testing: </a:t>
            </a:r>
            <a:r>
              <a:rPr lang="en-US" sz="1800" b="0" dirty="0">
                <a:effectLst/>
                <a:latin typeface="Nunito" pitchFamily="2" charset="0"/>
              </a:rPr>
              <a:t>Testing technique that verifies the ease with which a user can learn to operate, prepare inputs for, and interpret outputs of a system or component. It is usually performed by end users.</a:t>
            </a:r>
            <a:br>
              <a:rPr lang="en-US" sz="1800" b="0" dirty="0">
                <a:effectLst/>
                <a:latin typeface="Nunito" pitchFamily="2" charset="0"/>
              </a:rPr>
            </a:br>
            <a:br>
              <a:rPr lang="en-US" sz="1800" b="0" dirty="0">
                <a:effectLst/>
                <a:latin typeface="Nunito" pitchFamily="2" charset="0"/>
              </a:rPr>
            </a:br>
            <a:r>
              <a:rPr lang="en-US" sz="1800" b="1" i="0" dirty="0">
                <a:effectLst/>
                <a:latin typeface="Nunito" pitchFamily="2" charset="0"/>
              </a:rPr>
              <a:t>Mutation Testing: </a:t>
            </a:r>
            <a:r>
              <a:rPr lang="en-US" sz="1800" b="0" i="0" dirty="0">
                <a:effectLst/>
                <a:latin typeface="Nunito" pitchFamily="2" charset="0"/>
              </a:rPr>
              <a:t>Method of software testing which involves modifying programs’ source code or byte code in small ways to test sections of the code that are seldom or never accessed during normal tests execution. It is normally conducted by testers</a:t>
            </a:r>
            <a:br>
              <a:rPr lang="en-US" sz="1800" b="0" dirty="0">
                <a:effectLst/>
                <a:latin typeface="Nunito" pitchFamily="2" charset="0"/>
              </a:rPr>
            </a:br>
            <a:endParaRPr lang="en-US" sz="1800" b="0" dirty="0">
              <a:effectLst/>
              <a:latin typeface="Nunito" pitchFamily="2" charset="0"/>
            </a:endParaRPr>
          </a:p>
          <a:p>
            <a:r>
              <a:rPr lang="en-US" sz="1800" b="1" i="0" dirty="0">
                <a:effectLst/>
                <a:latin typeface="Nunito" pitchFamily="2" charset="0"/>
              </a:rPr>
              <a:t>End-to-End Testing:</a:t>
            </a:r>
            <a:br>
              <a:rPr lang="en-US" sz="1800" b="1" i="0" dirty="0">
                <a:effectLst/>
                <a:latin typeface="Nunito" pitchFamily="2" charset="0"/>
              </a:rPr>
            </a:br>
            <a:r>
              <a:rPr lang="en-US" sz="1800" b="0" i="0" dirty="0">
                <a:effectLst/>
                <a:latin typeface="Nunito" pitchFamily="2" charset="0"/>
              </a:rPr>
              <a:t>Like system testing, involves testing of a complete application environment in a situation that mimics real-world use, such as interacting with a database, using network communications, or interacting with other hardware, applications, or systems if appropriate. It is performed by QA teams:</a:t>
            </a:r>
          </a:p>
          <a:p>
            <a:endParaRPr lang="en-US" dirty="0">
              <a:latin typeface="Nunito" pitchFamily="2" charset="0"/>
            </a:endParaRPr>
          </a:p>
          <a:p>
            <a:r>
              <a:rPr lang="en-US" sz="1800" b="1" i="0" dirty="0">
                <a:effectLst/>
                <a:latin typeface="Nunito" pitchFamily="2" charset="0"/>
              </a:rPr>
              <a:t>Security Testing </a:t>
            </a:r>
          </a:p>
          <a:p>
            <a:r>
              <a:rPr lang="en-US" b="0" i="0" dirty="0">
                <a:solidFill>
                  <a:srgbClr val="222222"/>
                </a:solidFill>
                <a:effectLst/>
                <a:latin typeface="Source Sans Pro" panose="020B0503030403020204" pitchFamily="34" charset="0"/>
              </a:rPr>
              <a:t>A process to determine that an information system protects data and maintains functionality as intended. </a:t>
            </a:r>
            <a:r>
              <a:rPr lang="en-US" sz="1800" b="0" i="0" dirty="0">
                <a:effectLst/>
                <a:latin typeface="Nunito" pitchFamily="2" charset="0"/>
              </a:rPr>
              <a:t>unveils the vulnerabilities of the system to ensure that the software system and application are free from any threats or risks</a:t>
            </a:r>
            <a:br>
              <a:rPr lang="en-US" sz="1800" b="0" i="0" dirty="0">
                <a:effectLst/>
                <a:latin typeface="Nunito" pitchFamily="2" charset="0"/>
              </a:rPr>
            </a:br>
            <a:endParaRPr lang="en-US" dirty="0">
              <a:latin typeface="Nunito" pitchFamily="2" charset="0"/>
            </a:endParaRPr>
          </a:p>
          <a:p>
            <a:r>
              <a:rPr lang="en-US" b="0" i="0" dirty="0">
                <a:solidFill>
                  <a:srgbClr val="474747"/>
                </a:solidFill>
                <a:effectLst/>
                <a:latin typeface="Google Sans"/>
              </a:rPr>
              <a:t>Cyclomatic complexity serves as a vital gauge in computer science, </a:t>
            </a:r>
            <a:r>
              <a:rPr lang="en-US" b="0" i="0" dirty="0">
                <a:solidFill>
                  <a:srgbClr val="040C28"/>
                </a:solidFill>
                <a:effectLst/>
                <a:latin typeface="Google Sans"/>
              </a:rPr>
              <a:t>quantifying a program's complexity by counting its independent paths</a:t>
            </a:r>
            <a:r>
              <a:rPr lang="en-US" b="0" i="0" dirty="0">
                <a:solidFill>
                  <a:srgbClr val="474747"/>
                </a:solidFill>
                <a:effectLst/>
                <a:latin typeface="Google Sans"/>
              </a:rPr>
              <a:t>. </a:t>
            </a:r>
            <a:endParaRPr lang="en-US" dirty="0">
              <a:latin typeface="Nunito" pitchFamily="2" charset="0"/>
            </a:endParaRPr>
          </a:p>
        </p:txBody>
      </p:sp>
      <p:sp>
        <p:nvSpPr>
          <p:cNvPr id="10" name="TextBox 9">
            <a:extLst>
              <a:ext uri="{FF2B5EF4-FFF2-40B4-BE49-F238E27FC236}">
                <a16:creationId xmlns:a16="http://schemas.microsoft.com/office/drawing/2014/main" id="{861E61A8-0ECF-9A89-5591-D67593EE5C4B}"/>
              </a:ext>
            </a:extLst>
          </p:cNvPr>
          <p:cNvSpPr txBox="1"/>
          <p:nvPr/>
        </p:nvSpPr>
        <p:spPr>
          <a:xfrm>
            <a:off x="638978" y="0"/>
            <a:ext cx="6191478" cy="646331"/>
          </a:xfrm>
          <a:prstGeom prst="rect">
            <a:avLst/>
          </a:prstGeom>
          <a:noFill/>
        </p:spPr>
        <p:txBody>
          <a:bodyPr wrap="square">
            <a:spAutoFit/>
          </a:bodyPr>
          <a:lstStyle/>
          <a:p>
            <a:pPr algn="l"/>
            <a:r>
              <a:rPr lang="en-US" sz="3600" b="1" i="0" dirty="0">
                <a:solidFill>
                  <a:srgbClr val="610B38"/>
                </a:solidFill>
                <a:effectLst/>
              </a:rPr>
              <a:t>Types of Testing</a:t>
            </a:r>
            <a:endParaRPr lang="en-GB" sz="3600" b="1" dirty="0">
              <a:solidFill>
                <a:srgbClr val="610B38"/>
              </a:solidFill>
            </a:endParaRPr>
          </a:p>
        </p:txBody>
      </p:sp>
    </p:spTree>
    <p:extLst>
      <p:ext uri="{BB962C8B-B14F-4D97-AF65-F5344CB8AC3E}">
        <p14:creationId xmlns:p14="http://schemas.microsoft.com/office/powerpoint/2010/main" val="161666268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FFCBD99-3BD5-2E05-39F0-D30211C4CEC6}"/>
              </a:ext>
            </a:extLst>
          </p:cNvPr>
          <p:cNvSpPr txBox="1"/>
          <p:nvPr/>
        </p:nvSpPr>
        <p:spPr>
          <a:xfrm>
            <a:off x="743329" y="720272"/>
            <a:ext cx="10705341" cy="5632311"/>
          </a:xfrm>
          <a:prstGeom prst="rect">
            <a:avLst/>
          </a:prstGeom>
          <a:noFill/>
        </p:spPr>
        <p:txBody>
          <a:bodyPr wrap="square">
            <a:spAutoFit/>
          </a:bodyPr>
          <a:lstStyle/>
          <a:p>
            <a:r>
              <a:rPr lang="en-US" sz="1800" b="1" i="0" dirty="0">
                <a:effectLst/>
                <a:latin typeface="Nunito" pitchFamily="2" charset="0"/>
              </a:rPr>
              <a:t>Load Testing: </a:t>
            </a:r>
            <a:r>
              <a:rPr lang="en-US" sz="1800" b="0" i="0" dirty="0">
                <a:effectLst/>
                <a:latin typeface="Nunito" pitchFamily="2" charset="0"/>
              </a:rPr>
              <a:t>Testing technique that puts demand on a system or device and measures its response. It is usually conducted by the performance engineers.</a:t>
            </a:r>
            <a:br>
              <a:rPr lang="en-US" sz="1800" b="0" i="0" dirty="0">
                <a:effectLst/>
                <a:latin typeface="Nunito" pitchFamily="2" charset="0"/>
              </a:rPr>
            </a:br>
            <a:r>
              <a:rPr lang="en-US" sz="1800" b="0" i="0" dirty="0">
                <a:effectLst/>
                <a:latin typeface="Nunito" pitchFamily="2" charset="0"/>
              </a:rPr>
              <a:t> </a:t>
            </a:r>
            <a:br>
              <a:rPr lang="en-US" sz="1800" b="0" i="0" dirty="0">
                <a:effectLst/>
                <a:latin typeface="Nunito" pitchFamily="2" charset="0"/>
              </a:rPr>
            </a:br>
            <a:r>
              <a:rPr lang="en-US" sz="1800" b="1" i="0" dirty="0">
                <a:effectLst/>
                <a:latin typeface="Nunito" pitchFamily="2" charset="0"/>
              </a:rPr>
              <a:t>Stress Testing: </a:t>
            </a:r>
            <a:r>
              <a:rPr lang="en-US" sz="1800" b="0" i="0" dirty="0">
                <a:effectLst/>
                <a:latin typeface="Nunito" pitchFamily="2" charset="0"/>
              </a:rPr>
              <a:t>In this, we give unfavorable conditions to the system and check how it performs in those conditions. </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Performance Testing: </a:t>
            </a:r>
            <a:r>
              <a:rPr lang="en-US" sz="1800" b="0" i="0" dirty="0">
                <a:effectLst/>
                <a:latin typeface="Nunito" pitchFamily="2" charset="0"/>
              </a:rPr>
              <a:t>It is designed to test the run-time performance of software within the context of an integrated system. It is used to test the speed and effectiveness of the program. It is also called load testing. In it, we check, what is the performance of the system in the given load.</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Volume Testing: </a:t>
            </a:r>
            <a:r>
              <a:rPr lang="en-US" sz="1800" b="0" i="0" dirty="0">
                <a:effectLst/>
                <a:latin typeface="Nunito" pitchFamily="2" charset="0"/>
              </a:rPr>
              <a:t>Testing that confirms that any values that may become large over time (such as accumulated counts, logs, and data files), can be accommodated by the program and will not cause the program to stop working or degrade its operation in any manner. It is usually conducted by the performance engineer. </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Recovery Testing: </a:t>
            </a:r>
            <a:r>
              <a:rPr lang="en-US" sz="1800" b="0" i="0" dirty="0">
                <a:effectLst/>
                <a:latin typeface="Nunito" pitchFamily="2" charset="0"/>
              </a:rPr>
              <a:t>Testing technique that evaluates how well a system recovers from crashes, hardware failures, or other catastrophic problems. It is performed by the testing teams</a:t>
            </a:r>
            <a:endParaRPr lang="en-US" dirty="0">
              <a:latin typeface="Nunito" pitchFamily="2" charset="0"/>
            </a:endParaRPr>
          </a:p>
          <a:p>
            <a:br>
              <a:rPr lang="en-US" sz="1800" b="0" i="0" dirty="0">
                <a:effectLst/>
                <a:latin typeface="Nunito" pitchFamily="2" charset="0"/>
              </a:rPr>
            </a:br>
            <a:r>
              <a:rPr lang="en-US" sz="1800" b="1" dirty="0">
                <a:effectLst/>
                <a:latin typeface="Nunito" pitchFamily="2" charset="0"/>
              </a:rPr>
              <a:t>Compatibility Testing: </a:t>
            </a:r>
            <a:r>
              <a:rPr lang="en-US" sz="1800" b="0" dirty="0">
                <a:effectLst/>
                <a:latin typeface="Nunito" pitchFamily="2" charset="0"/>
              </a:rPr>
              <a:t>Testing technique that validates how well a software performs in a particular hardware/software/operating system/network environment. It is performed by the testing teams.</a:t>
            </a:r>
            <a:endParaRPr lang="en-US" dirty="0">
              <a:latin typeface="Nunito" pitchFamily="2" charset="0"/>
            </a:endParaRPr>
          </a:p>
        </p:txBody>
      </p:sp>
      <p:sp>
        <p:nvSpPr>
          <p:cNvPr id="10" name="TextBox 9">
            <a:extLst>
              <a:ext uri="{FF2B5EF4-FFF2-40B4-BE49-F238E27FC236}">
                <a16:creationId xmlns:a16="http://schemas.microsoft.com/office/drawing/2014/main" id="{861E61A8-0ECF-9A89-5591-D67593EE5C4B}"/>
              </a:ext>
            </a:extLst>
          </p:cNvPr>
          <p:cNvSpPr txBox="1"/>
          <p:nvPr/>
        </p:nvSpPr>
        <p:spPr>
          <a:xfrm>
            <a:off x="627961" y="0"/>
            <a:ext cx="6202495" cy="646331"/>
          </a:xfrm>
          <a:prstGeom prst="rect">
            <a:avLst/>
          </a:prstGeom>
          <a:noFill/>
        </p:spPr>
        <p:txBody>
          <a:bodyPr wrap="square">
            <a:spAutoFit/>
          </a:bodyPr>
          <a:lstStyle/>
          <a:p>
            <a:pPr algn="l"/>
            <a:r>
              <a:rPr lang="en-US" sz="3600" b="1" i="0" dirty="0">
                <a:solidFill>
                  <a:srgbClr val="610B38"/>
                </a:solidFill>
                <a:effectLst/>
              </a:rPr>
              <a:t>Types of Testing</a:t>
            </a:r>
            <a:endParaRPr lang="en-GB" sz="3600" b="1" dirty="0">
              <a:solidFill>
                <a:srgbClr val="610B38"/>
              </a:solidFill>
            </a:endParaRPr>
          </a:p>
        </p:txBody>
      </p:sp>
    </p:spTree>
    <p:extLst>
      <p:ext uri="{BB962C8B-B14F-4D97-AF65-F5344CB8AC3E}">
        <p14:creationId xmlns:p14="http://schemas.microsoft.com/office/powerpoint/2010/main" val="295031469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FFCBD99-3BD5-2E05-39F0-D30211C4CEC6}"/>
              </a:ext>
            </a:extLst>
          </p:cNvPr>
          <p:cNvSpPr txBox="1"/>
          <p:nvPr/>
        </p:nvSpPr>
        <p:spPr>
          <a:xfrm>
            <a:off x="627961" y="720271"/>
            <a:ext cx="11016869" cy="5909310"/>
          </a:xfrm>
          <a:prstGeom prst="rect">
            <a:avLst/>
          </a:prstGeom>
          <a:noFill/>
        </p:spPr>
        <p:txBody>
          <a:bodyPr wrap="square">
            <a:spAutoFit/>
          </a:bodyPr>
          <a:lstStyle/>
          <a:p>
            <a:r>
              <a:rPr lang="en-US" sz="1800" b="1" i="0" dirty="0">
                <a:effectLst/>
                <a:latin typeface="Nunito" pitchFamily="2" charset="0"/>
              </a:rPr>
              <a:t>Scalability Testing: </a:t>
            </a:r>
            <a:r>
              <a:rPr lang="en-US" sz="1800" b="0" i="0" dirty="0">
                <a:effectLst/>
                <a:latin typeface="Nunito" pitchFamily="2" charset="0"/>
              </a:rPr>
              <a:t>Part of the battery of non-functional tests that tests a software application for measuring its capability to scale up – be it the user load supported, the number of transactions, the data volume etc. It is conducted by the performance engineer.</a:t>
            </a:r>
            <a:br>
              <a:rPr lang="en-US" sz="1800" b="0" i="0" dirty="0">
                <a:effectLst/>
                <a:latin typeface="Nunito" pitchFamily="2" charset="0"/>
              </a:rPr>
            </a:br>
            <a:br>
              <a:rPr lang="en-US" sz="1800" b="0" dirty="0">
                <a:effectLst/>
                <a:latin typeface="Nunito" pitchFamily="2" charset="0"/>
              </a:rPr>
            </a:br>
            <a:r>
              <a:rPr lang="en-US" sz="1800" b="1" i="0" dirty="0">
                <a:effectLst/>
                <a:latin typeface="Nunito" pitchFamily="2" charset="0"/>
              </a:rPr>
              <a:t>Penetration Testing: </a:t>
            </a:r>
            <a:r>
              <a:rPr lang="en-US" sz="1800" b="0" i="0" dirty="0">
                <a:effectLst/>
                <a:latin typeface="Nunito" pitchFamily="2" charset="0"/>
              </a:rPr>
              <a:t>A testing method that evaluates the security of a computer system or network by simulating an attack from a malicious source. Usually, they are conducted by specialized penetration testing companies.</a:t>
            </a:r>
            <a:br>
              <a:rPr lang="en-US" sz="1800" b="0" i="0" dirty="0">
                <a:effectLst/>
                <a:latin typeface="Nunito" pitchFamily="2" charset="0"/>
              </a:rPr>
            </a:br>
            <a:br>
              <a:rPr lang="en-US" sz="1800" b="0" i="0" dirty="0">
                <a:effectLst/>
                <a:latin typeface="Nunito" pitchFamily="2" charset="0"/>
              </a:rPr>
            </a:br>
            <a:r>
              <a:rPr lang="en-US" sz="1800" b="1" i="0" dirty="0">
                <a:effectLst/>
                <a:latin typeface="Nunito" pitchFamily="2" charset="0"/>
              </a:rPr>
              <a:t>Acceptance Testing: </a:t>
            </a:r>
            <a:r>
              <a:rPr lang="en-US" sz="1800" b="0" i="0" dirty="0">
                <a:effectLst/>
                <a:latin typeface="Nunito" pitchFamily="2" charset="0"/>
              </a:rPr>
              <a:t>Formal testing is conducted to determine whether or not a system satisfies its acceptance criteria and to enable the customer to determine whether or not to accept the system. It is usually performed by the customer. </a:t>
            </a:r>
            <a:br>
              <a:rPr lang="en-US" sz="1800" b="0" i="0" dirty="0">
                <a:effectLst/>
                <a:latin typeface="Nunito" pitchFamily="2" charset="0"/>
              </a:rPr>
            </a:br>
            <a:br>
              <a:rPr lang="en-US" sz="1800" b="0" i="0" dirty="0">
                <a:effectLst/>
                <a:latin typeface="Nunito" pitchFamily="2" charset="0"/>
              </a:rPr>
            </a:br>
            <a:r>
              <a:rPr lang="en-US" sz="1800" b="1" dirty="0">
                <a:effectLst/>
                <a:latin typeface="Nunito" pitchFamily="2" charset="0"/>
              </a:rPr>
              <a:t>Alpha Testing</a:t>
            </a:r>
            <a:br>
              <a:rPr lang="en-US" sz="1800" b="1" dirty="0">
                <a:effectLst/>
                <a:latin typeface="Nunito" pitchFamily="2" charset="0"/>
              </a:rPr>
            </a:br>
            <a:r>
              <a:rPr lang="en-US" sz="1800" i="0" dirty="0">
                <a:effectLst/>
                <a:latin typeface="Nunito" pitchFamily="2" charset="0"/>
              </a:rPr>
              <a:t>Alpha Testing is </a:t>
            </a:r>
            <a:r>
              <a:rPr lang="en-US" sz="1800" b="0" i="0" dirty="0">
                <a:effectLst/>
                <a:latin typeface="Nunito" pitchFamily="2" charset="0"/>
              </a:rPr>
              <a:t>a type of software testing performed to identify bugs before releasing the software product to real users or the public,</a:t>
            </a:r>
            <a:r>
              <a:rPr lang="en-US" sz="1800" b="0" dirty="0">
                <a:effectLst/>
                <a:latin typeface="Nunito" pitchFamily="2" charset="0"/>
              </a:rPr>
              <a:t> It is a type of acceptance testing that is done before the product is released to the </a:t>
            </a:r>
            <a:r>
              <a:rPr lang="en-US" sz="1800" dirty="0">
                <a:latin typeface="Nunito" pitchFamily="2" charset="0"/>
              </a:rPr>
              <a:t>end user and performed in a controlled environment</a:t>
            </a:r>
            <a:r>
              <a:rPr lang="en-US" sz="1800" b="0" dirty="0">
                <a:effectLst/>
                <a:latin typeface="Nunito" pitchFamily="2" charset="0"/>
              </a:rPr>
              <a:t>. It is typically done by QA people. </a:t>
            </a:r>
            <a:br>
              <a:rPr lang="en-US" sz="1800" b="0" dirty="0">
                <a:effectLst/>
                <a:latin typeface="Nunito" pitchFamily="2" charset="0"/>
              </a:rPr>
            </a:br>
            <a:br>
              <a:rPr lang="en-US" sz="1800" b="0" dirty="0">
                <a:effectLst/>
                <a:latin typeface="Nunito" pitchFamily="2" charset="0"/>
              </a:rPr>
            </a:br>
            <a:r>
              <a:rPr lang="en-US" sz="1800" b="1" dirty="0">
                <a:effectLst/>
                <a:latin typeface="Nunito" pitchFamily="2" charset="0"/>
              </a:rPr>
              <a:t>Beta Testing</a:t>
            </a:r>
            <a:br>
              <a:rPr lang="en-US" sz="1800" b="1" dirty="0">
                <a:effectLst/>
                <a:latin typeface="Nunito" pitchFamily="2" charset="0"/>
              </a:rPr>
            </a:br>
            <a:r>
              <a:rPr lang="en-US" sz="1800" b="0" dirty="0">
                <a:effectLst/>
                <a:latin typeface="Nunito" pitchFamily="2" charset="0"/>
              </a:rPr>
              <a:t>The beta test is conducted at one or more customer sites by the end-user of the software. This version is released for a limited number of users for testing in a real-time environment </a:t>
            </a:r>
            <a:br>
              <a:rPr lang="en-US" sz="1800" b="0" i="0" dirty="0">
                <a:effectLst/>
                <a:latin typeface="Nunito" pitchFamily="2" charset="0"/>
              </a:rPr>
            </a:br>
            <a:endParaRPr lang="en-US" dirty="0">
              <a:latin typeface="Nunito" pitchFamily="2" charset="0"/>
            </a:endParaRPr>
          </a:p>
        </p:txBody>
      </p:sp>
      <p:sp>
        <p:nvSpPr>
          <p:cNvPr id="10" name="TextBox 9">
            <a:extLst>
              <a:ext uri="{FF2B5EF4-FFF2-40B4-BE49-F238E27FC236}">
                <a16:creationId xmlns:a16="http://schemas.microsoft.com/office/drawing/2014/main" id="{861E61A8-0ECF-9A89-5591-D67593EE5C4B}"/>
              </a:ext>
            </a:extLst>
          </p:cNvPr>
          <p:cNvSpPr txBox="1"/>
          <p:nvPr/>
        </p:nvSpPr>
        <p:spPr>
          <a:xfrm>
            <a:off x="627961" y="0"/>
            <a:ext cx="6202495" cy="646331"/>
          </a:xfrm>
          <a:prstGeom prst="rect">
            <a:avLst/>
          </a:prstGeom>
          <a:noFill/>
        </p:spPr>
        <p:txBody>
          <a:bodyPr wrap="square">
            <a:spAutoFit/>
          </a:bodyPr>
          <a:lstStyle/>
          <a:p>
            <a:pPr algn="l"/>
            <a:r>
              <a:rPr lang="en-US" sz="3600" b="1" i="0" dirty="0">
                <a:solidFill>
                  <a:srgbClr val="610B38"/>
                </a:solidFill>
                <a:effectLst/>
              </a:rPr>
              <a:t>Types of Testing</a:t>
            </a:r>
            <a:endParaRPr lang="en-GB" sz="3600" b="1" dirty="0">
              <a:solidFill>
                <a:srgbClr val="610B38"/>
              </a:solidFill>
            </a:endParaRPr>
          </a:p>
        </p:txBody>
      </p:sp>
    </p:spTree>
    <p:extLst>
      <p:ext uri="{BB962C8B-B14F-4D97-AF65-F5344CB8AC3E}">
        <p14:creationId xmlns:p14="http://schemas.microsoft.com/office/powerpoint/2010/main" val="252485785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st Case">
            <a:extLst>
              <a:ext uri="{FF2B5EF4-FFF2-40B4-BE49-F238E27FC236}">
                <a16:creationId xmlns:a16="http://schemas.microsoft.com/office/drawing/2014/main" id="{181CD13B-F021-345A-EE3E-7F7305A38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9983" y="850813"/>
            <a:ext cx="5282391" cy="506872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423E1FB-296C-A64F-24AC-12C1879FF093}"/>
              </a:ext>
            </a:extLst>
          </p:cNvPr>
          <p:cNvSpPr txBox="1"/>
          <p:nvPr/>
        </p:nvSpPr>
        <p:spPr>
          <a:xfrm>
            <a:off x="661012" y="0"/>
            <a:ext cx="6059276" cy="646331"/>
          </a:xfrm>
          <a:prstGeom prst="rect">
            <a:avLst/>
          </a:prstGeom>
          <a:noFill/>
        </p:spPr>
        <p:txBody>
          <a:bodyPr wrap="square">
            <a:spAutoFit/>
          </a:bodyPr>
          <a:lstStyle/>
          <a:p>
            <a:pPr algn="l"/>
            <a:r>
              <a:rPr lang="en-GB" sz="3600" b="1" dirty="0">
                <a:solidFill>
                  <a:srgbClr val="610B38"/>
                </a:solidFill>
                <a:cs typeface="Times New Roman" pitchFamily="18" charset="0"/>
              </a:rPr>
              <a:t>Test Case - Process</a:t>
            </a:r>
            <a:endParaRPr lang="en-GB" sz="3600" b="1" dirty="0">
              <a:solidFill>
                <a:srgbClr val="610B38"/>
              </a:solidFill>
            </a:endParaRPr>
          </a:p>
        </p:txBody>
      </p:sp>
    </p:spTree>
    <p:extLst>
      <p:ext uri="{BB962C8B-B14F-4D97-AF65-F5344CB8AC3E}">
        <p14:creationId xmlns:p14="http://schemas.microsoft.com/office/powerpoint/2010/main" val="22666442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EE07CB-6209-CA25-D812-763D16E24ADB}"/>
              </a:ext>
            </a:extLst>
          </p:cNvPr>
          <p:cNvSpPr txBox="1"/>
          <p:nvPr/>
        </p:nvSpPr>
        <p:spPr>
          <a:xfrm>
            <a:off x="705081" y="806028"/>
            <a:ext cx="10895680" cy="4801314"/>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Easy to understand and execute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Create Test Cases with End User’s perspective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Unique Test case Identifiers must be used. It allows us to track them easily.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Prerequisites should be listed clearly. Helps to execute the test case without any issues.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data should be defined to evaluate each functional area.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 description should be concise.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Steps should be in detail and clear.</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Specify the exact expected result.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Position conditions should be listed if any.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cases should be neither too simple nor too complex.</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cases must be distinctive. There should not be any repeated test cases.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cases should be written by following test case design techniques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cases must be comprehensible. So that any tester (even newly appointed testers) can understand them by perusing them once.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Needs to provide clear environment details where we need to execute them.</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Test cases should be reusable &amp; maintainable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effectLst/>
                <a:latin typeface="Nunito" pitchFamily="2" charset="0"/>
              </a:rPr>
              <a:t> Get peer review.</a:t>
            </a:r>
          </a:p>
        </p:txBody>
      </p:sp>
      <p:sp>
        <p:nvSpPr>
          <p:cNvPr id="6" name="TextBox 5">
            <a:extLst>
              <a:ext uri="{FF2B5EF4-FFF2-40B4-BE49-F238E27FC236}">
                <a16:creationId xmlns:a16="http://schemas.microsoft.com/office/drawing/2014/main" id="{26FF99D9-8612-AFE5-28B2-7B6E8E4EA042}"/>
              </a:ext>
            </a:extLst>
          </p:cNvPr>
          <p:cNvSpPr txBox="1"/>
          <p:nvPr/>
        </p:nvSpPr>
        <p:spPr>
          <a:xfrm>
            <a:off x="705081" y="0"/>
            <a:ext cx="8229599" cy="64633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rgbClr val="610B38"/>
                </a:solidFill>
                <a:effectLst/>
                <a:latin typeface="+mn-lt"/>
              </a:rPr>
              <a:t>Best Practices To Write Good Test Case</a:t>
            </a:r>
          </a:p>
        </p:txBody>
      </p:sp>
    </p:spTree>
    <p:extLst>
      <p:ext uri="{BB962C8B-B14F-4D97-AF65-F5344CB8AC3E}">
        <p14:creationId xmlns:p14="http://schemas.microsoft.com/office/powerpoint/2010/main" val="11668048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B1BCFBCF-851A-BFCF-04E9-DD73D3388BFF}"/>
              </a:ext>
            </a:extLst>
          </p:cNvPr>
          <p:cNvSpPr txBox="1"/>
          <p:nvPr/>
        </p:nvSpPr>
        <p:spPr>
          <a:xfrm>
            <a:off x="552705" y="-11766"/>
            <a:ext cx="6222668" cy="658097"/>
          </a:xfrm>
          <a:prstGeom prst="rect">
            <a:avLst/>
          </a:prstGeom>
          <a:noFill/>
        </p:spPr>
        <p:txBody>
          <a:bodyPr wrap="square">
            <a:spAutoFit/>
          </a:bodyPr>
          <a:lstStyle/>
          <a:p>
            <a:pPr algn="l"/>
            <a:r>
              <a:rPr lang="en-GB" sz="3600" b="1" dirty="0">
                <a:solidFill>
                  <a:srgbClr val="610B38"/>
                </a:solidFill>
                <a:cs typeface="Times New Roman" pitchFamily="18" charset="0"/>
              </a:rPr>
              <a:t> Test Case –Execution Flow</a:t>
            </a:r>
            <a:endParaRPr lang="en-GB" sz="3600" b="1" dirty="0">
              <a:solidFill>
                <a:srgbClr val="610B38"/>
              </a:solidFill>
            </a:endParaRPr>
          </a:p>
        </p:txBody>
      </p:sp>
      <p:grpSp>
        <p:nvGrpSpPr>
          <p:cNvPr id="35" name="Group 6">
            <a:extLst>
              <a:ext uri="{FF2B5EF4-FFF2-40B4-BE49-F238E27FC236}">
                <a16:creationId xmlns:a16="http://schemas.microsoft.com/office/drawing/2014/main" id="{09EDD17D-8DF8-89E3-ADF6-CFC98DF8DD2A}"/>
              </a:ext>
            </a:extLst>
          </p:cNvPr>
          <p:cNvGrpSpPr>
            <a:grpSpLocks/>
          </p:cNvGrpSpPr>
          <p:nvPr/>
        </p:nvGrpSpPr>
        <p:grpSpPr bwMode="auto">
          <a:xfrm>
            <a:off x="4874680" y="904775"/>
            <a:ext cx="5231846" cy="5088924"/>
            <a:chOff x="2737" y="912"/>
            <a:chExt cx="3174" cy="4630"/>
          </a:xfrm>
        </p:grpSpPr>
        <p:sp>
          <p:nvSpPr>
            <p:cNvPr id="36" name="AutoShape 13">
              <a:hlinkClick r:id="rId3" highlightClick="1"/>
              <a:extLst>
                <a:ext uri="{FF2B5EF4-FFF2-40B4-BE49-F238E27FC236}">
                  <a16:creationId xmlns:a16="http://schemas.microsoft.com/office/drawing/2014/main" id="{6188E9CB-D00F-B8D0-C686-FD2301CD3C47}"/>
                </a:ext>
              </a:extLst>
            </p:cNvPr>
            <p:cNvSpPr>
              <a:spLocks noChangeArrowheads="1"/>
            </p:cNvSpPr>
            <p:nvPr/>
          </p:nvSpPr>
          <p:spPr bwMode="auto">
            <a:xfrm>
              <a:off x="4608" y="2928"/>
              <a:ext cx="1303" cy="480"/>
            </a:xfrm>
            <a:prstGeom prst="round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Aft>
                  <a:spcPct val="0"/>
                </a:spcAft>
                <a:buClrTx/>
                <a:buFontTx/>
                <a:buNone/>
              </a:pPr>
              <a:r>
                <a:rPr lang="en-US" sz="2800" dirty="0">
                  <a:solidFill>
                    <a:schemeClr val="tx2"/>
                  </a:solidFill>
                </a:rPr>
                <a:t>Store test Logs</a:t>
              </a:r>
            </a:p>
          </p:txBody>
        </p:sp>
        <p:sp>
          <p:nvSpPr>
            <p:cNvPr id="37" name="AutoShape 14">
              <a:hlinkClick r:id="rId4" highlightClick="1"/>
              <a:extLst>
                <a:ext uri="{FF2B5EF4-FFF2-40B4-BE49-F238E27FC236}">
                  <a16:creationId xmlns:a16="http://schemas.microsoft.com/office/drawing/2014/main" id="{510048D0-3E34-E537-CA62-907C3B982D19}"/>
                </a:ext>
              </a:extLst>
            </p:cNvPr>
            <p:cNvSpPr>
              <a:spLocks noChangeArrowheads="1"/>
            </p:cNvSpPr>
            <p:nvPr/>
          </p:nvSpPr>
          <p:spPr bwMode="auto">
            <a:xfrm>
              <a:off x="2737" y="4131"/>
              <a:ext cx="1936" cy="480"/>
            </a:xfrm>
            <a:prstGeom prst="round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Aft>
                  <a:spcPct val="0"/>
                </a:spcAft>
              </a:pPr>
              <a:r>
                <a:rPr lang="en-US" sz="2800" dirty="0">
                  <a:solidFill>
                    <a:schemeClr val="tx2"/>
                  </a:solidFill>
                </a:rPr>
                <a:t>Generate Error Report</a:t>
              </a:r>
            </a:p>
          </p:txBody>
        </p:sp>
        <p:sp>
          <p:nvSpPr>
            <p:cNvPr id="38" name="AutoShape 15">
              <a:extLst>
                <a:ext uri="{FF2B5EF4-FFF2-40B4-BE49-F238E27FC236}">
                  <a16:creationId xmlns:a16="http://schemas.microsoft.com/office/drawing/2014/main" id="{B6B8A8F4-F962-855B-8F0A-2196A1051017}"/>
                </a:ext>
              </a:extLst>
            </p:cNvPr>
            <p:cNvSpPr>
              <a:spLocks noChangeArrowheads="1"/>
            </p:cNvSpPr>
            <p:nvPr/>
          </p:nvSpPr>
          <p:spPr bwMode="auto">
            <a:xfrm>
              <a:off x="3792" y="912"/>
              <a:ext cx="1484" cy="432"/>
            </a:xfrm>
            <a:prstGeom prst="flowChartMagneticDisk">
              <a:avLst/>
            </a:prstGeom>
            <a:solidFill>
              <a:schemeClr val="accent1"/>
            </a:solidFill>
            <a:ln w="19050">
              <a:solidFill>
                <a:srgbClr val="050B1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Aft>
                  <a:spcPct val="0"/>
                </a:spcAft>
                <a:buClrTx/>
                <a:buFontTx/>
                <a:buNone/>
              </a:pPr>
              <a:r>
                <a:rPr lang="en-US" sz="2800" dirty="0">
                  <a:solidFill>
                    <a:schemeClr val="tx2"/>
                  </a:solidFill>
                </a:rPr>
                <a:t>Generate Tests</a:t>
              </a:r>
            </a:p>
          </p:txBody>
        </p:sp>
        <p:sp>
          <p:nvSpPr>
            <p:cNvPr id="39" name="AutoShape 20">
              <a:extLst>
                <a:ext uri="{FF2B5EF4-FFF2-40B4-BE49-F238E27FC236}">
                  <a16:creationId xmlns:a16="http://schemas.microsoft.com/office/drawing/2014/main" id="{BB399CAB-2898-9C5B-6B3B-58291898DFC8}"/>
                </a:ext>
              </a:extLst>
            </p:cNvPr>
            <p:cNvSpPr>
              <a:spLocks noChangeArrowheads="1"/>
            </p:cNvSpPr>
            <p:nvPr/>
          </p:nvSpPr>
          <p:spPr bwMode="auto">
            <a:xfrm>
              <a:off x="2834" y="5110"/>
              <a:ext cx="1248" cy="432"/>
            </a:xfrm>
            <a:prstGeom prst="flowChartMagneticDisk">
              <a:avLst/>
            </a:prstGeom>
            <a:noFill/>
            <a:ln w="19050">
              <a:solidFill>
                <a:srgbClr val="050B1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Aft>
                  <a:spcPct val="0"/>
                </a:spcAft>
                <a:buClrTx/>
                <a:buFontTx/>
                <a:buNone/>
              </a:pPr>
              <a:endParaRPr lang="en-US" sz="2400">
                <a:solidFill>
                  <a:srgbClr val="050B11"/>
                </a:solidFill>
                <a:latin typeface="Arial Unicode MS" panose="020B0604020202020204" pitchFamily="34" charset="-128"/>
              </a:endParaRPr>
            </a:p>
          </p:txBody>
        </p:sp>
        <p:sp>
          <p:nvSpPr>
            <p:cNvPr id="40" name="AutoShape 21">
              <a:hlinkClick r:id="rId5" highlightClick="1"/>
              <a:extLst>
                <a:ext uri="{FF2B5EF4-FFF2-40B4-BE49-F238E27FC236}">
                  <a16:creationId xmlns:a16="http://schemas.microsoft.com/office/drawing/2014/main" id="{24738EB8-E5BE-D057-C6AD-0EBDE00B71CC}"/>
                </a:ext>
              </a:extLst>
            </p:cNvPr>
            <p:cNvSpPr>
              <a:spLocks noChangeArrowheads="1"/>
            </p:cNvSpPr>
            <p:nvPr/>
          </p:nvSpPr>
          <p:spPr bwMode="auto">
            <a:xfrm>
              <a:off x="2950" y="5226"/>
              <a:ext cx="1056" cy="249"/>
            </a:xfrm>
            <a:prstGeom prst="actionButtonBlank">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Aft>
                  <a:spcPct val="0"/>
                </a:spcAft>
                <a:buClrTx/>
                <a:buFontTx/>
                <a:buNone/>
              </a:pPr>
              <a:r>
                <a:rPr lang="en-US" sz="2800" dirty="0">
                  <a:solidFill>
                    <a:schemeClr val="tx2"/>
                  </a:solidFill>
                </a:rPr>
                <a:t>Bug Tracking</a:t>
              </a:r>
            </a:p>
          </p:txBody>
        </p:sp>
      </p:grpSp>
      <p:sp>
        <p:nvSpPr>
          <p:cNvPr id="41" name="Down Arrow 33">
            <a:extLst>
              <a:ext uri="{FF2B5EF4-FFF2-40B4-BE49-F238E27FC236}">
                <a16:creationId xmlns:a16="http://schemas.microsoft.com/office/drawing/2014/main" id="{FB36D052-B102-73D9-5200-B470DBBDE011}"/>
              </a:ext>
            </a:extLst>
          </p:cNvPr>
          <p:cNvSpPr/>
          <p:nvPr/>
        </p:nvSpPr>
        <p:spPr>
          <a:xfrm>
            <a:off x="7615818" y="1376289"/>
            <a:ext cx="236698" cy="6405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Rounded Rectangle 21">
            <a:extLst>
              <a:ext uri="{FF2B5EF4-FFF2-40B4-BE49-F238E27FC236}">
                <a16:creationId xmlns:a16="http://schemas.microsoft.com/office/drawing/2014/main" id="{D6B2B436-C7AE-2A41-B471-9125F85D19FA}"/>
              </a:ext>
            </a:extLst>
          </p:cNvPr>
          <p:cNvSpPr/>
          <p:nvPr/>
        </p:nvSpPr>
        <p:spPr>
          <a:xfrm>
            <a:off x="6388722" y="2016829"/>
            <a:ext cx="2747122" cy="7033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ct val="0"/>
              </a:spcAft>
            </a:pPr>
            <a:r>
              <a:rPr lang="en-IN" sz="2800" dirty="0">
                <a:solidFill>
                  <a:schemeClr val="tx2"/>
                </a:solidFill>
              </a:rPr>
              <a:t>Execute Tests</a:t>
            </a:r>
          </a:p>
        </p:txBody>
      </p:sp>
      <p:sp>
        <p:nvSpPr>
          <p:cNvPr id="43" name="Curved Right Arrow 36">
            <a:extLst>
              <a:ext uri="{FF2B5EF4-FFF2-40B4-BE49-F238E27FC236}">
                <a16:creationId xmlns:a16="http://schemas.microsoft.com/office/drawing/2014/main" id="{DCC64C79-15D1-969C-63FC-AF91E5B48AEB}"/>
              </a:ext>
            </a:extLst>
          </p:cNvPr>
          <p:cNvSpPr/>
          <p:nvPr/>
        </p:nvSpPr>
        <p:spPr>
          <a:xfrm>
            <a:off x="5682553" y="2368523"/>
            <a:ext cx="705021" cy="1089848"/>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4" name="Curved Left Arrow 37">
            <a:extLst>
              <a:ext uri="{FF2B5EF4-FFF2-40B4-BE49-F238E27FC236}">
                <a16:creationId xmlns:a16="http://schemas.microsoft.com/office/drawing/2014/main" id="{E8DFB450-BF07-5D3E-214A-51F2963C2D39}"/>
              </a:ext>
            </a:extLst>
          </p:cNvPr>
          <p:cNvSpPr/>
          <p:nvPr/>
        </p:nvSpPr>
        <p:spPr>
          <a:xfrm>
            <a:off x="8733830" y="2368523"/>
            <a:ext cx="705021" cy="84631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6" name="Rounded Rectangle 22">
            <a:extLst>
              <a:ext uri="{FF2B5EF4-FFF2-40B4-BE49-F238E27FC236}">
                <a16:creationId xmlns:a16="http://schemas.microsoft.com/office/drawing/2014/main" id="{D189A17A-DBD7-6F1C-95FA-16720DF54911}"/>
              </a:ext>
            </a:extLst>
          </p:cNvPr>
          <p:cNvSpPr/>
          <p:nvPr/>
        </p:nvSpPr>
        <p:spPr>
          <a:xfrm>
            <a:off x="5005137" y="3378467"/>
            <a:ext cx="2729030" cy="73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ct val="0"/>
              </a:spcAft>
            </a:pPr>
            <a:r>
              <a:rPr lang="en-IN" sz="2800" dirty="0">
                <a:solidFill>
                  <a:schemeClr val="tx2"/>
                </a:solidFill>
              </a:rPr>
              <a:t>Verify results</a:t>
            </a:r>
          </a:p>
        </p:txBody>
      </p:sp>
      <p:sp>
        <p:nvSpPr>
          <p:cNvPr id="47" name="Down Arrow 38">
            <a:extLst>
              <a:ext uri="{FF2B5EF4-FFF2-40B4-BE49-F238E27FC236}">
                <a16:creationId xmlns:a16="http://schemas.microsoft.com/office/drawing/2014/main" id="{706C37D6-FEAF-97C4-D50A-B011805329DD}"/>
              </a:ext>
            </a:extLst>
          </p:cNvPr>
          <p:cNvSpPr/>
          <p:nvPr/>
        </p:nvSpPr>
        <p:spPr>
          <a:xfrm>
            <a:off x="6189067" y="4182155"/>
            <a:ext cx="193987" cy="2861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Down Arrow 35">
            <a:extLst>
              <a:ext uri="{FF2B5EF4-FFF2-40B4-BE49-F238E27FC236}">
                <a16:creationId xmlns:a16="http://schemas.microsoft.com/office/drawing/2014/main" id="{7E59E76B-795E-B999-FA51-43403315C97E}"/>
              </a:ext>
            </a:extLst>
          </p:cNvPr>
          <p:cNvSpPr/>
          <p:nvPr/>
        </p:nvSpPr>
        <p:spPr>
          <a:xfrm>
            <a:off x="5881058" y="5012185"/>
            <a:ext cx="308009" cy="4583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618488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See the source image">
            <a:extLst>
              <a:ext uri="{FF2B5EF4-FFF2-40B4-BE49-F238E27FC236}">
                <a16:creationId xmlns:a16="http://schemas.microsoft.com/office/drawing/2014/main" id="{6E937AFD-D54D-2765-5777-EE51D79638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771"/>
          <a:stretch/>
        </p:blipFill>
        <p:spPr bwMode="auto">
          <a:xfrm>
            <a:off x="1714370" y="776603"/>
            <a:ext cx="8763260" cy="527768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5184AC0-4BDF-0D1F-B367-A480DAB96C85}"/>
              </a:ext>
            </a:extLst>
          </p:cNvPr>
          <p:cNvSpPr txBox="1"/>
          <p:nvPr/>
        </p:nvSpPr>
        <p:spPr>
          <a:xfrm>
            <a:off x="705079" y="0"/>
            <a:ext cx="6103343" cy="646331"/>
          </a:xfrm>
          <a:prstGeom prst="rect">
            <a:avLst/>
          </a:prstGeom>
          <a:noFill/>
        </p:spPr>
        <p:txBody>
          <a:bodyPr wrap="square">
            <a:spAutoFit/>
          </a:bodyPr>
          <a:lstStyle/>
          <a:p>
            <a:pPr algn="l"/>
            <a:r>
              <a:rPr lang="en-US" sz="3600" b="1" dirty="0">
                <a:solidFill>
                  <a:srgbClr val="610B38"/>
                </a:solidFill>
                <a:cs typeface="Times New Roman" pitchFamily="18" charset="0"/>
              </a:rPr>
              <a:t>Defect Life Cycle</a:t>
            </a:r>
            <a:endParaRPr lang="en-US" sz="3600" b="1" dirty="0">
              <a:solidFill>
                <a:srgbClr val="610B38"/>
              </a:solidFill>
            </a:endParaRPr>
          </a:p>
        </p:txBody>
      </p:sp>
    </p:spTree>
    <p:extLst>
      <p:ext uri="{BB962C8B-B14F-4D97-AF65-F5344CB8AC3E}">
        <p14:creationId xmlns:p14="http://schemas.microsoft.com/office/powerpoint/2010/main" val="4393526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F5607B-F858-EEED-65DD-11EE4B02D8E4}"/>
              </a:ext>
            </a:extLst>
          </p:cNvPr>
          <p:cNvSpPr txBox="1"/>
          <p:nvPr/>
        </p:nvSpPr>
        <p:spPr>
          <a:xfrm>
            <a:off x="333275" y="738137"/>
            <a:ext cx="11380670" cy="5355312"/>
          </a:xfrm>
          <a:prstGeom prst="rect">
            <a:avLst/>
          </a:prstGeom>
          <a:noFill/>
        </p:spPr>
        <p:txBody>
          <a:bodyPr wrap="square">
            <a:spAutoFit/>
          </a:bodyPr>
          <a:lstStyle/>
          <a:p>
            <a:pPr lvl="1"/>
            <a:r>
              <a:rPr lang="en-US" dirty="0">
                <a:latin typeface="Nunito" pitchFamily="2" charset="0"/>
              </a:rPr>
              <a:t>Defect Priority provides a perspective for the order of the defect fixes. Priority in other words tells us , how soon the defect must be fixed. </a:t>
            </a:r>
          </a:p>
          <a:p>
            <a:pPr lvl="1"/>
            <a:r>
              <a:rPr lang="en-US" dirty="0">
                <a:latin typeface="Nunito" pitchFamily="2" charset="0"/>
              </a:rPr>
              <a:t>P1 – Fix the defect on highest priority, fix it before the next build</a:t>
            </a:r>
          </a:p>
          <a:p>
            <a:pPr lvl="1"/>
            <a:r>
              <a:rPr lang="en-US" dirty="0">
                <a:latin typeface="Nunito" pitchFamily="2" charset="0"/>
              </a:rPr>
              <a:t>P2 – Fix the defect on high priority before the next test cycle</a:t>
            </a:r>
          </a:p>
          <a:p>
            <a:pPr lvl="1"/>
            <a:r>
              <a:rPr lang="en-US" dirty="0">
                <a:latin typeface="Nunito" pitchFamily="2" charset="0"/>
              </a:rPr>
              <a:t>P3 – Fix the defect on moderate priority when time permits , before the release</a:t>
            </a:r>
          </a:p>
          <a:p>
            <a:pPr lvl="1"/>
            <a:r>
              <a:rPr lang="en-US" dirty="0">
                <a:latin typeface="Nunito" pitchFamily="2" charset="0"/>
              </a:rPr>
              <a:t>P4- Postpone the defect for the next release or live with this defect.</a:t>
            </a:r>
          </a:p>
          <a:p>
            <a:pPr lvl="1"/>
            <a:endParaRPr lang="en-US" dirty="0">
              <a:latin typeface="Nunito" pitchFamily="2" charset="0"/>
            </a:endParaRPr>
          </a:p>
          <a:p>
            <a:pPr lvl="1"/>
            <a:r>
              <a:rPr lang="en-US" dirty="0">
                <a:latin typeface="Nunito" pitchFamily="2" charset="0"/>
              </a:rPr>
              <a:t>Defect Severity provides the perspective of the impact of that defect in product functionality.</a:t>
            </a:r>
          </a:p>
          <a:p>
            <a:pPr lvl="1"/>
            <a:r>
              <a:rPr lang="en-US" dirty="0">
                <a:latin typeface="Nunito" pitchFamily="2" charset="0"/>
              </a:rPr>
              <a:t>Defect Severity levels can be:</a:t>
            </a:r>
          </a:p>
          <a:p>
            <a:pPr lvl="1"/>
            <a:r>
              <a:rPr lang="en-US" dirty="0">
                <a:latin typeface="Nunito" pitchFamily="2" charset="0"/>
              </a:rPr>
              <a:t>Extreme – Product Crashes or is unusable</a:t>
            </a:r>
          </a:p>
          <a:p>
            <a:pPr lvl="1"/>
            <a:r>
              <a:rPr lang="en-US" dirty="0">
                <a:latin typeface="Nunito" pitchFamily="2" charset="0"/>
              </a:rPr>
              <a:t>Critical  - Basic functionality of the product is not working.</a:t>
            </a:r>
          </a:p>
          <a:p>
            <a:pPr lvl="1"/>
            <a:r>
              <a:rPr lang="en-US" dirty="0">
                <a:latin typeface="Nunito" pitchFamily="2" charset="0"/>
              </a:rPr>
              <a:t>Important- Extended functionality of the product not working</a:t>
            </a:r>
          </a:p>
          <a:p>
            <a:pPr lvl="1"/>
            <a:r>
              <a:rPr lang="en-US" dirty="0">
                <a:latin typeface="Nunito" pitchFamily="2" charset="0"/>
              </a:rPr>
              <a:t>Minor – Product behaves differently</a:t>
            </a:r>
          </a:p>
          <a:p>
            <a:pPr lvl="1"/>
            <a:r>
              <a:rPr lang="en-US" dirty="0">
                <a:latin typeface="Nunito" pitchFamily="2" charset="0"/>
              </a:rPr>
              <a:t>Cosmetic – GUI related</a:t>
            </a:r>
          </a:p>
          <a:p>
            <a:pPr lvl="1"/>
            <a:endParaRPr lang="en-US" dirty="0">
              <a:latin typeface="Nunito" pitchFamily="2" charset="0"/>
            </a:endParaRPr>
          </a:p>
          <a:p>
            <a:pPr lvl="1"/>
            <a:r>
              <a:rPr lang="en-US" dirty="0">
                <a:latin typeface="Nunito" pitchFamily="2" charset="0"/>
              </a:rPr>
              <a:t>Defect Density is the number of defects detected per lines of code or per module</a:t>
            </a:r>
          </a:p>
          <a:p>
            <a:pPr lvl="1"/>
            <a:r>
              <a:rPr lang="en-US" dirty="0">
                <a:latin typeface="Nunito" pitchFamily="2" charset="0"/>
              </a:rPr>
              <a:t>Defect Age is the period between the time the defect is detected and the time it was resolved </a:t>
            </a:r>
          </a:p>
          <a:p>
            <a:pPr lvl="1"/>
            <a:r>
              <a:rPr lang="en-US" dirty="0">
                <a:latin typeface="Nunito" pitchFamily="2" charset="0"/>
              </a:rPr>
              <a:t>Defect Leakage is the metric that is used to identify the efficiency of the QA testing i.e., how many defects are missed/slipped during the QA testing 	</a:t>
            </a:r>
          </a:p>
        </p:txBody>
      </p:sp>
      <p:sp>
        <p:nvSpPr>
          <p:cNvPr id="6" name="TextBox 5">
            <a:extLst>
              <a:ext uri="{FF2B5EF4-FFF2-40B4-BE49-F238E27FC236}">
                <a16:creationId xmlns:a16="http://schemas.microsoft.com/office/drawing/2014/main" id="{EA3FD10B-4AB5-9FB8-AFE5-A6E65FCD3843}"/>
              </a:ext>
            </a:extLst>
          </p:cNvPr>
          <p:cNvSpPr txBox="1"/>
          <p:nvPr/>
        </p:nvSpPr>
        <p:spPr>
          <a:xfrm>
            <a:off x="617220" y="21967"/>
            <a:ext cx="8084018" cy="646331"/>
          </a:xfrm>
          <a:prstGeom prst="rect">
            <a:avLst/>
          </a:prstGeom>
          <a:noFill/>
        </p:spPr>
        <p:txBody>
          <a:bodyPr wrap="square">
            <a:spAutoFit/>
          </a:bodyPr>
          <a:lstStyle/>
          <a:p>
            <a:pPr algn="l"/>
            <a:r>
              <a:rPr lang="en-GB" sz="3600" b="1" dirty="0">
                <a:solidFill>
                  <a:srgbClr val="610B38"/>
                </a:solidFill>
                <a:cs typeface="Times New Roman" pitchFamily="18" charset="0"/>
              </a:rPr>
              <a:t>Defect –</a:t>
            </a:r>
            <a:r>
              <a:rPr lang="en-US" sz="3600" b="1" dirty="0">
                <a:solidFill>
                  <a:srgbClr val="610B38"/>
                </a:solidFill>
              </a:rPr>
              <a:t>Priority, Severity, </a:t>
            </a:r>
            <a:r>
              <a:rPr lang="en-GB" sz="3600" b="1" dirty="0">
                <a:solidFill>
                  <a:srgbClr val="610B38"/>
                </a:solidFill>
                <a:cs typeface="Times New Roman" pitchFamily="18" charset="0"/>
              </a:rPr>
              <a:t>Density &amp; Age</a:t>
            </a:r>
            <a:endParaRPr lang="en-US" sz="3600" b="1" dirty="0">
              <a:solidFill>
                <a:srgbClr val="610B38"/>
              </a:solidFill>
            </a:endParaRPr>
          </a:p>
        </p:txBody>
      </p:sp>
    </p:spTree>
    <p:extLst>
      <p:ext uri="{BB962C8B-B14F-4D97-AF65-F5344CB8AC3E}">
        <p14:creationId xmlns:p14="http://schemas.microsoft.com/office/powerpoint/2010/main" val="4077296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794886" y="0"/>
            <a:ext cx="7673399" cy="646331"/>
          </a:xfrm>
          <a:prstGeom prst="rect">
            <a:avLst/>
          </a:prstGeom>
          <a:noFill/>
        </p:spPr>
        <p:txBody>
          <a:bodyPr wrap="square">
            <a:spAutoFit/>
          </a:bodyPr>
          <a:lstStyle/>
          <a:p>
            <a:r>
              <a:rPr lang="en-US" sz="3600" b="1" dirty="0">
                <a:solidFill>
                  <a:srgbClr val="610B38"/>
                </a:solidFill>
                <a:latin typeface="+mn-lt"/>
                <a:cs typeface="Times New Roman" pitchFamily="18" charset="0"/>
              </a:rPr>
              <a:t>Software </a:t>
            </a:r>
            <a:r>
              <a:rPr lang="en-US" sz="3600" b="1" dirty="0">
                <a:solidFill>
                  <a:srgbClr val="610B38"/>
                </a:solidFill>
                <a:cs typeface="Times New Roman" pitchFamily="18" charset="0"/>
              </a:rPr>
              <a:t>Engineering - Software Crisis</a:t>
            </a:r>
          </a:p>
        </p:txBody>
      </p:sp>
      <p:sp>
        <p:nvSpPr>
          <p:cNvPr id="3" name="TextBox 2">
            <a:extLst>
              <a:ext uri="{FF2B5EF4-FFF2-40B4-BE49-F238E27FC236}">
                <a16:creationId xmlns:a16="http://schemas.microsoft.com/office/drawing/2014/main" id="{B797FC36-548E-CB91-A25B-CF8CD17A8763}"/>
              </a:ext>
            </a:extLst>
          </p:cNvPr>
          <p:cNvSpPr txBox="1"/>
          <p:nvPr/>
        </p:nvSpPr>
        <p:spPr>
          <a:xfrm>
            <a:off x="636470" y="751834"/>
            <a:ext cx="10919059" cy="5355312"/>
          </a:xfrm>
          <a:prstGeom prst="rect">
            <a:avLst/>
          </a:prstGeom>
          <a:noFill/>
        </p:spPr>
        <p:txBody>
          <a:bodyPr wrap="square">
            <a:spAutoFit/>
          </a:bodyPr>
          <a:lstStyle/>
          <a:p>
            <a:pPr marL="285750" indent="-285750" algn="l" fontAlgn="base">
              <a:buFont typeface="Arial" panose="020B0604020202020204" pitchFamily="34" charset="0"/>
              <a:buChar char="•"/>
            </a:pPr>
            <a:r>
              <a:rPr lang="en-US" b="1" i="0" dirty="0">
                <a:solidFill>
                  <a:srgbClr val="273239"/>
                </a:solidFill>
                <a:effectLst/>
                <a:latin typeface="Nunito" pitchFamily="2" charset="0"/>
              </a:rPr>
              <a:t>Size and Cost: </a:t>
            </a:r>
            <a:r>
              <a:rPr lang="en-US" b="0" i="0" dirty="0">
                <a:solidFill>
                  <a:srgbClr val="273239"/>
                </a:solidFill>
                <a:effectLst/>
                <a:latin typeface="Nunito" pitchFamily="2" charset="0"/>
              </a:rPr>
              <a:t>Day-to-day growing complexity and expectation out of software. Software is more expensive and more complex. </a:t>
            </a:r>
          </a:p>
          <a:p>
            <a:pPr algn="l" fontAlgn="base"/>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Quality: </a:t>
            </a:r>
            <a:r>
              <a:rPr lang="en-US" b="0" i="0" dirty="0">
                <a:solidFill>
                  <a:srgbClr val="273239"/>
                </a:solidFill>
                <a:effectLst/>
                <a:latin typeface="Nunito" pitchFamily="2" charset="0"/>
              </a:rPr>
              <a:t>Software products must have good quality. </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Delayed Delivery: </a:t>
            </a:r>
            <a:r>
              <a:rPr lang="en-US" b="0" i="0" dirty="0">
                <a:solidFill>
                  <a:srgbClr val="273239"/>
                </a:solidFill>
                <a:effectLst/>
                <a:latin typeface="Nunito" pitchFamily="2" charset="0"/>
              </a:rPr>
              <a:t>Software takes longer than the estimated time to develop, which in turn leads to cost shooting up. </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High costs and long development times:</a:t>
            </a:r>
            <a:r>
              <a:rPr lang="en-US" b="0" i="0" dirty="0">
                <a:solidFill>
                  <a:srgbClr val="273239"/>
                </a:solidFill>
                <a:effectLst/>
                <a:latin typeface="Nunito" pitchFamily="2" charset="0"/>
              </a:rPr>
              <a:t> software projects were taking much longer and costing much more than expected.</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Low quality</a:t>
            </a:r>
            <a:r>
              <a:rPr lang="en-US" b="0" i="0" dirty="0">
                <a:solidFill>
                  <a:srgbClr val="273239"/>
                </a:solidFill>
                <a:effectLst/>
                <a:latin typeface="Nunito" pitchFamily="2" charset="0"/>
              </a:rPr>
              <a:t>: software was often delivered late, with bugs and other defects that made it difficult to use.</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Lack of standardization</a:t>
            </a:r>
            <a:r>
              <a:rPr lang="en-US" b="0" i="0" dirty="0">
                <a:solidFill>
                  <a:srgbClr val="273239"/>
                </a:solidFill>
                <a:effectLst/>
                <a:latin typeface="Nunito" pitchFamily="2" charset="0"/>
              </a:rPr>
              <a:t>: there were no established best practices or standards for software development, making it difficult to compare and improve different approaches.</a:t>
            </a:r>
          </a:p>
          <a:p>
            <a:pPr marL="285750" indent="-285750" algn="l" fontAlgn="base">
              <a:buFont typeface="Arial" panose="020B0604020202020204" pitchFamily="34" charset="0"/>
              <a:buChar char="•"/>
            </a:pPr>
            <a:endParaRPr lang="en-US" b="0" i="0" dirty="0">
              <a:solidFill>
                <a:srgbClr val="273239"/>
              </a:solidFill>
              <a:effectLst/>
              <a:latin typeface="Nunito" pitchFamily="2" charset="0"/>
            </a:endParaRPr>
          </a:p>
          <a:p>
            <a:pPr marL="285750" indent="-285750" algn="l" fontAlgn="base">
              <a:buFont typeface="Arial" panose="020B0604020202020204" pitchFamily="34" charset="0"/>
              <a:buChar char="•"/>
            </a:pPr>
            <a:r>
              <a:rPr lang="en-US" b="1" i="0" dirty="0">
                <a:solidFill>
                  <a:srgbClr val="273239"/>
                </a:solidFill>
                <a:effectLst/>
                <a:latin typeface="Nunito" pitchFamily="2" charset="0"/>
              </a:rPr>
              <a:t>Lack of tools and methodologies</a:t>
            </a:r>
            <a:r>
              <a:rPr lang="en-US" b="0" i="0" dirty="0">
                <a:solidFill>
                  <a:srgbClr val="273239"/>
                </a:solidFill>
                <a:effectLst/>
                <a:latin typeface="Nunito" pitchFamily="2" charset="0"/>
              </a:rPr>
              <a:t>: there were few tools and methodologies available to help with software development, making it a difficult and time-consuming process.</a:t>
            </a:r>
          </a:p>
        </p:txBody>
      </p:sp>
    </p:spTree>
    <p:extLst>
      <p:ext uri="{BB962C8B-B14F-4D97-AF65-F5344CB8AC3E}">
        <p14:creationId xmlns:p14="http://schemas.microsoft.com/office/powerpoint/2010/main" val="6154644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A3FD10B-4AB5-9FB8-AFE5-A6E65FCD3843}"/>
              </a:ext>
            </a:extLst>
          </p:cNvPr>
          <p:cNvSpPr txBox="1"/>
          <p:nvPr/>
        </p:nvSpPr>
        <p:spPr>
          <a:xfrm>
            <a:off x="617220" y="10950"/>
            <a:ext cx="6160770" cy="1200329"/>
          </a:xfrm>
          <a:prstGeom prst="rect">
            <a:avLst/>
          </a:prstGeom>
          <a:noFill/>
        </p:spPr>
        <p:txBody>
          <a:bodyPr wrap="square">
            <a:spAutoFit/>
          </a:bodyPr>
          <a:lstStyle/>
          <a:p>
            <a:r>
              <a:rPr lang="en-US" sz="3600" b="1" dirty="0">
                <a:solidFill>
                  <a:srgbClr val="610B38"/>
                </a:solidFill>
                <a:ea typeface="+mj-ea"/>
                <a:cs typeface="+mj-cs"/>
              </a:rPr>
              <a:t>When to Stop Testing</a:t>
            </a:r>
          </a:p>
          <a:p>
            <a:pPr algn="l"/>
            <a:endParaRPr lang="en-US" sz="3600" b="1" dirty="0">
              <a:solidFill>
                <a:srgbClr val="610B38"/>
              </a:solidFill>
            </a:endParaRPr>
          </a:p>
        </p:txBody>
      </p:sp>
      <p:sp>
        <p:nvSpPr>
          <p:cNvPr id="4" name="TextBox 3">
            <a:extLst>
              <a:ext uri="{FF2B5EF4-FFF2-40B4-BE49-F238E27FC236}">
                <a16:creationId xmlns:a16="http://schemas.microsoft.com/office/drawing/2014/main" id="{7BD1A600-6CEC-5EEF-AA9B-E8AA81C0F358}"/>
              </a:ext>
            </a:extLst>
          </p:cNvPr>
          <p:cNvSpPr txBox="1"/>
          <p:nvPr/>
        </p:nvSpPr>
        <p:spPr>
          <a:xfrm>
            <a:off x="716096" y="716095"/>
            <a:ext cx="5563518" cy="369332"/>
          </a:xfrm>
          <a:prstGeom prst="rect">
            <a:avLst/>
          </a:prstGeom>
          <a:noFill/>
        </p:spPr>
        <p:txBody>
          <a:bodyPr wrap="square">
            <a:spAutoFit/>
          </a:bodyPr>
          <a:lstStyle/>
          <a:p>
            <a:pPr marL="0" indent="0">
              <a:buClr>
                <a:schemeClr val="accent3"/>
              </a:buClr>
              <a:buNone/>
            </a:pPr>
            <a:endParaRPr lang="en-US" sz="1800" dirty="0"/>
          </a:p>
        </p:txBody>
      </p:sp>
      <p:pic>
        <p:nvPicPr>
          <p:cNvPr id="5" name="Picture 2" descr="http://kpkthelegends.files.wordpress.com/2012/04/28-04-2012-11-25-50-am.png">
            <a:extLst>
              <a:ext uri="{FF2B5EF4-FFF2-40B4-BE49-F238E27FC236}">
                <a16:creationId xmlns:a16="http://schemas.microsoft.com/office/drawing/2014/main" id="{55F25F17-497D-5F63-9A18-DBCA7C72EC50}"/>
              </a:ext>
            </a:extLst>
          </p:cNvPr>
          <p:cNvPicPr>
            <a:picLocks noChangeAspect="1" noChangeArrowheads="1"/>
          </p:cNvPicPr>
          <p:nvPr/>
        </p:nvPicPr>
        <p:blipFill>
          <a:blip r:embed="rId3" cstate="print"/>
          <a:srcRect/>
          <a:stretch>
            <a:fillRect/>
          </a:stretch>
        </p:blipFill>
        <p:spPr bwMode="auto">
          <a:xfrm>
            <a:off x="6096000" y="793216"/>
            <a:ext cx="5196290" cy="4406748"/>
          </a:xfrm>
          <a:prstGeom prst="rect">
            <a:avLst/>
          </a:prstGeom>
          <a:noFill/>
        </p:spPr>
      </p:pic>
      <p:sp>
        <p:nvSpPr>
          <p:cNvPr id="8" name="TextBox 7">
            <a:extLst>
              <a:ext uri="{FF2B5EF4-FFF2-40B4-BE49-F238E27FC236}">
                <a16:creationId xmlns:a16="http://schemas.microsoft.com/office/drawing/2014/main" id="{9A413105-3C1D-741E-146E-702382DEF1FB}"/>
              </a:ext>
            </a:extLst>
          </p:cNvPr>
          <p:cNvSpPr txBox="1"/>
          <p:nvPr/>
        </p:nvSpPr>
        <p:spPr>
          <a:xfrm>
            <a:off x="716096" y="793216"/>
            <a:ext cx="5379904" cy="4247317"/>
          </a:xfrm>
          <a:prstGeom prst="rect">
            <a:avLst/>
          </a:prstGeom>
          <a:noFill/>
        </p:spPr>
        <p:txBody>
          <a:bodyPr wrap="square">
            <a:spAutoFit/>
          </a:bodyPr>
          <a:lstStyle/>
          <a:p>
            <a:pPr marL="0" indent="0">
              <a:buClr>
                <a:schemeClr val="accent3"/>
              </a:buClr>
              <a:buNone/>
            </a:pPr>
            <a:r>
              <a:rPr lang="en-US" sz="1800" dirty="0">
                <a:latin typeface="Nunito" pitchFamily="2" charset="0"/>
              </a:rPr>
              <a:t>Test Manager will consider the following factors</a:t>
            </a:r>
          </a:p>
          <a:p>
            <a:pPr marL="285750" indent="-285750">
              <a:buClr>
                <a:schemeClr val="accent3"/>
              </a:buClr>
              <a:buFont typeface="Arial" panose="020B0604020202020204" pitchFamily="34" charset="0"/>
              <a:buChar char="•"/>
            </a:pPr>
            <a:r>
              <a:rPr lang="en-US" sz="1800" dirty="0">
                <a:latin typeface="Nunito" pitchFamily="2" charset="0"/>
              </a:rPr>
              <a:t>Deadlines, e.g. release deadlines, testing deadlines; </a:t>
            </a:r>
          </a:p>
          <a:p>
            <a:pPr marL="285750" indent="-285750">
              <a:buClr>
                <a:schemeClr val="accent3"/>
              </a:buClr>
              <a:buFont typeface="Arial" panose="020B0604020202020204" pitchFamily="34" charset="0"/>
              <a:buChar char="•"/>
            </a:pPr>
            <a:endParaRPr lang="en-US" sz="1800" dirty="0">
              <a:latin typeface="Nunito" pitchFamily="2" charset="0"/>
            </a:endParaRPr>
          </a:p>
          <a:p>
            <a:pPr marL="285750" indent="-285750">
              <a:buClr>
                <a:schemeClr val="accent3"/>
              </a:buClr>
              <a:buFont typeface="Arial" panose="020B0604020202020204" pitchFamily="34" charset="0"/>
              <a:buChar char="•"/>
            </a:pPr>
            <a:r>
              <a:rPr lang="en-US" sz="1800" dirty="0">
                <a:latin typeface="Nunito" pitchFamily="2" charset="0"/>
              </a:rPr>
              <a:t>Test cases completed with certain percentage passed; </a:t>
            </a:r>
          </a:p>
          <a:p>
            <a:pPr marL="285750" indent="-285750">
              <a:buClr>
                <a:schemeClr val="accent3"/>
              </a:buClr>
              <a:buFont typeface="Arial" panose="020B0604020202020204" pitchFamily="34" charset="0"/>
              <a:buChar char="•"/>
            </a:pPr>
            <a:endParaRPr lang="en-US" sz="1800" dirty="0">
              <a:latin typeface="Nunito" pitchFamily="2" charset="0"/>
            </a:endParaRPr>
          </a:p>
          <a:p>
            <a:pPr marL="285750" indent="-285750">
              <a:buClr>
                <a:schemeClr val="accent3"/>
              </a:buClr>
              <a:buFont typeface="Arial" panose="020B0604020202020204" pitchFamily="34" charset="0"/>
              <a:buChar char="•"/>
            </a:pPr>
            <a:r>
              <a:rPr lang="en-US" sz="1800" dirty="0">
                <a:latin typeface="Nunito" pitchFamily="2" charset="0"/>
              </a:rPr>
              <a:t>Test budget has been depleted; </a:t>
            </a:r>
          </a:p>
          <a:p>
            <a:pPr marL="285750" indent="-285750">
              <a:buClr>
                <a:schemeClr val="accent3"/>
              </a:buClr>
              <a:buFont typeface="Arial" panose="020B0604020202020204" pitchFamily="34" charset="0"/>
              <a:buChar char="•"/>
            </a:pPr>
            <a:endParaRPr lang="en-US" sz="1800" dirty="0">
              <a:latin typeface="Nunito" pitchFamily="2" charset="0"/>
            </a:endParaRPr>
          </a:p>
          <a:p>
            <a:pPr marL="285750" indent="-285750">
              <a:buClr>
                <a:schemeClr val="accent3"/>
              </a:buClr>
              <a:buFont typeface="Arial" panose="020B0604020202020204" pitchFamily="34" charset="0"/>
              <a:buChar char="•"/>
            </a:pPr>
            <a:r>
              <a:rPr lang="en-US" sz="1800" dirty="0">
                <a:latin typeface="Nunito" pitchFamily="2" charset="0"/>
              </a:rPr>
              <a:t>Coverage of code, functionality or requirements reaches a   specified point; </a:t>
            </a:r>
          </a:p>
          <a:p>
            <a:pPr marL="285750" indent="-285750">
              <a:buClr>
                <a:schemeClr val="accent3"/>
              </a:buClr>
              <a:buFont typeface="Arial" panose="020B0604020202020204" pitchFamily="34" charset="0"/>
              <a:buChar char="•"/>
            </a:pPr>
            <a:endParaRPr lang="en-US" sz="1800" dirty="0">
              <a:latin typeface="Nunito" pitchFamily="2" charset="0"/>
            </a:endParaRPr>
          </a:p>
          <a:p>
            <a:pPr marL="285750" indent="-285750">
              <a:buClr>
                <a:schemeClr val="accent3"/>
              </a:buClr>
              <a:buFont typeface="Arial" panose="020B0604020202020204" pitchFamily="34" charset="0"/>
              <a:buChar char="•"/>
            </a:pPr>
            <a:r>
              <a:rPr lang="en-US" sz="1800" dirty="0">
                <a:latin typeface="Nunito" pitchFamily="2" charset="0"/>
              </a:rPr>
              <a:t>Bug rate falls below a certain level</a:t>
            </a:r>
          </a:p>
          <a:p>
            <a:pPr marL="285750" indent="-285750">
              <a:buClr>
                <a:schemeClr val="accent3"/>
              </a:buClr>
              <a:buFont typeface="Arial" panose="020B0604020202020204" pitchFamily="34" charset="0"/>
              <a:buChar char="•"/>
            </a:pPr>
            <a:endParaRPr lang="en-US" sz="1800" dirty="0">
              <a:latin typeface="Nunito" pitchFamily="2" charset="0"/>
            </a:endParaRPr>
          </a:p>
          <a:p>
            <a:pPr marL="285750" indent="-285750">
              <a:buClr>
                <a:schemeClr val="accent3"/>
              </a:buClr>
              <a:buFont typeface="Arial" panose="020B0604020202020204" pitchFamily="34" charset="0"/>
              <a:buChar char="•"/>
            </a:pPr>
            <a:r>
              <a:rPr lang="en-US" sz="1800" dirty="0">
                <a:latin typeface="Nunito" pitchFamily="2" charset="0"/>
              </a:rPr>
              <a:t>Beta or alpha testing period ends</a:t>
            </a:r>
          </a:p>
        </p:txBody>
      </p:sp>
    </p:spTree>
    <p:extLst>
      <p:ext uri="{BB962C8B-B14F-4D97-AF65-F5344CB8AC3E}">
        <p14:creationId xmlns:p14="http://schemas.microsoft.com/office/powerpoint/2010/main" val="266662515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42235F36-5D1E-B709-E43B-CC6A7C9043F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7" r="-577" b="14461"/>
          <a:stretch/>
        </p:blipFill>
        <p:spPr bwMode="auto">
          <a:xfrm>
            <a:off x="0" y="-91440"/>
            <a:ext cx="12295163"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712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DA748835-0237-0440-1084-3D9A60018EFE}"/>
              </a:ext>
            </a:extLst>
          </p:cNvPr>
          <p:cNvSpPr txBox="1"/>
          <p:nvPr/>
        </p:nvSpPr>
        <p:spPr>
          <a:xfrm>
            <a:off x="650240" y="0"/>
            <a:ext cx="9023149" cy="1200329"/>
          </a:xfrm>
          <a:prstGeom prst="rect">
            <a:avLst/>
          </a:prstGeom>
          <a:noFill/>
        </p:spPr>
        <p:txBody>
          <a:bodyPr wrap="square">
            <a:spAutoFit/>
          </a:bodyPr>
          <a:lstStyle/>
          <a:p>
            <a:r>
              <a:rPr lang="en-US" sz="3600" b="1" dirty="0">
                <a:solidFill>
                  <a:srgbClr val="610B38"/>
                </a:solidFill>
                <a:latin typeface="+mn-lt"/>
                <a:cs typeface="Times New Roman" pitchFamily="18" charset="0"/>
              </a:rPr>
              <a:t>Software </a:t>
            </a:r>
            <a:r>
              <a:rPr lang="en-US" sz="3600" b="1" dirty="0">
                <a:solidFill>
                  <a:srgbClr val="610B38"/>
                </a:solidFill>
                <a:cs typeface="Times New Roman" pitchFamily="18" charset="0"/>
              </a:rPr>
              <a:t>Engineering - </a:t>
            </a:r>
            <a:r>
              <a:rPr lang="en-GB" sz="3600" b="1" dirty="0">
                <a:solidFill>
                  <a:srgbClr val="610B38"/>
                </a:solidFill>
                <a:cs typeface="Times New Roman" pitchFamily="18" charset="0"/>
              </a:rPr>
              <a:t>Critical Challenges</a:t>
            </a:r>
          </a:p>
          <a:p>
            <a:endParaRPr lang="en-US" sz="3600" dirty="0">
              <a:solidFill>
                <a:srgbClr val="610B38"/>
              </a:solidFill>
            </a:endParaRPr>
          </a:p>
        </p:txBody>
      </p:sp>
      <p:sp>
        <p:nvSpPr>
          <p:cNvPr id="3" name="TextBox 2">
            <a:extLst>
              <a:ext uri="{FF2B5EF4-FFF2-40B4-BE49-F238E27FC236}">
                <a16:creationId xmlns:a16="http://schemas.microsoft.com/office/drawing/2014/main" id="{B797FC36-548E-CB91-A25B-CF8CD17A8763}"/>
              </a:ext>
            </a:extLst>
          </p:cNvPr>
          <p:cNvSpPr txBox="1"/>
          <p:nvPr/>
        </p:nvSpPr>
        <p:spPr>
          <a:xfrm>
            <a:off x="794886" y="934714"/>
            <a:ext cx="10602227" cy="1877117"/>
          </a:xfrm>
          <a:prstGeom prst="rect">
            <a:avLst/>
          </a:prstGeom>
          <a:noFill/>
        </p:spPr>
        <p:txBody>
          <a:bodyPr wrap="square">
            <a:spAutoFit/>
          </a:bodyPr>
          <a:lstStyle/>
          <a:p>
            <a:pPr marL="285750" marR="0" lvl="0" indent="-285750">
              <a:lnSpc>
                <a:spcPct val="107000"/>
              </a:lnSpc>
              <a:spcBef>
                <a:spcPts val="0"/>
              </a:spcBef>
              <a:spcAft>
                <a:spcPts val="800"/>
              </a:spcAft>
              <a:buSzPts val="1000"/>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In safety-critical areas such as space, aviation, nuclear power plants, etc. the cost of software failure can be massive because lives are at risk.</a:t>
            </a:r>
          </a:p>
          <a:p>
            <a:pPr marL="285750" marR="0" lvl="0" indent="-285750">
              <a:lnSpc>
                <a:spcPct val="107000"/>
              </a:lnSpc>
              <a:spcBef>
                <a:spcPts val="0"/>
              </a:spcBef>
              <a:spcAft>
                <a:spcPts val="800"/>
              </a:spcAft>
              <a:buSzPts val="1000"/>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Increased market demands for fast turnaround time.</a:t>
            </a:r>
          </a:p>
          <a:p>
            <a:pPr marL="285750" marR="0" lvl="0" indent="-285750">
              <a:lnSpc>
                <a:spcPct val="107000"/>
              </a:lnSpc>
              <a:spcBef>
                <a:spcPts val="0"/>
              </a:spcBef>
              <a:spcAft>
                <a:spcPts val="800"/>
              </a:spcAft>
              <a:buSzPts val="1000"/>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Dealing with the increased complexity of software needs for new applications.</a:t>
            </a:r>
          </a:p>
          <a:p>
            <a:pPr marL="285750" marR="0" lvl="0" indent="-285750">
              <a:lnSpc>
                <a:spcPct val="107000"/>
              </a:lnSpc>
              <a:spcBef>
                <a:spcPts val="0"/>
              </a:spcBef>
              <a:spcAft>
                <a:spcPts val="800"/>
              </a:spcAft>
              <a:buSzPts val="1000"/>
              <a:buFont typeface="Arial" panose="020B0604020202020204" pitchFamily="34" charset="0"/>
              <a:buChar char="•"/>
              <a:tabLst>
                <a:tab pos="457200" algn="l"/>
              </a:tabLst>
            </a:pPr>
            <a:r>
              <a:rPr lang="en-GB" dirty="0">
                <a:latin typeface="Nunito" pitchFamily="2" charset="0"/>
                <a:cs typeface="Times New Roman" panose="02020603050405020304" pitchFamily="18" charset="0"/>
              </a:rPr>
              <a:t>The diversity of software systems should be communicating with each other.</a:t>
            </a:r>
            <a:endParaRPr lang="en-US" dirty="0">
              <a:latin typeface="Nunito" pitchFamily="2" charset="0"/>
            </a:endParaRPr>
          </a:p>
        </p:txBody>
      </p:sp>
    </p:spTree>
    <p:extLst>
      <p:ext uri="{BB962C8B-B14F-4D97-AF65-F5344CB8AC3E}">
        <p14:creationId xmlns:p14="http://schemas.microsoft.com/office/powerpoint/2010/main" val="1762229479"/>
      </p:ext>
    </p:extLst>
  </p:cSld>
  <p:clrMapOvr>
    <a:masterClrMapping/>
  </p:clrMapOvr>
</p:sld>
</file>

<file path=ppt/theme/theme1.xml><?xml version="1.0" encoding="utf-8"?>
<a:theme xmlns:a="http://schemas.openxmlformats.org/drawingml/2006/main" name="OffsetVTI">
  <a:themeElements>
    <a:clrScheme name="Custom 20">
      <a:dk1>
        <a:srgbClr val="000000"/>
      </a:dk1>
      <a:lt1>
        <a:sysClr val="window" lastClr="FFFFFF"/>
      </a:lt1>
      <a:dk2>
        <a:srgbClr val="2C3948"/>
      </a:dk2>
      <a:lt2>
        <a:srgbClr val="F4F4F4"/>
      </a:lt2>
      <a:accent1>
        <a:srgbClr val="F49D90"/>
      </a:accent1>
      <a:accent2>
        <a:srgbClr val="D6947C"/>
      </a:accent2>
      <a:accent3>
        <a:srgbClr val="BF8484"/>
      </a:accent3>
      <a:accent4>
        <a:srgbClr val="96A9AA"/>
      </a:accent4>
      <a:accent5>
        <a:srgbClr val="DD796C"/>
      </a:accent5>
      <a:accent6>
        <a:srgbClr val="D09145"/>
      </a:accent6>
      <a:hlink>
        <a:srgbClr val="DF686A"/>
      </a:hlink>
      <a:folHlink>
        <a:srgbClr val="F93F1C"/>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7338807_win32_SL_V9" id="{C7D2D44D-6573-4294-9114-06BEE844F9A8}" vid="{1CF61198-78F4-4F53-A39D-36B52B6A835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9436BC-77AE-4AEE-A282-4E162A1CAA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B37DAF-AFAF-4561-A80B-C76198EBD31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B665E41-66EB-401D-940D-8E7024721BE5}">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Offset design</Template>
  <TotalTime>33337</TotalTime>
  <Words>8786</Words>
  <Application>Microsoft Office PowerPoint</Application>
  <PresentationFormat>Widescreen</PresentationFormat>
  <Paragraphs>858</Paragraphs>
  <Slides>81</Slides>
  <Notes>81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81</vt:i4>
      </vt:variant>
    </vt:vector>
  </HeadingPairs>
  <TitlesOfParts>
    <vt:vector size="95" baseType="lpstr">
      <vt:lpstr>Arial</vt:lpstr>
      <vt:lpstr>Arial Unicode MS</vt:lpstr>
      <vt:lpstr>Calibri</vt:lpstr>
      <vt:lpstr>CIDFont+F1</vt:lpstr>
      <vt:lpstr>Comic Sans MS</vt:lpstr>
      <vt:lpstr>Dante</vt:lpstr>
      <vt:lpstr>Google Sans</vt:lpstr>
      <vt:lpstr>Helvetica Neue Medium</vt:lpstr>
      <vt:lpstr>Nunito</vt:lpstr>
      <vt:lpstr>Source Sans Pro</vt:lpstr>
      <vt:lpstr>Symbol</vt:lpstr>
      <vt:lpstr>Wingdings</vt:lpstr>
      <vt:lpstr>Wingdings 2</vt:lpstr>
      <vt:lpstr>OffsetVTI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Testing is important because software bugs could be expensive or even dangerous.  Software testing is required to identify errors &gt;&gt; Reduce flaws in the component or system. Software testing is required to Increase the overall quality of the system &gt;&gt; Gain customer. Confidence and satisfaction. Software testing is required to check software adaptability &gt;&gt; To accelerate software development and add new features. Software testing is required to avoid risks. Software testing is required to avoid extra costs &gt;&gt; To optimize business. Software testing is required to determine Software performance. Software testing is required to determine Software Security. Software testing is required to check the reliability of the software. Software testing is required to make sure that the final product is user-friendly.</vt:lpstr>
      <vt:lpstr>Testing Shows the Presence of Defects - Every application or product is released into production after enough testing by different teams or passes through different phases like System Integration Testing, User Acceptance Testing, Beta Testing, etc. So, have you ever seen or heard from any of the testing teams that they have tested the software fully and there is no defect in the software? Instead of that, every testing team confirms that the software meets all business requirements, and it is functioning as per the needs of the end user. In the software testing industry, no one will say that there is no defect in the software, which is quite true as testing cannot prove that the software is error-free or defect-free. However, the objective of testing is to find more and more hidden defects using different techniques and methods. Testing can reveal undiscovered defects and if no defects are found then it does not mean that the software is defect-free.  Early Testing –  Testers need to get involved at an early stage of the Software Development Life Cycle (SDLC). Thus, the defects during the requirement analysis phase or any documentation defects can be identified. The cost involved in fixing such defects is much less when compared to those that are found during the later stages of testing.</vt:lpstr>
      <vt:lpstr>Exhaustive Testing is Not Possible –  It is not possible to test all the functionalities with all valid and invalid combinations of input data during actual testing. Instead of this approach, testing of a few combinations is considered based on priority using different techniques. Exhaustive testing is not possible. Instead, we need the optimal amount of testing based on the risk assessment of the application.  Testing is Context-Dependent –  There are several domains available in the market like Banking, Insurance, Medical, Travel, Advertisement etc. and each domain has several applications. Also, for each domain, their applications have different requirements, functions, different testing purpose, risk, techniques etc. Different domains are tested differently; thus testing is purely based on the context of the domain or application. For Example, testing a banking application is different than testing any e-commerce or advertising application. The risk associated with each type of application is different, thus it is not effective to use the same method, technique, and testing type to test all types of application.  Defect Clustering –  Defect Clustering which states that a small number of modules contain most of the defects detected. This is the application of the Pareto Principle to software testing: approximately 80% of the problems are found in 20% of the modules.</vt:lpstr>
      <vt:lpstr>Pesticide Paradox - Pesticide Paradox principle says that if the same set of test cases are executed again and again over the period then these set of tests are not capable enough to identify new defects in the system. In order to overcome this “Pesticide Paradox”, the set of test cases needs to be regularly reviewed and revised. If required a new set of test cases can be added and the existing test cases can be deleted if they are not able to find any more defects from the system.  Absence of Error - If the software is tested fully and if no defects are found before release, then we can say that the software is 99% defect free. But what if this software is tested against wrong requirements? In such cases, even finding defects and fixing them on time would not help as testing is performed on wrong requirements which are not as per needs of the end user. For Example, suppose the application is related to an e-commerce site and the requirements against “Shopping Cart or Shopping Basket” functionality which is wrongly interpreted and tested. Here, even finding more defects does not help to move the application into the next phase or in the production environment. </vt:lpstr>
      <vt:lpstr> COQ -- Cost of Quality  Prevention Cost Money required to prevent errors and to do the job right the first time. money spent on establishing methods and procedures  Appraisal Cost Money spent to review completed products against requirements. Appraisal includes the cost of inspections, testing, and reviews. This money is spent after the product is built but before it is shipped to the user or moved into production.  Failure Cost All costs associated with defective products that have been delivered to the user or moved into production.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Girish Godbole</dc:creator>
  <cp:lastModifiedBy>Girish Godbole</cp:lastModifiedBy>
  <cp:revision>91</cp:revision>
  <dcterms:created xsi:type="dcterms:W3CDTF">2024-03-03T07:37:50Z</dcterms:created>
  <dcterms:modified xsi:type="dcterms:W3CDTF">2024-09-05T03:05:29Z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